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76" r:id="rId3"/>
    <p:sldId id="277" r:id="rId4"/>
    <p:sldId id="311" r:id="rId5"/>
    <p:sldId id="312" r:id="rId6"/>
    <p:sldId id="316" r:id="rId7"/>
    <p:sldId id="317" r:id="rId8"/>
    <p:sldId id="318" r:id="rId9"/>
    <p:sldId id="319" r:id="rId10"/>
    <p:sldId id="315" r:id="rId11"/>
    <p:sldId id="321" r:id="rId12"/>
    <p:sldId id="322" r:id="rId13"/>
    <p:sldId id="335" r:id="rId14"/>
    <p:sldId id="347" r:id="rId15"/>
    <p:sldId id="346" r:id="rId16"/>
    <p:sldId id="341" r:id="rId17"/>
    <p:sldId id="336" r:id="rId18"/>
    <p:sldId id="348" r:id="rId19"/>
    <p:sldId id="349" r:id="rId20"/>
    <p:sldId id="350" r:id="rId21"/>
    <p:sldId id="352" r:id="rId22"/>
    <p:sldId id="351" r:id="rId23"/>
    <p:sldId id="353" r:id="rId24"/>
    <p:sldId id="356" r:id="rId25"/>
    <p:sldId id="324" r:id="rId26"/>
    <p:sldId id="328" r:id="rId27"/>
    <p:sldId id="327" r:id="rId28"/>
    <p:sldId id="330" r:id="rId29"/>
    <p:sldId id="329" r:id="rId30"/>
    <p:sldId id="331" r:id="rId31"/>
    <p:sldId id="332" r:id="rId32"/>
    <p:sldId id="333" r:id="rId33"/>
    <p:sldId id="325" r:id="rId34"/>
    <p:sldId id="313" r:id="rId35"/>
    <p:sldId id="334" r:id="rId36"/>
    <p:sldId id="314" r:id="rId37"/>
    <p:sldId id="337" r:id="rId38"/>
    <p:sldId id="339" r:id="rId39"/>
    <p:sldId id="340" r:id="rId40"/>
    <p:sldId id="354" r:id="rId41"/>
    <p:sldId id="345" r:id="rId42"/>
    <p:sldId id="355" r:id="rId43"/>
    <p:sldId id="310" r:id="rId44"/>
    <p:sldId id="271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4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746947A-C84D-4B44-B4E7-88A33462B2A3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467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FCC0FF1-40B6-4B8A-9A3F-B403A4878CB6}" type="slidenum">
              <a:rPr lang="en-US" altLang="en-US" sz="1200"/>
              <a:pPr/>
              <a:t>41</a:t>
            </a:fld>
            <a:endParaRPr lang="en-US" altLang="en-US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Read passage on p. 704</a:t>
            </a:r>
          </a:p>
        </p:txBody>
      </p:sp>
    </p:spTree>
    <p:extLst>
      <p:ext uri="{BB962C8B-B14F-4D97-AF65-F5344CB8AC3E}">
        <p14:creationId xmlns:p14="http://schemas.microsoft.com/office/powerpoint/2010/main" val="1879873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8BOd8yD3I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Foundations of </a:t>
            </a:r>
            <a:br>
              <a:rPr lang="en-US" dirty="0"/>
            </a:br>
            <a:r>
              <a:rPr lang="en-US" dirty="0"/>
              <a:t>Teaching and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September 17, 2021</a:t>
            </a:r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in a line of…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Educational psychologists who studied and sometimes influenced their own children</a:t>
            </a:r>
          </a:p>
          <a:p>
            <a:endParaRPr lang="en-US" dirty="0"/>
          </a:p>
          <a:p>
            <a:r>
              <a:rPr lang="en-US" dirty="0"/>
              <a:t>Bob </a:t>
            </a:r>
            <a:r>
              <a:rPr lang="en-US" dirty="0" err="1"/>
              <a:t>Siegler</a:t>
            </a:r>
            <a:r>
              <a:rPr lang="en-US" dirty="0"/>
              <a:t> and John Anderson story</a:t>
            </a:r>
          </a:p>
        </p:txBody>
      </p:sp>
    </p:spTree>
    <p:extLst>
      <p:ext uri="{BB962C8B-B14F-4D97-AF65-F5344CB8AC3E}">
        <p14:creationId xmlns:p14="http://schemas.microsoft.com/office/powerpoint/2010/main" val="2541854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were Piaget’s Stages of Cognitive Development?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48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>
                <a:ea typeface="ＭＳ Ｐゴシック" panose="020B0600070205080204" pitchFamily="34" charset="-128"/>
              </a:rPr>
              <a:t>Piagetian Stages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839200" cy="5105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200" b="1">
                <a:ea typeface="ＭＳ Ｐゴシック" panose="020B0600070205080204" pitchFamily="34" charset="-128"/>
              </a:rPr>
              <a:t>Sensorimotor </a:t>
            </a:r>
            <a:r>
              <a:rPr lang="en-US" altLang="en-US" sz="2200">
                <a:ea typeface="ＭＳ Ｐゴシック" panose="020B0600070205080204" pitchFamily="34" charset="-128"/>
              </a:rPr>
              <a:t>(birth to 2 years): sensory (simple input) with motor (simple output) reflexive interaction with phenomenon like seeing and grasping copying; accomplishments include object permanence and representational thought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200" b="1">
                <a:ea typeface="ＭＳ Ｐゴシック" panose="020B0600070205080204" pitchFamily="34" charset="-128"/>
              </a:rPr>
              <a:t>Preoperational </a:t>
            </a:r>
            <a:r>
              <a:rPr lang="en-US" altLang="en-US" sz="2200">
                <a:ea typeface="ＭＳ Ｐゴシック" panose="020B0600070205080204" pitchFamily="34" charset="-128"/>
              </a:rPr>
              <a:t>(2 to 7 years): development of mental representations and language, communication is often egocentric (limited to one</a:t>
            </a:r>
            <a:r>
              <a:rPr lang="ja-JP" altLang="en-US" sz="2200">
                <a:ea typeface="ＭＳ Ｐゴシック" panose="020B0600070205080204" pitchFamily="34" charset="-128"/>
              </a:rPr>
              <a:t>’</a:t>
            </a:r>
            <a:r>
              <a:rPr lang="en-US" altLang="ja-JP" sz="2200">
                <a:ea typeface="ＭＳ Ｐゴシック" panose="020B0600070205080204" pitchFamily="34" charset="-128"/>
              </a:rPr>
              <a:t>s own perspective)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200" b="1">
                <a:ea typeface="ＭＳ Ｐゴシック" panose="020B0600070205080204" pitchFamily="34" charset="-128"/>
              </a:rPr>
              <a:t>Concrete operational </a:t>
            </a:r>
            <a:r>
              <a:rPr lang="en-US" altLang="en-US" sz="2200">
                <a:ea typeface="ＭＳ Ｐゴシック" panose="020B0600070205080204" pitchFamily="34" charset="-128"/>
              </a:rPr>
              <a:t>(7 to 12 years): development of logical thinking using concrete objects, development of the idea of conservation, can take other people</a:t>
            </a:r>
            <a:r>
              <a:rPr lang="ja-JP" altLang="en-US" sz="2200">
                <a:ea typeface="ＭＳ Ｐゴシック" panose="020B0600070205080204" pitchFamily="34" charset="-128"/>
              </a:rPr>
              <a:t>’</a:t>
            </a:r>
            <a:r>
              <a:rPr lang="en-US" altLang="ja-JP" sz="2200">
                <a:ea typeface="ＭＳ Ｐゴシック" panose="020B0600070205080204" pitchFamily="34" charset="-128"/>
              </a:rPr>
              <a:t>s perspectives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200" b="1">
                <a:ea typeface="ＭＳ Ｐゴシック" panose="020B0600070205080204" pitchFamily="34" charset="-128"/>
              </a:rPr>
              <a:t>Formal operational </a:t>
            </a:r>
            <a:r>
              <a:rPr lang="en-US" altLang="en-US" sz="2200">
                <a:ea typeface="ＭＳ Ｐゴシック" panose="020B0600070205080204" pitchFamily="34" charset="-128"/>
              </a:rPr>
              <a:t>(12 to adult): second order relations or analogous reasoning begins, development of abstract thinking about concepts like justice, inner peace, development of systematic thinking</a:t>
            </a:r>
            <a:r>
              <a:rPr lang="en-US" altLang="en-US" sz="1800">
                <a:ea typeface="ＭＳ Ｐゴシック" panose="020B0600070205080204" pitchFamily="34" charset="-128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000">
              <a:ea typeface="ＭＳ Ｐゴシック" panose="020B0600070205080204" pitchFamily="34" charset="-128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724400" y="6172200"/>
            <a:ext cx="4495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400" dirty="0">
                <a:ea typeface="ＭＳ Ｐゴシック" panose="020B0600070205080204" pitchFamily="34" charset="-128"/>
              </a:rPr>
              <a:t>This slide courtesy of Yasmin Kafai</a:t>
            </a:r>
            <a:endParaRPr lang="en-US" altLang="en-US" sz="32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7536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Are these stages (and their timing) </a:t>
            </a:r>
            <a:br>
              <a:rPr lang="en-US" dirty="0"/>
            </a:br>
            <a:r>
              <a:rPr lang="en-US" dirty="0"/>
              <a:t>set in stone?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there be partial or continuous development?</a:t>
            </a:r>
          </a:p>
        </p:txBody>
      </p:sp>
    </p:spTree>
    <p:extLst>
      <p:ext uri="{BB962C8B-B14F-4D97-AF65-F5344CB8AC3E}">
        <p14:creationId xmlns:p14="http://schemas.microsoft.com/office/powerpoint/2010/main" val="3924260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Are these stages (and their timing) </a:t>
            </a:r>
            <a:br>
              <a:rPr lang="en-US" dirty="0"/>
            </a:br>
            <a:r>
              <a:rPr lang="en-US" dirty="0"/>
              <a:t>set in stone?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there be partial or continuous development?</a:t>
            </a:r>
          </a:p>
          <a:p>
            <a:r>
              <a:rPr lang="en-US" dirty="0"/>
              <a:t>Can children acquire a stage (in part or completely) earlier than Piaget says?</a:t>
            </a:r>
          </a:p>
        </p:txBody>
      </p:sp>
    </p:spTree>
    <p:extLst>
      <p:ext uri="{BB962C8B-B14F-4D97-AF65-F5344CB8AC3E}">
        <p14:creationId xmlns:p14="http://schemas.microsoft.com/office/powerpoint/2010/main" val="2701278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Are these stages (and their timing) </a:t>
            </a:r>
            <a:br>
              <a:rPr lang="en-US" dirty="0"/>
            </a:br>
            <a:r>
              <a:rPr lang="en-US" dirty="0"/>
              <a:t>set in stone?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there be partial or continuous development?</a:t>
            </a:r>
          </a:p>
          <a:p>
            <a:r>
              <a:rPr lang="en-US" dirty="0"/>
              <a:t>Can children acquire a stage (in part or completely) earlier than Piaget says?</a:t>
            </a:r>
          </a:p>
          <a:p>
            <a:r>
              <a:rPr lang="en-US" dirty="0"/>
              <a:t>Are these stages universal worldwide?</a:t>
            </a:r>
          </a:p>
        </p:txBody>
      </p:sp>
    </p:spTree>
    <p:extLst>
      <p:ext uri="{BB962C8B-B14F-4D97-AF65-F5344CB8AC3E}">
        <p14:creationId xmlns:p14="http://schemas.microsoft.com/office/powerpoint/2010/main" val="481735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Should we use Piaget’s theory to time when children learn topics?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469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I was 8 years old, my dad gave me a TRS-80 computer and a programming manual, and I taught myself to program it with his help. As part of this, I learned some simple </a:t>
            </a:r>
            <a:r>
              <a:rPr lang="en-US" dirty="0" err="1"/>
              <a:t>boolean</a:t>
            </a:r>
            <a:r>
              <a:rPr lang="en-US" dirty="0"/>
              <a:t> Algebra.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257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I was 8 years old, my dad gave me a TRS-80 computer and a programming manual, and I taught myself to program it with his help. As part of this, I learned some simple </a:t>
            </a:r>
            <a:r>
              <a:rPr lang="en-US" dirty="0" err="1"/>
              <a:t>boolean</a:t>
            </a:r>
            <a:r>
              <a:rPr lang="en-US" dirty="0"/>
              <a:t> Algebra. </a:t>
            </a:r>
          </a:p>
          <a:p>
            <a:r>
              <a:rPr lang="en-US" dirty="0"/>
              <a:t>In college, when I mentioned this in class, the professor stated that this was impossible -- no 8 year old could ever learn algebra. </a:t>
            </a:r>
          </a:p>
        </p:txBody>
      </p:sp>
    </p:spTree>
    <p:extLst>
      <p:ext uri="{BB962C8B-B14F-4D97-AF65-F5344CB8AC3E}">
        <p14:creationId xmlns:p14="http://schemas.microsoft.com/office/powerpoint/2010/main" val="669724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I was 8 years old, my dad gave me a TRS-80 computer and a programming manual, and I taught myself to program it with his help. As part of this, I learned some simple </a:t>
            </a:r>
            <a:r>
              <a:rPr lang="en-US" dirty="0" err="1"/>
              <a:t>boolean</a:t>
            </a:r>
            <a:r>
              <a:rPr lang="en-US" dirty="0"/>
              <a:t> Algebra. </a:t>
            </a:r>
          </a:p>
          <a:p>
            <a:r>
              <a:rPr lang="en-US" dirty="0"/>
              <a:t>In college, when I mentioned this in class, the professor stated that this was impossible -- no 8 year old could ever learn algebra. </a:t>
            </a:r>
          </a:p>
          <a:p>
            <a:r>
              <a:rPr lang="en-US" dirty="0"/>
              <a:t>But it turns out he was wrong -- (Gavin et al., 2007), for example, reports on deployment of algebra education in 3rd-grade gifted classes.</a:t>
            </a:r>
          </a:p>
        </p:txBody>
      </p:sp>
    </p:spTree>
    <p:extLst>
      <p:ext uri="{BB962C8B-B14F-4D97-AF65-F5344CB8AC3E}">
        <p14:creationId xmlns:p14="http://schemas.microsoft.com/office/powerpoint/2010/main" val="232975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Opening Thoughts and Questions About the Readings?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7512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11F07-9D2B-43EA-A130-323FAF284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go to breakout rooms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18B4B-FB2F-4048-9F3E-58CD658B9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10 minutes</a:t>
            </a:r>
          </a:p>
          <a:p>
            <a:endParaRPr lang="en-US" dirty="0"/>
          </a:p>
          <a:p>
            <a:r>
              <a:rPr lang="en-US" dirty="0"/>
              <a:t>Discuss amongst yourselves</a:t>
            </a:r>
          </a:p>
          <a:p>
            <a:endParaRPr lang="en-US" dirty="0"/>
          </a:p>
          <a:p>
            <a:r>
              <a:rPr lang="en-US" dirty="0"/>
              <a:t>What is useful to education from Piaget’s model of the stages of development?</a:t>
            </a:r>
          </a:p>
        </p:txBody>
      </p:sp>
    </p:spTree>
    <p:extLst>
      <p:ext uri="{BB962C8B-B14F-4D97-AF65-F5344CB8AC3E}">
        <p14:creationId xmlns:p14="http://schemas.microsoft.com/office/powerpoint/2010/main" val="34750380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6DC08-346D-468E-BA2F-4BDEBD7FB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key take-aways from your discussion?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C270A-34B2-4267-8C28-E051DA959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489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F1FA0-0989-4C29-81F2-4E056B708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 10 minutes enough?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69EB-8A2E-4FDD-B382-B37BE504B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future class session planning</a:t>
            </a:r>
          </a:p>
        </p:txBody>
      </p:sp>
    </p:spTree>
    <p:extLst>
      <p:ext uri="{BB962C8B-B14F-4D97-AF65-F5344CB8AC3E}">
        <p14:creationId xmlns:p14="http://schemas.microsoft.com/office/powerpoint/2010/main" val="37550678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5136-F47E-4D53-BED6-1C21EAE7E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7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Another key stage-based model</a:t>
            </a:r>
            <a:br>
              <a:rPr lang="en-US" dirty="0"/>
            </a:br>
            <a:r>
              <a:rPr lang="en-US" dirty="0"/>
              <a:t>Erikson (1974)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26683-3134-419D-A75C-D94FF629A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776ABF-7250-42F6-A642-0F0A177BD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18" y="1290637"/>
            <a:ext cx="7753164" cy="556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8334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FE747-3826-4178-8D7A-E25FA99C0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FF530-965D-44D4-8043-523BDC60A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428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schema?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2564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schema?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“A cohesive, repeatable action sequence possessing component actions that are tightly interconnected and governed by a core meaning.”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8620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Schemas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bird has wings and flies</a:t>
            </a:r>
          </a:p>
        </p:txBody>
      </p:sp>
    </p:spTree>
    <p:extLst>
      <p:ext uri="{BB962C8B-B14F-4D97-AF65-F5344CB8AC3E}">
        <p14:creationId xmlns:p14="http://schemas.microsoft.com/office/powerpoint/2010/main" val="8405334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Schemas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bird has wings and flies</a:t>
            </a:r>
          </a:p>
          <a:p>
            <a:endParaRPr lang="en-US" dirty="0"/>
          </a:p>
          <a:p>
            <a:r>
              <a:rPr lang="en-US" dirty="0"/>
              <a:t>Where might this schema break down?</a:t>
            </a:r>
          </a:p>
        </p:txBody>
      </p:sp>
    </p:spTree>
    <p:extLst>
      <p:ext uri="{BB962C8B-B14F-4D97-AF65-F5344CB8AC3E}">
        <p14:creationId xmlns:p14="http://schemas.microsoft.com/office/powerpoint/2010/main" val="26860120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Schemas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go to a restaurant you look at a menu, order food, eat it, pay, leave</a:t>
            </a:r>
          </a:p>
        </p:txBody>
      </p:sp>
    </p:spTree>
    <p:extLst>
      <p:ext uri="{BB962C8B-B14F-4D97-AF65-F5344CB8AC3E}">
        <p14:creationId xmlns:p14="http://schemas.microsoft.com/office/powerpoint/2010/main" val="3275940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1"/>
            <a:ext cx="5867400" cy="4495800"/>
          </a:xfrm>
        </p:spPr>
        <p:txBody>
          <a:bodyPr/>
          <a:lstStyle/>
          <a:p>
            <a:r>
              <a:rPr lang="en-US" dirty="0"/>
              <a:t>Key theoretician of cognitive development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https://www.biography.com/.image/t_share/MTIwNjA4NjMzOTQxMjMxMTE2/jean-piaget-9439915-1-4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694709" cy="2694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3316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Schemas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go to a restaurant you look at a menu, order food, eat it, pay, leave</a:t>
            </a:r>
          </a:p>
          <a:p>
            <a:endParaRPr lang="en-US" dirty="0"/>
          </a:p>
          <a:p>
            <a:r>
              <a:rPr lang="en-US" dirty="0"/>
              <a:t>Where might this schema break down?</a:t>
            </a:r>
          </a:p>
        </p:txBody>
      </p:sp>
    </p:spTree>
    <p:extLst>
      <p:ext uri="{BB962C8B-B14F-4D97-AF65-F5344CB8AC3E}">
        <p14:creationId xmlns:p14="http://schemas.microsoft.com/office/powerpoint/2010/main" val="29271722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other examples of schemas?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878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uncomfortable feeling you get when you obtain new information that you can’t fit into your schemas, and have to adjust a schema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5168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Assimilation and accommodation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Assimilation – trying to fit new knowledge into already existing schema</a:t>
            </a:r>
          </a:p>
          <a:p>
            <a:endParaRPr lang="en-US" dirty="0"/>
          </a:p>
          <a:p>
            <a:r>
              <a:rPr lang="en-US" dirty="0"/>
              <a:t>Accommodation – constructing a new schema to organize information that cannot be assimilated into existing schemas</a:t>
            </a:r>
          </a:p>
        </p:txBody>
      </p:sp>
    </p:spTree>
    <p:extLst>
      <p:ext uri="{BB962C8B-B14F-4D97-AF65-F5344CB8AC3E}">
        <p14:creationId xmlns:p14="http://schemas.microsoft.com/office/powerpoint/2010/main" val="13891191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Assimilation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“Oh, that’s a *dog*”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13096"/>
            <a:ext cx="7897464" cy="434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8695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Accomodation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 </a:t>
            </a:r>
            <a:r>
              <a:rPr lang="en-US" i="1" dirty="0"/>
              <a:t>guess</a:t>
            </a:r>
            <a:r>
              <a:rPr lang="en-US" dirty="0"/>
              <a:t> cats don’t need to have fur?”</a:t>
            </a:r>
          </a:p>
        </p:txBody>
      </p:sp>
      <p:pic>
        <p:nvPicPr>
          <p:cNvPr id="2050" name="Picture 2" descr="https://vignette1.wikia.nocookie.net/austinpowers/images/7/70/Image_785193.jpg/revision/latest?cb=200605271641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63588"/>
            <a:ext cx="36576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8557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Can you give recent examples of Assimilation and Accommodation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your own lives?</a:t>
            </a:r>
          </a:p>
        </p:txBody>
      </p:sp>
    </p:spTree>
    <p:extLst>
      <p:ext uri="{BB962C8B-B14F-4D97-AF65-F5344CB8AC3E}">
        <p14:creationId xmlns:p14="http://schemas.microsoft.com/office/powerpoint/2010/main" val="8123848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constructivism?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724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constructivism?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idea that knowledge is not simply passively acquired, but is actually constructed by the learner.</a:t>
            </a:r>
          </a:p>
        </p:txBody>
      </p:sp>
    </p:spTree>
    <p:extLst>
      <p:ext uri="{BB962C8B-B14F-4D97-AF65-F5344CB8AC3E}">
        <p14:creationId xmlns:p14="http://schemas.microsoft.com/office/powerpoint/2010/main" val="3323958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However, common knowledge is possible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Within Piaget, the learner can acquire concepts that are conceptually identical to concepts that other people have (aka signs).</a:t>
            </a:r>
          </a:p>
          <a:p>
            <a:endParaRPr lang="en-US" dirty="0"/>
          </a:p>
          <a:p>
            <a:r>
              <a:rPr lang="en-US" dirty="0"/>
              <a:t>Among some "constructionists", particularly seen in Carol </a:t>
            </a:r>
            <a:r>
              <a:rPr lang="en-US" dirty="0" err="1"/>
              <a:t>Strohecker's</a:t>
            </a:r>
            <a:r>
              <a:rPr lang="en-US" dirty="0"/>
              <a:t> writing, the concepts acquired by different people are fundamentally incomparable and irreducible.</a:t>
            </a:r>
          </a:p>
        </p:txBody>
      </p:sp>
    </p:spTree>
    <p:extLst>
      <p:ext uri="{BB962C8B-B14F-4D97-AF65-F5344CB8AC3E}">
        <p14:creationId xmlns:p14="http://schemas.microsoft.com/office/powerpoint/2010/main" val="1057195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1"/>
            <a:ext cx="5867400" cy="4495800"/>
          </a:xfrm>
        </p:spPr>
        <p:txBody>
          <a:bodyPr/>
          <a:lstStyle/>
          <a:p>
            <a:r>
              <a:rPr lang="en-US" dirty="0"/>
              <a:t>Key theoretician of cognitive development</a:t>
            </a:r>
          </a:p>
          <a:p>
            <a:endParaRPr lang="en-US" dirty="0"/>
          </a:p>
          <a:p>
            <a:r>
              <a:rPr lang="en-US" dirty="0"/>
              <a:t>Key thinker for constructivism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https://www.biography.com/.image/t_share/MTIwNjA4NjMzOTQxMjMxMTE2/jean-piaget-9439915-1-4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694709" cy="2694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9450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B3FF8-88D3-46B6-A10C-985DFE61D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0C6A0-EDE5-4DCB-A648-AED67583B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Constructivism and constructionism aren’t the same thing</a:t>
            </a:r>
          </a:p>
          <a:p>
            <a:endParaRPr lang="en-US" dirty="0"/>
          </a:p>
          <a:p>
            <a:r>
              <a:rPr lang="en-US" dirty="0"/>
              <a:t>We won’t be discussing constructionism this semester, but important to keep in mind if you come across it in other classes</a:t>
            </a:r>
          </a:p>
        </p:txBody>
      </p:sp>
    </p:spTree>
    <p:extLst>
      <p:ext uri="{BB962C8B-B14F-4D97-AF65-F5344CB8AC3E}">
        <p14:creationId xmlns:p14="http://schemas.microsoft.com/office/powerpoint/2010/main" val="12479407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620000" cy="838200"/>
          </a:xfrm>
        </p:spPr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Piaget on Education and Pedagogy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305800" cy="5410200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endParaRPr lang="en-US" altLang="en-US" sz="22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FontTx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Central to Piaget</a:t>
            </a:r>
            <a:r>
              <a:rPr lang="ja-JP" altLang="en-US" sz="2200" dirty="0">
                <a:ea typeface="ＭＳ Ｐゴシック" panose="020B0600070205080204" pitchFamily="34" charset="-128"/>
              </a:rPr>
              <a:t>’</a:t>
            </a:r>
            <a:r>
              <a:rPr lang="en-US" altLang="ja-JP" sz="2200" dirty="0">
                <a:ea typeface="ＭＳ Ｐゴシック" panose="020B0600070205080204" pitchFamily="34" charset="-128"/>
              </a:rPr>
              <a:t>s methods of education is the notion of activity versus passive or intuitive methods</a:t>
            </a:r>
          </a:p>
          <a:p>
            <a:pPr marL="0" indent="0" eaLnBrk="1" hangingPunct="1">
              <a:buFontTx/>
              <a:buNone/>
            </a:pPr>
            <a:endParaRPr lang="en-US" altLang="en-US" sz="2200" dirty="0">
              <a:ea typeface="ＭＳ Ｐゴシック" panose="020B0600070205080204" pitchFamily="34" charset="-128"/>
            </a:endParaRPr>
          </a:p>
          <a:p>
            <a:pPr marL="800100" lvl="1" indent="-171450" eaLnBrk="1" hangingPunct="1">
              <a:buFontTx/>
              <a:buNone/>
            </a:pPr>
            <a:r>
              <a:rPr lang="en-US" altLang="en-US" sz="1800" dirty="0">
                <a:ea typeface="ＭＳ Ｐゴシック" panose="020B0600070205080204" pitchFamily="34" charset="-128"/>
              </a:rPr>
              <a:t>• </a:t>
            </a:r>
            <a:r>
              <a:rPr lang="en-US" altLang="en-US" sz="2000" dirty="0">
                <a:ea typeface="ＭＳ Ｐゴシック" panose="020B0600070205080204" pitchFamily="34" charset="-128"/>
              </a:rPr>
              <a:t>Focus should be on the 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process </a:t>
            </a:r>
            <a:r>
              <a:rPr lang="en-US" altLang="en-US" sz="2000" dirty="0">
                <a:ea typeface="ＭＳ Ｐゴシック" panose="020B0600070205080204" pitchFamily="34" charset="-128"/>
              </a:rPr>
              <a:t>and not the end results</a:t>
            </a:r>
          </a:p>
          <a:p>
            <a:pPr marL="800100" lvl="1" indent="-171450" eaLnBrk="1" hangingPunct="1">
              <a:buFontTx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• Advocates the use of 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concrete </a:t>
            </a:r>
            <a:r>
              <a:rPr lang="en-US" altLang="en-US" sz="2000" dirty="0">
                <a:ea typeface="ＭＳ Ｐゴシック" panose="020B0600070205080204" pitchFamily="34" charset="-128"/>
              </a:rPr>
              <a:t>teaching aids</a:t>
            </a:r>
          </a:p>
          <a:p>
            <a:pPr marL="800100" lvl="1" indent="-171450" eaLnBrk="1" hangingPunct="1">
              <a:buFontTx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• Stresses the notion of learning by 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doing </a:t>
            </a:r>
            <a:r>
              <a:rPr lang="en-US" altLang="en-US" sz="2000" dirty="0">
                <a:ea typeface="ＭＳ Ｐゴシック" panose="020B0600070205080204" pitchFamily="34" charset="-128"/>
              </a:rPr>
              <a:t>which he equates to experimentation</a:t>
            </a:r>
          </a:p>
          <a:p>
            <a:pPr marL="800100" lvl="1" indent="-171450" eaLnBrk="1" hangingPunct="1">
              <a:buFontTx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• Teacher is a 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guide </a:t>
            </a:r>
            <a:r>
              <a:rPr lang="en-US" altLang="en-US" sz="2000" dirty="0">
                <a:ea typeface="ＭＳ Ｐゴシック" panose="020B0600070205080204" pitchFamily="34" charset="-128"/>
              </a:rPr>
              <a:t>for the student to construct his/her own understanding</a:t>
            </a:r>
          </a:p>
          <a:p>
            <a:pPr marL="800100" lvl="1" indent="-171450" eaLnBrk="1" hangingPunct="1">
              <a:buFontTx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• Children come with already 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existing </a:t>
            </a:r>
            <a:r>
              <a:rPr lang="en-US" altLang="en-US" sz="2000" dirty="0">
                <a:ea typeface="ＭＳ Ｐゴシック" panose="020B0600070205080204" pitchFamily="34" charset="-128"/>
              </a:rPr>
              <a:t>mental structures that need to be revealed and understood</a:t>
            </a:r>
          </a:p>
          <a:p>
            <a:pPr marL="800100" lvl="1" indent="-171450" eaLnBrk="1" hangingPunct="1">
              <a:buFontTx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• Students need to be helped to 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think </a:t>
            </a:r>
            <a:r>
              <a:rPr lang="en-US" altLang="en-US" sz="2000" dirty="0">
                <a:ea typeface="ＭＳ Ｐゴシック" panose="020B0600070205080204" pitchFamily="34" charset="-128"/>
              </a:rPr>
              <a:t>about their own thinking</a:t>
            </a:r>
          </a:p>
          <a:p>
            <a:pPr marL="800100" lvl="1" indent="-171450" eaLnBrk="1" hangingPunct="1">
              <a:buFontTx/>
              <a:buNone/>
            </a:pPr>
            <a:r>
              <a:rPr lang="en-US" altLang="en-US" sz="1800" dirty="0">
                <a:ea typeface="ＭＳ Ｐゴシック" panose="020B0600070205080204" pitchFamily="34" charset="-128"/>
              </a:rPr>
              <a:t>		</a:t>
            </a:r>
            <a:endParaRPr lang="en-US" altLang="en-US" sz="1600" dirty="0">
              <a:ea typeface="ＭＳ Ｐゴシック" panose="020B0600070205080204" pitchFamily="34" charset="-128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724400" y="6172200"/>
            <a:ext cx="4495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400" dirty="0">
                <a:ea typeface="ＭＳ Ｐゴシック" panose="020B0600070205080204" pitchFamily="34" charset="-128"/>
              </a:rPr>
              <a:t>This slide courtesy of Yasmin Kafai</a:t>
            </a:r>
            <a:endParaRPr lang="en-US" altLang="en-US" sz="32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05814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2B51-E7E4-4793-A7E8-ECF54A32D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and comments on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F16A8-B010-4E65-B9F4-0D7B8DFB9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776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thoughts and comments </a:t>
            </a:r>
            <a:r>
              <a:rPr lang="en-US"/>
              <a:t>for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421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/>
              <a:t>9/24: Vygotsky</a:t>
            </a:r>
          </a:p>
          <a:p>
            <a:pPr lvl="1"/>
            <a:r>
              <a:rPr lang="en-US" dirty="0"/>
              <a:t>Vygotsky book needed for this class</a:t>
            </a:r>
          </a:p>
          <a:p>
            <a:r>
              <a:rPr lang="en-US" dirty="0"/>
              <a:t>10/1: </a:t>
            </a:r>
            <a:r>
              <a:rPr lang="en-US"/>
              <a:t>Instructionism</a:t>
            </a:r>
          </a:p>
          <a:p>
            <a:r>
              <a:rPr lang="en-US" dirty="0"/>
              <a:t>10/8: Dewey</a:t>
            </a:r>
          </a:p>
          <a:p>
            <a:pPr lvl="1"/>
            <a:r>
              <a:rPr lang="en-US" dirty="0"/>
              <a:t>Dewey book needed for this class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26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1"/>
            <a:ext cx="5867400" cy="4495800"/>
          </a:xfrm>
        </p:spPr>
        <p:txBody>
          <a:bodyPr/>
          <a:lstStyle/>
          <a:p>
            <a:r>
              <a:rPr lang="en-US" dirty="0"/>
              <a:t>Key theoretician of cognitive development</a:t>
            </a:r>
          </a:p>
          <a:p>
            <a:endParaRPr lang="en-US" dirty="0"/>
          </a:p>
          <a:p>
            <a:r>
              <a:rPr lang="en-US" dirty="0"/>
              <a:t>Key thinker for constructivism</a:t>
            </a:r>
          </a:p>
          <a:p>
            <a:endParaRPr lang="en-US" dirty="0"/>
          </a:p>
          <a:p>
            <a:r>
              <a:rPr lang="en-US" dirty="0"/>
              <a:t>Strange dad</a:t>
            </a:r>
          </a:p>
          <a:p>
            <a:endParaRPr lang="en-US" dirty="0"/>
          </a:p>
        </p:txBody>
      </p:sp>
      <p:pic>
        <p:nvPicPr>
          <p:cNvPr id="1026" name="Picture 2" descr="https://www.biography.com/.image/t_share/MTIwNjA4NjMzOTQxMjMxMTE2/jean-piaget-9439915-1-4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694709" cy="2694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806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was Piaget’s key research population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3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benefits of studying your own children?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99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limitations of studying your own children?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49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Scientists’ children </a:t>
            </a:r>
            <a:r>
              <a:rPr lang="en-US" b="1" i="1" dirty="0"/>
              <a:t>may</a:t>
            </a:r>
            <a:r>
              <a:rPr lang="en-US" dirty="0"/>
              <a:t> be atypical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https://www.youtube.com/watch?v=T8BOd8yD3I8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838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1107</Words>
  <Application>Microsoft Office PowerPoint</Application>
  <PresentationFormat>On-screen Show (4:3)</PresentationFormat>
  <Paragraphs>123</Paragraphs>
  <Slides>44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Arial</vt:lpstr>
      <vt:lpstr>Calibri</vt:lpstr>
      <vt:lpstr>Office Theme</vt:lpstr>
      <vt:lpstr>Foundations of  Teaching and Learning</vt:lpstr>
      <vt:lpstr>Opening Thoughts and Questions About the Readings?</vt:lpstr>
      <vt:lpstr>Jean Piaget</vt:lpstr>
      <vt:lpstr>Jean Piaget</vt:lpstr>
      <vt:lpstr>Jean Piaget</vt:lpstr>
      <vt:lpstr>What was Piaget’s key research population </vt:lpstr>
      <vt:lpstr>What are the benefits of studying your own children?</vt:lpstr>
      <vt:lpstr>What are the limitations of studying your own children?</vt:lpstr>
      <vt:lpstr>Scientists’ children may be atypical</vt:lpstr>
      <vt:lpstr>First in a line of…</vt:lpstr>
      <vt:lpstr>What were Piaget’s Stages of Cognitive Development?</vt:lpstr>
      <vt:lpstr>Piagetian Stages</vt:lpstr>
      <vt:lpstr>Are these stages (and their timing)  set in stone?</vt:lpstr>
      <vt:lpstr>Are these stages (and their timing)  set in stone?</vt:lpstr>
      <vt:lpstr>Are these stages (and their timing)  set in stone?</vt:lpstr>
      <vt:lpstr>Should we use Piaget’s theory to time when children learn topics?</vt:lpstr>
      <vt:lpstr>Personal Story</vt:lpstr>
      <vt:lpstr>Personal Story</vt:lpstr>
      <vt:lpstr>Personal Story</vt:lpstr>
      <vt:lpstr>Let’s go to breakout rooms</vt:lpstr>
      <vt:lpstr>What are some key take-aways from your discussion?</vt:lpstr>
      <vt:lpstr>Was 10 minutes enough?</vt:lpstr>
      <vt:lpstr>Another key stage-based model Erikson (1974)</vt:lpstr>
      <vt:lpstr>Thoughts? Comments?</vt:lpstr>
      <vt:lpstr>What is a schema?</vt:lpstr>
      <vt:lpstr>What is a schema?</vt:lpstr>
      <vt:lpstr>Examples of Schemas</vt:lpstr>
      <vt:lpstr>Examples of Schemas</vt:lpstr>
      <vt:lpstr>Examples of Schemas</vt:lpstr>
      <vt:lpstr>Examples of Schemas</vt:lpstr>
      <vt:lpstr>What are some other examples of schemas?</vt:lpstr>
      <vt:lpstr>Disequilibrium</vt:lpstr>
      <vt:lpstr>Assimilation and accommodation</vt:lpstr>
      <vt:lpstr>Assimilation</vt:lpstr>
      <vt:lpstr>Accomodation</vt:lpstr>
      <vt:lpstr>Can you give recent examples of Assimilation and Accommodation</vt:lpstr>
      <vt:lpstr>What is constructivism?</vt:lpstr>
      <vt:lpstr>What is constructivism?</vt:lpstr>
      <vt:lpstr>However, common knowledge is possible</vt:lpstr>
      <vt:lpstr>Important note</vt:lpstr>
      <vt:lpstr>Piaget on Education and Pedagogy</vt:lpstr>
      <vt:lpstr>Thoughts and comments on this?</vt:lpstr>
      <vt:lpstr>Other thoughts and comments for today?</vt:lpstr>
      <vt:lpstr>Upcoming Classes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Baker, Ryan S</cp:lastModifiedBy>
  <cp:revision>89</cp:revision>
  <dcterms:created xsi:type="dcterms:W3CDTF">2013-08-27T11:33:40Z</dcterms:created>
  <dcterms:modified xsi:type="dcterms:W3CDTF">2021-09-14T11:25:53Z</dcterms:modified>
</cp:coreProperties>
</file>