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535" r:id="rId3"/>
    <p:sldId id="536" r:id="rId4"/>
    <p:sldId id="537" r:id="rId5"/>
    <p:sldId id="538" r:id="rId6"/>
    <p:sldId id="539" r:id="rId7"/>
    <p:sldId id="540" r:id="rId8"/>
    <p:sldId id="541" r:id="rId9"/>
    <p:sldId id="504" r:id="rId10"/>
    <p:sldId id="509" r:id="rId11"/>
    <p:sldId id="510" r:id="rId12"/>
    <p:sldId id="507" r:id="rId13"/>
    <p:sldId id="508" r:id="rId14"/>
    <p:sldId id="558" r:id="rId15"/>
    <p:sldId id="557" r:id="rId16"/>
    <p:sldId id="556" r:id="rId17"/>
    <p:sldId id="511" r:id="rId18"/>
    <p:sldId id="559" r:id="rId19"/>
    <p:sldId id="513" r:id="rId20"/>
    <p:sldId id="514" r:id="rId21"/>
    <p:sldId id="515" r:id="rId22"/>
    <p:sldId id="516" r:id="rId23"/>
    <p:sldId id="517" r:id="rId24"/>
    <p:sldId id="520" r:id="rId25"/>
    <p:sldId id="521" r:id="rId26"/>
    <p:sldId id="518" r:id="rId27"/>
    <p:sldId id="519" r:id="rId28"/>
    <p:sldId id="524" r:id="rId29"/>
    <p:sldId id="522" r:id="rId30"/>
    <p:sldId id="525" r:id="rId31"/>
    <p:sldId id="526" r:id="rId32"/>
    <p:sldId id="527" r:id="rId33"/>
    <p:sldId id="528" r:id="rId34"/>
    <p:sldId id="529" r:id="rId35"/>
    <p:sldId id="530" r:id="rId36"/>
    <p:sldId id="531" r:id="rId37"/>
    <p:sldId id="532" r:id="rId38"/>
    <p:sldId id="560" r:id="rId39"/>
    <p:sldId id="563" r:id="rId40"/>
    <p:sldId id="562" r:id="rId41"/>
    <p:sldId id="564" r:id="rId42"/>
    <p:sldId id="566" r:id="rId43"/>
    <p:sldId id="565" r:id="rId44"/>
    <p:sldId id="567" r:id="rId45"/>
    <p:sldId id="569" r:id="rId46"/>
    <p:sldId id="568" r:id="rId47"/>
    <p:sldId id="570" r:id="rId48"/>
    <p:sldId id="27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10/5/2021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10/5/2021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October 8,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Dewey</a:t>
            </a:r>
          </a:p>
        </p:txBody>
      </p:sp>
      <p:sp>
        <p:nvSpPr>
          <p:cNvPr id="3" name="Content Placeholder 2"/>
          <p:cNvSpPr>
            <a:spLocks noGrp="1"/>
          </p:cNvSpPr>
          <p:nvPr>
            <p:ph idx="1"/>
          </p:nvPr>
        </p:nvSpPr>
        <p:spPr>
          <a:xfrm>
            <a:off x="4572000" y="1600200"/>
            <a:ext cx="4114800" cy="4953000"/>
          </a:xfrm>
        </p:spPr>
        <p:txBody>
          <a:bodyPr>
            <a:normAutofit fontScale="92500" lnSpcReduction="10000"/>
          </a:bodyPr>
          <a:lstStyle/>
          <a:p>
            <a:r>
              <a:rPr lang="en-US" dirty="0"/>
              <a:t>Widely respected in schools of education, particularly in the USA and China, where he lived for two years and gave over 200 lectures</a:t>
            </a:r>
          </a:p>
          <a:p>
            <a:endParaRPr lang="en-US" dirty="0"/>
          </a:p>
          <a:p>
            <a:r>
              <a:rPr lang="en-US" dirty="0"/>
              <a:t>See the giant “Dewey head” on the 4</a:t>
            </a:r>
            <a:r>
              <a:rPr lang="en-US" baseline="30000" dirty="0"/>
              <a:t>th</a:t>
            </a:r>
            <a:r>
              <a:rPr lang="en-US" dirty="0"/>
              <a:t> floor here in GSE, for instance</a:t>
            </a:r>
          </a:p>
          <a:p>
            <a:pPr marL="0" indent="0">
              <a:buNone/>
            </a:pPr>
            <a:endParaRPr lang="en-US" dirty="0"/>
          </a:p>
          <a:p>
            <a:endParaRPr lang="en-US" dirty="0"/>
          </a:p>
        </p:txBody>
      </p:sp>
      <p:pic>
        <p:nvPicPr>
          <p:cNvPr id="1026" name="Picture 2" descr="https://upload.wikimedia.org/wikipedia/commons/e/ef/John_Dewey_cph.3a5156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19956"/>
            <a:ext cx="3357008" cy="4583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554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Dewey</a:t>
            </a:r>
          </a:p>
        </p:txBody>
      </p:sp>
      <p:sp>
        <p:nvSpPr>
          <p:cNvPr id="3" name="Content Placeholder 2"/>
          <p:cNvSpPr>
            <a:spLocks noGrp="1"/>
          </p:cNvSpPr>
          <p:nvPr>
            <p:ph idx="1"/>
          </p:nvPr>
        </p:nvSpPr>
        <p:spPr>
          <a:xfrm>
            <a:off x="4572000" y="1600200"/>
            <a:ext cx="4114800" cy="4953000"/>
          </a:xfrm>
        </p:spPr>
        <p:txBody>
          <a:bodyPr>
            <a:normAutofit fontScale="92500"/>
          </a:bodyPr>
          <a:lstStyle/>
          <a:p>
            <a:r>
              <a:rPr lang="en-US" dirty="0"/>
              <a:t>Arguably, much less influential on schools in both countries than one might expect</a:t>
            </a:r>
          </a:p>
          <a:p>
            <a:endParaRPr lang="en-US" dirty="0"/>
          </a:p>
          <a:p>
            <a:r>
              <a:rPr lang="en-US" dirty="0"/>
              <a:t>We’ll discuss his ideas and possible reasons for his relatively light influence today</a:t>
            </a:r>
          </a:p>
        </p:txBody>
      </p:sp>
      <p:pic>
        <p:nvPicPr>
          <p:cNvPr id="1026" name="Picture 2" descr="https://upload.wikimedia.org/wikipedia/commons/e/ef/John_Dewey_cph.3a5156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19956"/>
            <a:ext cx="3357008" cy="4583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099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Dewey sets up a strong contrast</a:t>
            </a:r>
          </a:p>
        </p:txBody>
      </p:sp>
      <p:sp>
        <p:nvSpPr>
          <p:cNvPr id="3" name="Content Placeholder 2"/>
          <p:cNvSpPr>
            <a:spLocks noGrp="1"/>
          </p:cNvSpPr>
          <p:nvPr>
            <p:ph idx="1"/>
          </p:nvPr>
        </p:nvSpPr>
        <p:spPr/>
        <p:txBody>
          <a:bodyPr/>
          <a:lstStyle/>
          <a:p>
            <a:r>
              <a:rPr lang="en-US" dirty="0"/>
              <a:t>Traditional schools</a:t>
            </a:r>
          </a:p>
          <a:p>
            <a:r>
              <a:rPr lang="en-US" dirty="0"/>
              <a:t>Progressive schools</a:t>
            </a:r>
          </a:p>
        </p:txBody>
      </p:sp>
    </p:spTree>
    <p:extLst>
      <p:ext uri="{BB962C8B-B14F-4D97-AF65-F5344CB8AC3E}">
        <p14:creationId xmlns:p14="http://schemas.microsoft.com/office/powerpoint/2010/main" val="1985618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construct a matrix together to represent this difference</a:t>
            </a:r>
          </a:p>
        </p:txBody>
      </p:sp>
      <p:sp>
        <p:nvSpPr>
          <p:cNvPr id="3" name="Content Placeholder 2"/>
          <p:cNvSpPr>
            <a:spLocks noGrp="1"/>
          </p:cNvSpPr>
          <p:nvPr>
            <p:ph idx="1"/>
          </p:nvPr>
        </p:nvSpPr>
        <p:spPr/>
        <p:txBody>
          <a:bodyPr/>
          <a:lstStyle/>
          <a:p>
            <a:r>
              <a:rPr lang="en-US" dirty="0"/>
              <a:t>Yes, another matrix, sorry</a:t>
            </a:r>
          </a:p>
        </p:txBody>
      </p:sp>
    </p:spTree>
    <p:extLst>
      <p:ext uri="{BB962C8B-B14F-4D97-AF65-F5344CB8AC3E}">
        <p14:creationId xmlns:p14="http://schemas.microsoft.com/office/powerpoint/2010/main" val="405917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80466C3-A45A-4036-9199-9D26DBD532D0}"/>
              </a:ext>
            </a:extLst>
          </p:cNvPr>
          <p:cNvPicPr>
            <a:picLocks noChangeAspect="1"/>
          </p:cNvPicPr>
          <p:nvPr/>
        </p:nvPicPr>
        <p:blipFill>
          <a:blip r:embed="rId2"/>
          <a:stretch>
            <a:fillRect/>
          </a:stretch>
        </p:blipFill>
        <p:spPr>
          <a:xfrm>
            <a:off x="2224087" y="519112"/>
            <a:ext cx="4695825" cy="5819775"/>
          </a:xfrm>
          <a:prstGeom prst="rect">
            <a:avLst/>
          </a:prstGeom>
        </p:spPr>
      </p:pic>
    </p:spTree>
    <p:extLst>
      <p:ext uri="{BB962C8B-B14F-4D97-AF65-F5344CB8AC3E}">
        <p14:creationId xmlns:p14="http://schemas.microsoft.com/office/powerpoint/2010/main" val="371987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construct a matrix together to represent this difference</a:t>
            </a:r>
          </a:p>
        </p:txBody>
      </p:sp>
      <p:sp>
        <p:nvSpPr>
          <p:cNvPr id="3" name="Content Placeholder 2"/>
          <p:cNvSpPr>
            <a:spLocks noGrp="1"/>
          </p:cNvSpPr>
          <p:nvPr>
            <p:ph idx="1"/>
          </p:nvPr>
        </p:nvSpPr>
        <p:spPr/>
        <p:txBody>
          <a:bodyPr/>
          <a:lstStyle/>
          <a:p>
            <a:r>
              <a:rPr lang="en-US" dirty="0"/>
              <a:t>Let’s start with traditional schools</a:t>
            </a:r>
          </a:p>
          <a:p>
            <a:endParaRPr lang="en-US" dirty="0"/>
          </a:p>
          <a:p>
            <a:r>
              <a:rPr lang="en-US" dirty="0"/>
              <a:t>What are the attributes of traditional schools, according to Dewey?</a:t>
            </a:r>
          </a:p>
        </p:txBody>
      </p:sp>
    </p:spTree>
    <p:extLst>
      <p:ext uri="{BB962C8B-B14F-4D97-AF65-F5344CB8AC3E}">
        <p14:creationId xmlns:p14="http://schemas.microsoft.com/office/powerpoint/2010/main" val="130167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4038600" cy="5897563"/>
          </a:xfrm>
        </p:spPr>
        <p:txBody>
          <a:bodyPr>
            <a:normAutofit/>
          </a:bodyPr>
          <a:lstStyle/>
          <a:p>
            <a:r>
              <a:rPr lang="en-US" dirty="0" err="1"/>
              <a:t>aaa</a:t>
            </a:r>
            <a:endParaRPr lang="en-US" dirty="0"/>
          </a:p>
          <a:p>
            <a:pPr marL="0" indent="0">
              <a:buNone/>
            </a:pPr>
            <a:endParaRPr lang="en-US" dirty="0"/>
          </a:p>
        </p:txBody>
      </p:sp>
      <p:sp>
        <p:nvSpPr>
          <p:cNvPr id="4" name="Content Placeholder 2"/>
          <p:cNvSpPr txBox="1">
            <a:spLocks/>
          </p:cNvSpPr>
          <p:nvPr/>
        </p:nvSpPr>
        <p:spPr>
          <a:xfrm>
            <a:off x="4724400" y="228600"/>
            <a:ext cx="4038600" cy="5897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err="1"/>
              <a:t>bbb</a:t>
            </a:r>
            <a:endParaRPr lang="en-US" dirty="0"/>
          </a:p>
        </p:txBody>
      </p:sp>
    </p:spTree>
    <p:extLst>
      <p:ext uri="{BB962C8B-B14F-4D97-AF65-F5344CB8AC3E}">
        <p14:creationId xmlns:p14="http://schemas.microsoft.com/office/powerpoint/2010/main" val="2016973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construct a matrix together to represent this difference</a:t>
            </a:r>
          </a:p>
        </p:txBody>
      </p:sp>
      <p:sp>
        <p:nvSpPr>
          <p:cNvPr id="3" name="Content Placeholder 2"/>
          <p:cNvSpPr>
            <a:spLocks noGrp="1"/>
          </p:cNvSpPr>
          <p:nvPr>
            <p:ph idx="1"/>
          </p:nvPr>
        </p:nvSpPr>
        <p:spPr/>
        <p:txBody>
          <a:bodyPr/>
          <a:lstStyle/>
          <a:p>
            <a:r>
              <a:rPr lang="en-US" dirty="0"/>
              <a:t>Let’s start with traditional schools</a:t>
            </a:r>
          </a:p>
          <a:p>
            <a:endParaRPr lang="en-US" dirty="0"/>
          </a:p>
          <a:p>
            <a:r>
              <a:rPr lang="en-US" dirty="0"/>
              <a:t>What are the attributes of traditional schools, according to Dewey?</a:t>
            </a:r>
          </a:p>
          <a:p>
            <a:pPr lvl="1"/>
            <a:endParaRPr lang="en-US" dirty="0"/>
          </a:p>
          <a:p>
            <a:r>
              <a:rPr lang="en-US" dirty="0"/>
              <a:t>What are the contrasts to these, seen in progressive schools?</a:t>
            </a:r>
          </a:p>
        </p:txBody>
      </p:sp>
    </p:spTree>
    <p:extLst>
      <p:ext uri="{BB962C8B-B14F-4D97-AF65-F5344CB8AC3E}">
        <p14:creationId xmlns:p14="http://schemas.microsoft.com/office/powerpoint/2010/main" val="1366013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4038600" cy="5897563"/>
          </a:xfrm>
        </p:spPr>
        <p:txBody>
          <a:bodyPr>
            <a:normAutofit/>
          </a:bodyPr>
          <a:lstStyle/>
          <a:p>
            <a:r>
              <a:rPr lang="en-US" dirty="0" err="1"/>
              <a:t>aaa</a:t>
            </a:r>
            <a:endParaRPr lang="en-US" dirty="0"/>
          </a:p>
          <a:p>
            <a:pPr marL="0" indent="0">
              <a:buNone/>
            </a:pPr>
            <a:endParaRPr lang="en-US" dirty="0"/>
          </a:p>
        </p:txBody>
      </p:sp>
      <p:sp>
        <p:nvSpPr>
          <p:cNvPr id="4" name="Content Placeholder 2"/>
          <p:cNvSpPr txBox="1">
            <a:spLocks/>
          </p:cNvSpPr>
          <p:nvPr/>
        </p:nvSpPr>
        <p:spPr>
          <a:xfrm>
            <a:off x="4724400" y="228600"/>
            <a:ext cx="4038600" cy="5897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err="1"/>
              <a:t>bbb</a:t>
            </a:r>
            <a:endParaRPr lang="en-US" dirty="0"/>
          </a:p>
        </p:txBody>
      </p:sp>
    </p:spTree>
    <p:extLst>
      <p:ext uri="{BB962C8B-B14F-4D97-AF65-F5344CB8AC3E}">
        <p14:creationId xmlns:p14="http://schemas.microsoft.com/office/powerpoint/2010/main" val="1280874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type of school would you rather you had learned in?</a:t>
            </a:r>
          </a:p>
        </p:txBody>
      </p:sp>
      <p:sp>
        <p:nvSpPr>
          <p:cNvPr id="3" name="Content Placeholder 2"/>
          <p:cNvSpPr>
            <a:spLocks noGrp="1"/>
          </p:cNvSpPr>
          <p:nvPr>
            <p:ph idx="1"/>
          </p:nvPr>
        </p:nvSpPr>
        <p:spPr/>
        <p:txBody>
          <a:bodyPr/>
          <a:lstStyle/>
          <a:p>
            <a:r>
              <a:rPr lang="en-US" dirty="0"/>
              <a:t>Traditional school</a:t>
            </a:r>
          </a:p>
          <a:p>
            <a:r>
              <a:rPr lang="en-US" dirty="0"/>
              <a:t>Progressive school</a:t>
            </a:r>
          </a:p>
          <a:p>
            <a:endParaRPr lang="en-US" dirty="0"/>
          </a:p>
          <a:p>
            <a:r>
              <a:rPr lang="en-US" dirty="0"/>
              <a:t>Why?</a:t>
            </a:r>
          </a:p>
        </p:txBody>
      </p:sp>
    </p:spTree>
    <p:extLst>
      <p:ext uri="{BB962C8B-B14F-4D97-AF65-F5344CB8AC3E}">
        <p14:creationId xmlns:p14="http://schemas.microsoft.com/office/powerpoint/2010/main" val="4043812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prospectuses and papers</a:t>
            </a:r>
          </a:p>
        </p:txBody>
      </p:sp>
      <p:sp>
        <p:nvSpPr>
          <p:cNvPr id="3" name="Content Placeholder 2"/>
          <p:cNvSpPr>
            <a:spLocks noGrp="1"/>
          </p:cNvSpPr>
          <p:nvPr>
            <p:ph idx="1"/>
          </p:nvPr>
        </p:nvSpPr>
        <p:spPr/>
        <p:txBody>
          <a:bodyPr/>
          <a:lstStyle/>
          <a:p>
            <a:r>
              <a:rPr lang="en-US" dirty="0"/>
              <a:t>Go to canvas</a:t>
            </a:r>
          </a:p>
          <a:p>
            <a:r>
              <a:rPr lang="en-US" dirty="0"/>
              <a:t>Look at modules</a:t>
            </a:r>
          </a:p>
          <a:p>
            <a:r>
              <a:rPr lang="en-US" dirty="0"/>
              <a:t>It’s the last one</a:t>
            </a:r>
          </a:p>
        </p:txBody>
      </p:sp>
    </p:spTree>
    <p:extLst>
      <p:ext uri="{BB962C8B-B14F-4D97-AF65-F5344CB8AC3E}">
        <p14:creationId xmlns:p14="http://schemas.microsoft.com/office/powerpoint/2010/main" val="246595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interesting note</a:t>
            </a:r>
          </a:p>
        </p:txBody>
      </p:sp>
      <p:sp>
        <p:nvSpPr>
          <p:cNvPr id="3" name="Content Placeholder 2"/>
          <p:cNvSpPr>
            <a:spLocks noGrp="1"/>
          </p:cNvSpPr>
          <p:nvPr>
            <p:ph idx="1"/>
          </p:nvPr>
        </p:nvSpPr>
        <p:spPr/>
        <p:txBody>
          <a:bodyPr>
            <a:normAutofit lnSpcReduction="10000"/>
          </a:bodyPr>
          <a:lstStyle/>
          <a:p>
            <a:r>
              <a:rPr lang="en-US" dirty="0"/>
              <a:t>When Dewey talks about making the most of one’s current life</a:t>
            </a:r>
          </a:p>
          <a:p>
            <a:endParaRPr lang="en-US" dirty="0"/>
          </a:p>
          <a:p>
            <a:r>
              <a:rPr lang="en-US" dirty="0"/>
              <a:t>He isn’t saying that the future doesn’t matter (as we discussed on the forum this week)</a:t>
            </a:r>
          </a:p>
          <a:p>
            <a:endParaRPr lang="en-US" dirty="0"/>
          </a:p>
          <a:p>
            <a:r>
              <a:rPr lang="en-US" dirty="0"/>
              <a:t>Dewey also states that the goal of designing experiences is to increase openness to and readiness for new experiences </a:t>
            </a:r>
          </a:p>
        </p:txBody>
      </p:sp>
    </p:spTree>
    <p:extLst>
      <p:ext uri="{BB962C8B-B14F-4D97-AF65-F5344CB8AC3E}">
        <p14:creationId xmlns:p14="http://schemas.microsoft.com/office/powerpoint/2010/main" val="2801997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difference?</a:t>
            </a:r>
          </a:p>
        </p:txBody>
      </p:sp>
      <p:sp>
        <p:nvSpPr>
          <p:cNvPr id="3" name="Content Placeholder 2"/>
          <p:cNvSpPr>
            <a:spLocks noGrp="1"/>
          </p:cNvSpPr>
          <p:nvPr>
            <p:ph idx="1"/>
          </p:nvPr>
        </p:nvSpPr>
        <p:spPr/>
        <p:txBody>
          <a:bodyPr/>
          <a:lstStyle/>
          <a:p>
            <a:r>
              <a:rPr lang="en-US" dirty="0"/>
              <a:t>Increase openness to and readiness for new experiences </a:t>
            </a:r>
          </a:p>
          <a:p>
            <a:r>
              <a:rPr lang="en-US" dirty="0"/>
              <a:t>Prepare for a remote future</a:t>
            </a:r>
          </a:p>
          <a:p>
            <a:endParaRPr lang="en-US" dirty="0"/>
          </a:p>
          <a:p>
            <a:endParaRPr lang="en-US" dirty="0"/>
          </a:p>
          <a:p>
            <a:r>
              <a:rPr lang="en-US" dirty="0"/>
              <a:t>What contexts might each make sense in?</a:t>
            </a:r>
          </a:p>
        </p:txBody>
      </p:sp>
    </p:spTree>
    <p:extLst>
      <p:ext uri="{BB962C8B-B14F-4D97-AF65-F5344CB8AC3E}">
        <p14:creationId xmlns:p14="http://schemas.microsoft.com/office/powerpoint/2010/main" val="93883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principle of continuity?</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3859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principle of continuity?</a:t>
            </a:r>
          </a:p>
        </p:txBody>
      </p:sp>
      <p:sp>
        <p:nvSpPr>
          <p:cNvPr id="3" name="Content Placeholder 2"/>
          <p:cNvSpPr>
            <a:spLocks noGrp="1"/>
          </p:cNvSpPr>
          <p:nvPr>
            <p:ph idx="1"/>
          </p:nvPr>
        </p:nvSpPr>
        <p:spPr/>
        <p:txBody>
          <a:bodyPr/>
          <a:lstStyle/>
          <a:p>
            <a:r>
              <a:rPr lang="en-US" dirty="0"/>
              <a:t>All experiences affect all future experiences</a:t>
            </a:r>
          </a:p>
          <a:p>
            <a:r>
              <a:rPr lang="en-US" dirty="0"/>
              <a:t>All experiences are carried forward and influence future experiences and decisions</a:t>
            </a:r>
          </a:p>
          <a:p>
            <a:endParaRPr lang="en-US" dirty="0"/>
          </a:p>
          <a:p>
            <a:pPr marL="0" indent="0">
              <a:buNone/>
            </a:pPr>
            <a:endParaRPr lang="en-US" dirty="0"/>
          </a:p>
        </p:txBody>
      </p:sp>
    </p:spTree>
    <p:extLst>
      <p:ext uri="{BB962C8B-B14F-4D97-AF65-F5344CB8AC3E}">
        <p14:creationId xmlns:p14="http://schemas.microsoft.com/office/powerpoint/2010/main" val="3565712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principle of interaction?</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58773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principle of interaction?</a:t>
            </a:r>
          </a:p>
        </p:txBody>
      </p:sp>
      <p:sp>
        <p:nvSpPr>
          <p:cNvPr id="3" name="Content Placeholder 2"/>
          <p:cNvSpPr>
            <a:spLocks noGrp="1"/>
          </p:cNvSpPr>
          <p:nvPr>
            <p:ph idx="1"/>
          </p:nvPr>
        </p:nvSpPr>
        <p:spPr/>
        <p:txBody>
          <a:bodyPr/>
          <a:lstStyle/>
          <a:p>
            <a:r>
              <a:rPr lang="en-US" dirty="0"/>
              <a:t>Each person’s present experience is determined by the interaction between </a:t>
            </a:r>
          </a:p>
          <a:p>
            <a:pPr lvl="1"/>
            <a:r>
              <a:rPr lang="en-US" dirty="0"/>
              <a:t>That person’s past experiences </a:t>
            </a:r>
          </a:p>
          <a:p>
            <a:pPr lvl="1"/>
            <a:r>
              <a:rPr lang="en-US" dirty="0"/>
              <a:t>The present situation</a:t>
            </a:r>
          </a:p>
        </p:txBody>
      </p:sp>
    </p:spTree>
    <p:extLst>
      <p:ext uri="{BB962C8B-B14F-4D97-AF65-F5344CB8AC3E}">
        <p14:creationId xmlns:p14="http://schemas.microsoft.com/office/powerpoint/2010/main" val="2863474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Continuity and Interaction</a:t>
            </a:r>
          </a:p>
        </p:txBody>
      </p:sp>
      <p:sp>
        <p:nvSpPr>
          <p:cNvPr id="3" name="Content Placeholder 2"/>
          <p:cNvSpPr>
            <a:spLocks noGrp="1"/>
          </p:cNvSpPr>
          <p:nvPr>
            <p:ph idx="1"/>
          </p:nvPr>
        </p:nvSpPr>
        <p:spPr/>
        <p:txBody>
          <a:bodyPr/>
          <a:lstStyle/>
          <a:p>
            <a:r>
              <a:rPr lang="en-US" dirty="0"/>
              <a:t>Those of you who have been teachers or tutors, can you give examples of how a student’s past has influenced their experience in your class?</a:t>
            </a:r>
          </a:p>
        </p:txBody>
      </p:sp>
    </p:spTree>
    <p:extLst>
      <p:ext uri="{BB962C8B-B14F-4D97-AF65-F5344CB8AC3E}">
        <p14:creationId xmlns:p14="http://schemas.microsoft.com/office/powerpoint/2010/main" val="1774424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Continuity and Interaction</a:t>
            </a:r>
          </a:p>
        </p:txBody>
      </p:sp>
      <p:sp>
        <p:nvSpPr>
          <p:cNvPr id="3" name="Content Placeholder 2"/>
          <p:cNvSpPr>
            <a:spLocks noGrp="1"/>
          </p:cNvSpPr>
          <p:nvPr>
            <p:ph idx="1"/>
          </p:nvPr>
        </p:nvSpPr>
        <p:spPr/>
        <p:txBody>
          <a:bodyPr/>
          <a:lstStyle/>
          <a:p>
            <a:r>
              <a:rPr lang="en-US" dirty="0"/>
              <a:t>Those of you who have </a:t>
            </a:r>
            <a:r>
              <a:rPr lang="en-US" b="1" i="1" dirty="0"/>
              <a:t>not </a:t>
            </a:r>
            <a:r>
              <a:rPr lang="en-US" dirty="0"/>
              <a:t>been teachers or tutors, can you give examples of how an experience you had in a past class influenced your future experiences?</a:t>
            </a:r>
          </a:p>
        </p:txBody>
      </p:sp>
    </p:spTree>
    <p:extLst>
      <p:ext uri="{BB962C8B-B14F-4D97-AF65-F5344CB8AC3E}">
        <p14:creationId xmlns:p14="http://schemas.microsoft.com/office/powerpoint/2010/main" val="401790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Dewey states</a:t>
            </a:r>
          </a:p>
        </p:txBody>
      </p:sp>
      <p:sp>
        <p:nvSpPr>
          <p:cNvPr id="3" name="Content Placeholder 2"/>
          <p:cNvSpPr>
            <a:spLocks noGrp="1"/>
          </p:cNvSpPr>
          <p:nvPr>
            <p:ph idx="1"/>
          </p:nvPr>
        </p:nvSpPr>
        <p:spPr/>
        <p:txBody>
          <a:bodyPr/>
          <a:lstStyle/>
          <a:p>
            <a:r>
              <a:rPr lang="en-US" dirty="0"/>
              <a:t>“Enforced quiet and acquiescence prevent pupils from disclosing their real natures…  They put seeming before being… They place a premium upon preserving the outward appearance of attention, decorum, and obedience… The ideal aim of education is creation of power of self-control.  But the mere removal of external control is no guarantee for the production of self-control.”</a:t>
            </a:r>
          </a:p>
        </p:txBody>
      </p:sp>
    </p:spTree>
    <p:extLst>
      <p:ext uri="{BB962C8B-B14F-4D97-AF65-F5344CB8AC3E}">
        <p14:creationId xmlns:p14="http://schemas.microsoft.com/office/powerpoint/2010/main" val="1306052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idx="1"/>
          </p:nvPr>
        </p:nvSpPr>
        <p:spPr/>
        <p:txBody>
          <a:bodyPr/>
          <a:lstStyle/>
          <a:p>
            <a:r>
              <a:rPr lang="en-US" dirty="0"/>
              <a:t>Why is self-control important?</a:t>
            </a:r>
          </a:p>
          <a:p>
            <a:endParaRPr lang="en-US" dirty="0"/>
          </a:p>
          <a:p>
            <a:r>
              <a:rPr lang="en-US" dirty="0"/>
              <a:t>How do we create it, if not through the internalization of norms (Vygotsky) or through the application of the correct stimuli in the correction situations (Skinner) or punishment (Cooper)?</a:t>
            </a:r>
          </a:p>
        </p:txBody>
      </p:sp>
    </p:spTree>
    <p:extLst>
      <p:ext uri="{BB962C8B-B14F-4D97-AF65-F5344CB8AC3E}">
        <p14:creationId xmlns:p14="http://schemas.microsoft.com/office/powerpoint/2010/main" val="79047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prospectuses and papers</a:t>
            </a:r>
          </a:p>
        </p:txBody>
      </p:sp>
      <p:sp>
        <p:nvSpPr>
          <p:cNvPr id="3" name="Content Placeholder 2"/>
          <p:cNvSpPr>
            <a:spLocks noGrp="1"/>
          </p:cNvSpPr>
          <p:nvPr>
            <p:ph idx="1"/>
          </p:nvPr>
        </p:nvSpPr>
        <p:spPr/>
        <p:txBody>
          <a:bodyPr>
            <a:normAutofit fontScale="92500"/>
          </a:bodyPr>
          <a:lstStyle/>
          <a:p>
            <a:r>
              <a:rPr lang="en-US" dirty="0"/>
              <a:t>When you review </a:t>
            </a:r>
            <a:r>
              <a:rPr lang="en-US" dirty="0" err="1"/>
              <a:t>Basom</a:t>
            </a:r>
            <a:r>
              <a:rPr lang="en-US" dirty="0"/>
              <a:t> and </a:t>
            </a:r>
            <a:r>
              <a:rPr lang="en-US" dirty="0" err="1"/>
              <a:t>Tsichiderer</a:t>
            </a:r>
            <a:r>
              <a:rPr lang="en-US" dirty="0"/>
              <a:t>, you will note that they are very different from each other</a:t>
            </a:r>
          </a:p>
          <a:p>
            <a:r>
              <a:rPr lang="en-US" dirty="0"/>
              <a:t>Despite both involving Piaget</a:t>
            </a:r>
          </a:p>
          <a:p>
            <a:endParaRPr lang="en-US" dirty="0"/>
          </a:p>
          <a:p>
            <a:r>
              <a:rPr lang="en-US" dirty="0"/>
              <a:t>One hews very close to Piaget, the other explores out further</a:t>
            </a:r>
          </a:p>
          <a:p>
            <a:endParaRPr lang="en-US" dirty="0"/>
          </a:p>
          <a:p>
            <a:r>
              <a:rPr lang="en-US" dirty="0"/>
              <a:t>Both are fine! Both got great grades!</a:t>
            </a:r>
          </a:p>
        </p:txBody>
      </p:sp>
    </p:spTree>
    <p:extLst>
      <p:ext uri="{BB962C8B-B14F-4D97-AF65-F5344CB8AC3E}">
        <p14:creationId xmlns:p14="http://schemas.microsoft.com/office/powerpoint/2010/main" val="3618497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Dewey’s answer</a:t>
            </a:r>
          </a:p>
        </p:txBody>
      </p:sp>
      <p:sp>
        <p:nvSpPr>
          <p:cNvPr id="3" name="Content Placeholder 2"/>
          <p:cNvSpPr>
            <a:spLocks noGrp="1"/>
          </p:cNvSpPr>
          <p:nvPr>
            <p:ph idx="1"/>
          </p:nvPr>
        </p:nvSpPr>
        <p:spPr/>
        <p:txBody>
          <a:bodyPr>
            <a:normAutofit fontScale="77500" lnSpcReduction="20000"/>
          </a:bodyPr>
          <a:lstStyle/>
          <a:p>
            <a:r>
              <a:rPr lang="en-US" dirty="0"/>
              <a:t>“It is, then, a sound instinct which identifies freedom with power to frame purposes and to execute or carry into effect purposes so framed. Such freedom is in turn identical with self-control; for the formation of purposes and the organization of means to execute them are the work of intelligence… There is, I think, no point in the philosophy of progressive education which is sounder than its emphasis upon the importance of the participation of the learner in the formation of the purposes which direct his activities in the learning process, just as there is no defect in traditional education greater than its failure to secure the active co-operation of the pupil in construction of the purposes involved in his studying.”</a:t>
            </a:r>
          </a:p>
        </p:txBody>
      </p:sp>
    </p:spTree>
    <p:extLst>
      <p:ext uri="{BB962C8B-B14F-4D97-AF65-F5344CB8AC3E}">
        <p14:creationId xmlns:p14="http://schemas.microsoft.com/office/powerpoint/2010/main" val="4217026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self-selection of purpose sufficient to create self-control?</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25577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Are all purposes good?</a:t>
            </a:r>
          </a:p>
        </p:txBody>
      </p:sp>
      <p:sp>
        <p:nvSpPr>
          <p:cNvPr id="3" name="Content Placeholder 2"/>
          <p:cNvSpPr>
            <a:spLocks noGrp="1"/>
          </p:cNvSpPr>
          <p:nvPr>
            <p:ph idx="1"/>
          </p:nvPr>
        </p:nvSpPr>
        <p:spPr/>
        <p:txBody>
          <a:bodyPr/>
          <a:lstStyle/>
          <a:p>
            <a:r>
              <a:rPr lang="en-US" dirty="0"/>
              <a:t>Dewey gives an example of a burglar</a:t>
            </a:r>
          </a:p>
        </p:txBody>
      </p:sp>
    </p:spTree>
    <p:extLst>
      <p:ext uri="{BB962C8B-B14F-4D97-AF65-F5344CB8AC3E}">
        <p14:creationId xmlns:p14="http://schemas.microsoft.com/office/powerpoint/2010/main" val="698319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Are all purposes good?</a:t>
            </a:r>
          </a:p>
        </p:txBody>
      </p:sp>
      <p:sp>
        <p:nvSpPr>
          <p:cNvPr id="3" name="Content Placeholder 2"/>
          <p:cNvSpPr>
            <a:spLocks noGrp="1"/>
          </p:cNvSpPr>
          <p:nvPr>
            <p:ph idx="1"/>
          </p:nvPr>
        </p:nvSpPr>
        <p:spPr/>
        <p:txBody>
          <a:bodyPr/>
          <a:lstStyle/>
          <a:p>
            <a:r>
              <a:rPr lang="en-US" dirty="0"/>
              <a:t>Dewey gives an example of a burglar</a:t>
            </a:r>
          </a:p>
        </p:txBody>
      </p:sp>
      <p:pic>
        <p:nvPicPr>
          <p:cNvPr id="5122" name="Picture 2" descr="http://vignette3.wikia.nocookie.net/ronaldmcdonald/images/4/41/Hamburglar_%26_tray_of_Cheeseburgers.jpg/revision/latest?cb=201505220250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286000"/>
            <a:ext cx="5048250" cy="4327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5634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all purposes good?</a:t>
            </a:r>
          </a:p>
        </p:txBody>
      </p:sp>
      <p:sp>
        <p:nvSpPr>
          <p:cNvPr id="3" name="Content Placeholder 2"/>
          <p:cNvSpPr>
            <a:spLocks noGrp="1"/>
          </p:cNvSpPr>
          <p:nvPr>
            <p:ph idx="1"/>
          </p:nvPr>
        </p:nvSpPr>
        <p:spPr/>
        <p:txBody>
          <a:bodyPr/>
          <a:lstStyle/>
          <a:p>
            <a:r>
              <a:rPr lang="en-US" dirty="0"/>
              <a:t>Dewey posits that growth is not simply becoming expert in any goal or purpose, but growing in general</a:t>
            </a:r>
          </a:p>
        </p:txBody>
      </p:sp>
    </p:spTree>
    <p:extLst>
      <p:ext uri="{BB962C8B-B14F-4D97-AF65-F5344CB8AC3E}">
        <p14:creationId xmlns:p14="http://schemas.microsoft.com/office/powerpoint/2010/main" val="203979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all purposes good?</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a:t>The example of discouraging someone from becoming an expert burglar is somewhat obvious</a:t>
            </a:r>
          </a:p>
          <a:p>
            <a:endParaRPr lang="en-US" dirty="0"/>
          </a:p>
          <a:p>
            <a:r>
              <a:rPr lang="en-US" dirty="0"/>
              <a:t>But there are less obvious directions that may, in the long-term, hold back or harm a student or those around him/her</a:t>
            </a:r>
          </a:p>
          <a:p>
            <a:endParaRPr lang="en-US" dirty="0"/>
          </a:p>
          <a:p>
            <a:r>
              <a:rPr lang="en-US" dirty="0"/>
              <a:t>How does a teacher, or a society, choose what directions to encourage? </a:t>
            </a:r>
          </a:p>
        </p:txBody>
      </p:sp>
    </p:spTree>
    <p:extLst>
      <p:ext uri="{BB962C8B-B14F-4D97-AF65-F5344CB8AC3E}">
        <p14:creationId xmlns:p14="http://schemas.microsoft.com/office/powerpoint/2010/main" val="697057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Are schools </a:t>
            </a:r>
            <a:r>
              <a:rPr lang="en-US" b="1" i="1" dirty="0"/>
              <a:t>typically </a:t>
            </a:r>
            <a:r>
              <a:rPr lang="en-US" dirty="0"/>
              <a:t>progressive today?</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86089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Are schools </a:t>
            </a:r>
            <a:r>
              <a:rPr lang="en-US" b="1" i="1" dirty="0"/>
              <a:t>typically </a:t>
            </a:r>
            <a:r>
              <a:rPr lang="en-US" dirty="0"/>
              <a:t>progressive today?</a:t>
            </a:r>
          </a:p>
        </p:txBody>
      </p:sp>
      <p:sp>
        <p:nvSpPr>
          <p:cNvPr id="3" name="Content Placeholder 2"/>
          <p:cNvSpPr>
            <a:spLocks noGrp="1"/>
          </p:cNvSpPr>
          <p:nvPr>
            <p:ph idx="1"/>
          </p:nvPr>
        </p:nvSpPr>
        <p:spPr/>
        <p:txBody>
          <a:bodyPr/>
          <a:lstStyle/>
          <a:p>
            <a:r>
              <a:rPr lang="en-US" dirty="0"/>
              <a:t>Why not?</a:t>
            </a:r>
          </a:p>
          <a:p>
            <a:r>
              <a:rPr lang="en-US" dirty="0"/>
              <a:t>Should we try to change that? How could we?</a:t>
            </a:r>
          </a:p>
        </p:txBody>
      </p:sp>
    </p:spTree>
    <p:extLst>
      <p:ext uri="{BB962C8B-B14F-4D97-AF65-F5344CB8AC3E}">
        <p14:creationId xmlns:p14="http://schemas.microsoft.com/office/powerpoint/2010/main" val="6232513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8F6AE-1CFE-4333-84E2-2555AD0466BF}"/>
              </a:ext>
            </a:extLst>
          </p:cNvPr>
          <p:cNvSpPr>
            <a:spLocks noGrp="1"/>
          </p:cNvSpPr>
          <p:nvPr>
            <p:ph type="title"/>
          </p:nvPr>
        </p:nvSpPr>
        <p:spPr/>
        <p:txBody>
          <a:bodyPr/>
          <a:lstStyle/>
          <a:p>
            <a:r>
              <a:rPr lang="en-US" dirty="0"/>
              <a:t>Zhu Xi (as discussed in Tan)</a:t>
            </a:r>
          </a:p>
        </p:txBody>
      </p:sp>
      <p:sp>
        <p:nvSpPr>
          <p:cNvPr id="3" name="Content Placeholder 2">
            <a:extLst>
              <a:ext uri="{FF2B5EF4-FFF2-40B4-BE49-F238E27FC236}">
                <a16:creationId xmlns:a16="http://schemas.microsoft.com/office/drawing/2014/main" id="{B05EDE33-BC53-4B8E-97C6-9A725A8EC622}"/>
              </a:ext>
            </a:extLst>
          </p:cNvPr>
          <p:cNvSpPr>
            <a:spLocks noGrp="1"/>
          </p:cNvSpPr>
          <p:nvPr>
            <p:ph idx="1"/>
          </p:nvPr>
        </p:nvSpPr>
        <p:spPr>
          <a:xfrm>
            <a:off x="3810000" y="1417638"/>
            <a:ext cx="4876800" cy="4708525"/>
          </a:xfrm>
        </p:spPr>
        <p:txBody>
          <a:bodyPr/>
          <a:lstStyle/>
          <a:p>
            <a:r>
              <a:rPr lang="en-US" dirty="0"/>
              <a:t>Important neo-Confucian thinker</a:t>
            </a:r>
          </a:p>
          <a:p>
            <a:endParaRPr lang="en-US" dirty="0"/>
          </a:p>
          <a:p>
            <a:r>
              <a:rPr lang="en-US" dirty="0"/>
              <a:t>Argued against high-stakes exams</a:t>
            </a:r>
          </a:p>
        </p:txBody>
      </p:sp>
      <p:pic>
        <p:nvPicPr>
          <p:cNvPr id="1026" name="Picture 2">
            <a:extLst>
              <a:ext uri="{FF2B5EF4-FFF2-40B4-BE49-F238E27FC236}">
                <a16:creationId xmlns:a16="http://schemas.microsoft.com/office/drawing/2014/main" id="{B8C5F0A2-6E25-42F1-AD80-7103CE2206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86000"/>
            <a:ext cx="2734628"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6672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9627-561E-49B4-A52C-11B3AA8252E9}"/>
              </a:ext>
            </a:extLst>
          </p:cNvPr>
          <p:cNvSpPr>
            <a:spLocks noGrp="1"/>
          </p:cNvSpPr>
          <p:nvPr>
            <p:ph type="title"/>
          </p:nvPr>
        </p:nvSpPr>
        <p:spPr/>
        <p:txBody>
          <a:bodyPr/>
          <a:lstStyle/>
          <a:p>
            <a:r>
              <a:rPr lang="en-US" dirty="0"/>
              <a:t>Zhu Xi</a:t>
            </a:r>
          </a:p>
        </p:txBody>
      </p:sp>
      <p:sp>
        <p:nvSpPr>
          <p:cNvPr id="3" name="Content Placeholder 2">
            <a:extLst>
              <a:ext uri="{FF2B5EF4-FFF2-40B4-BE49-F238E27FC236}">
                <a16:creationId xmlns:a16="http://schemas.microsoft.com/office/drawing/2014/main" id="{0EDBAF05-3C04-4F9F-BA20-311C5A78CCE8}"/>
              </a:ext>
            </a:extLst>
          </p:cNvPr>
          <p:cNvSpPr>
            <a:spLocks noGrp="1"/>
          </p:cNvSpPr>
          <p:nvPr>
            <p:ph idx="1"/>
          </p:nvPr>
        </p:nvSpPr>
        <p:spPr/>
        <p:txBody>
          <a:bodyPr/>
          <a:lstStyle/>
          <a:p>
            <a:r>
              <a:rPr lang="en-US" dirty="0"/>
              <a:t>Critiqued the overemphasis of high-stakes exams and the educational system, focused on memorization and literary composition, that test preparation led to</a:t>
            </a:r>
          </a:p>
          <a:p>
            <a:endParaRPr lang="en-US" dirty="0"/>
          </a:p>
          <a:p>
            <a:r>
              <a:rPr lang="en-US" dirty="0"/>
              <a:t>Exams as just one aspect of a total plan oriented towards the self-transformation of the learner</a:t>
            </a:r>
          </a:p>
        </p:txBody>
      </p:sp>
    </p:spTree>
    <p:extLst>
      <p:ext uri="{BB962C8B-B14F-4D97-AF65-F5344CB8AC3E}">
        <p14:creationId xmlns:p14="http://schemas.microsoft.com/office/powerpoint/2010/main" val="387001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they have in common</a:t>
            </a:r>
          </a:p>
        </p:txBody>
      </p:sp>
      <p:sp>
        <p:nvSpPr>
          <p:cNvPr id="3" name="Content Placeholder 2"/>
          <p:cNvSpPr>
            <a:spLocks noGrp="1"/>
          </p:cNvSpPr>
          <p:nvPr>
            <p:ph idx="1"/>
          </p:nvPr>
        </p:nvSpPr>
        <p:spPr/>
        <p:txBody>
          <a:bodyPr>
            <a:normAutofit lnSpcReduction="10000"/>
          </a:bodyPr>
          <a:lstStyle/>
          <a:p>
            <a:r>
              <a:rPr lang="en-US" dirty="0"/>
              <a:t>A clear problem they are trying to solve</a:t>
            </a:r>
          </a:p>
          <a:p>
            <a:endParaRPr lang="en-US" dirty="0"/>
          </a:p>
          <a:p>
            <a:r>
              <a:rPr lang="en-US" dirty="0"/>
              <a:t>A clear primary thinker they identify</a:t>
            </a:r>
          </a:p>
          <a:p>
            <a:endParaRPr lang="en-US" dirty="0"/>
          </a:p>
          <a:p>
            <a:r>
              <a:rPr lang="en-US" dirty="0"/>
              <a:t>Clear connection to that thinker’s ideas</a:t>
            </a:r>
          </a:p>
          <a:p>
            <a:pPr lvl="1"/>
            <a:r>
              <a:rPr lang="en-US" dirty="0"/>
              <a:t>Explicit quotation is fine but not required</a:t>
            </a:r>
          </a:p>
          <a:p>
            <a:pPr lvl="1"/>
            <a:endParaRPr lang="en-US" dirty="0"/>
          </a:p>
          <a:p>
            <a:r>
              <a:rPr lang="en-US" dirty="0"/>
              <a:t>Clear argumentation and reasoning</a:t>
            </a:r>
          </a:p>
          <a:p>
            <a:endParaRPr lang="en-US" dirty="0"/>
          </a:p>
          <a:p>
            <a:endParaRPr lang="en-US" dirty="0"/>
          </a:p>
        </p:txBody>
      </p:sp>
    </p:spTree>
    <p:extLst>
      <p:ext uri="{BB962C8B-B14F-4D97-AF65-F5344CB8AC3E}">
        <p14:creationId xmlns:p14="http://schemas.microsoft.com/office/powerpoint/2010/main" val="1402543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CED6-D0FC-4F69-9FE1-7931A982B2A7}"/>
              </a:ext>
            </a:extLst>
          </p:cNvPr>
          <p:cNvSpPr>
            <a:spLocks noGrp="1"/>
          </p:cNvSpPr>
          <p:nvPr>
            <p:ph type="title"/>
          </p:nvPr>
        </p:nvSpPr>
        <p:spPr/>
        <p:txBody>
          <a:bodyPr>
            <a:normAutofit fontScale="90000"/>
          </a:bodyPr>
          <a:lstStyle/>
          <a:p>
            <a:r>
              <a:rPr lang="en-US" dirty="0"/>
              <a:t>Characteristics of Zhu Xi’s </a:t>
            </a:r>
            <a:br>
              <a:rPr lang="en-US" dirty="0"/>
            </a:br>
            <a:r>
              <a:rPr lang="en-US" dirty="0"/>
              <a:t>educational </a:t>
            </a:r>
            <a:r>
              <a:rPr lang="en-US" dirty="0" err="1"/>
              <a:t>programme</a:t>
            </a:r>
            <a:endParaRPr lang="en-US" dirty="0"/>
          </a:p>
        </p:txBody>
      </p:sp>
      <p:sp>
        <p:nvSpPr>
          <p:cNvPr id="3" name="Content Placeholder 2">
            <a:extLst>
              <a:ext uri="{FF2B5EF4-FFF2-40B4-BE49-F238E27FC236}">
                <a16:creationId xmlns:a16="http://schemas.microsoft.com/office/drawing/2014/main" id="{E1970F68-76A3-4B80-A9DF-C1A8D5B270D5}"/>
              </a:ext>
            </a:extLst>
          </p:cNvPr>
          <p:cNvSpPr>
            <a:spLocks noGrp="1"/>
          </p:cNvSpPr>
          <p:nvPr>
            <p:ph idx="1"/>
          </p:nvPr>
        </p:nvSpPr>
        <p:spPr/>
        <p:txBody>
          <a:bodyPr/>
          <a:lstStyle/>
          <a:p>
            <a:r>
              <a:rPr lang="en-US" dirty="0"/>
              <a:t>Experiential learning</a:t>
            </a:r>
          </a:p>
          <a:p>
            <a:r>
              <a:rPr lang="en-US" dirty="0"/>
              <a:t>Personal inquiry</a:t>
            </a:r>
          </a:p>
          <a:p>
            <a:r>
              <a:rPr lang="en-US" dirty="0"/>
              <a:t>Mindful reading</a:t>
            </a:r>
          </a:p>
        </p:txBody>
      </p:sp>
    </p:spTree>
    <p:extLst>
      <p:ext uri="{BB962C8B-B14F-4D97-AF65-F5344CB8AC3E}">
        <p14:creationId xmlns:p14="http://schemas.microsoft.com/office/powerpoint/2010/main" val="2234465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6B64D-526A-4AC8-A2E2-F1BC251D9D90}"/>
              </a:ext>
            </a:extLst>
          </p:cNvPr>
          <p:cNvSpPr>
            <a:spLocks noGrp="1"/>
          </p:cNvSpPr>
          <p:nvPr>
            <p:ph type="title"/>
          </p:nvPr>
        </p:nvSpPr>
        <p:spPr/>
        <p:txBody>
          <a:bodyPr/>
          <a:lstStyle/>
          <a:p>
            <a:r>
              <a:rPr lang="en-US" dirty="0"/>
              <a:t>Experiential learning</a:t>
            </a:r>
          </a:p>
        </p:txBody>
      </p:sp>
      <p:sp>
        <p:nvSpPr>
          <p:cNvPr id="3" name="Content Placeholder 2">
            <a:extLst>
              <a:ext uri="{FF2B5EF4-FFF2-40B4-BE49-F238E27FC236}">
                <a16:creationId xmlns:a16="http://schemas.microsoft.com/office/drawing/2014/main" id="{E16BD6CD-F343-4A67-A3D8-605A7D32342F}"/>
              </a:ext>
            </a:extLst>
          </p:cNvPr>
          <p:cNvSpPr>
            <a:spLocks noGrp="1"/>
          </p:cNvSpPr>
          <p:nvPr>
            <p:ph idx="1"/>
          </p:nvPr>
        </p:nvSpPr>
        <p:spPr>
          <a:xfrm>
            <a:off x="457200" y="1600200"/>
            <a:ext cx="8229600" cy="5105400"/>
          </a:xfrm>
        </p:spPr>
        <p:txBody>
          <a:bodyPr>
            <a:normAutofit fontScale="77500" lnSpcReduction="20000"/>
          </a:bodyPr>
          <a:lstStyle/>
          <a:p>
            <a:r>
              <a:rPr lang="en-US" dirty="0"/>
              <a:t>Learning by doing in everyday tasks and human interactions</a:t>
            </a:r>
          </a:p>
          <a:p>
            <a:endParaRPr lang="en-US" dirty="0"/>
          </a:p>
          <a:p>
            <a:r>
              <a:rPr lang="en-US" dirty="0"/>
              <a:t>Directs the students’ attention to self-development and personal fulfilment in everyday life</a:t>
            </a:r>
          </a:p>
          <a:p>
            <a:endParaRPr lang="en-US" dirty="0"/>
          </a:p>
          <a:p>
            <a:r>
              <a:rPr lang="en-US" dirty="0"/>
              <a:t>Education should provide a structured, social and reflective setting for learners to learn to regulate their physical, emotional, mental and social selves within social activities</a:t>
            </a:r>
          </a:p>
          <a:p>
            <a:endParaRPr lang="en-US" dirty="0"/>
          </a:p>
          <a:p>
            <a:r>
              <a:rPr lang="en-US" dirty="0"/>
              <a:t>Obtain ‘direct understanding’ of one’s activities over time so that the student can perform them ethically for the rest of their lives</a:t>
            </a:r>
          </a:p>
        </p:txBody>
      </p:sp>
    </p:spTree>
    <p:extLst>
      <p:ext uri="{BB962C8B-B14F-4D97-AF65-F5344CB8AC3E}">
        <p14:creationId xmlns:p14="http://schemas.microsoft.com/office/powerpoint/2010/main" val="32364996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6B64D-526A-4AC8-A2E2-F1BC251D9D90}"/>
              </a:ext>
            </a:extLst>
          </p:cNvPr>
          <p:cNvSpPr>
            <a:spLocks noGrp="1"/>
          </p:cNvSpPr>
          <p:nvPr>
            <p:ph type="title"/>
          </p:nvPr>
        </p:nvSpPr>
        <p:spPr/>
        <p:txBody>
          <a:bodyPr/>
          <a:lstStyle/>
          <a:p>
            <a:r>
              <a:rPr lang="en-US" dirty="0"/>
              <a:t>Experiential learning: 5 Functions</a:t>
            </a:r>
          </a:p>
        </p:txBody>
      </p:sp>
      <p:sp>
        <p:nvSpPr>
          <p:cNvPr id="3" name="Content Placeholder 2">
            <a:extLst>
              <a:ext uri="{FF2B5EF4-FFF2-40B4-BE49-F238E27FC236}">
                <a16:creationId xmlns:a16="http://schemas.microsoft.com/office/drawing/2014/main" id="{E16BD6CD-F343-4A67-A3D8-605A7D32342F}"/>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Providing a structured context for the learner to develop oneself through rituals (social-interactional norms)</a:t>
            </a:r>
          </a:p>
          <a:p>
            <a:pPr marL="514350" indent="-514350">
              <a:buFont typeface="+mj-lt"/>
              <a:buAutoNum type="arabicPeriod"/>
            </a:pPr>
            <a:r>
              <a:rPr lang="en-US" dirty="0"/>
              <a:t>Guarding against moral temptations and </a:t>
            </a:r>
            <a:r>
              <a:rPr lang="en-US" dirty="0" err="1"/>
              <a:t>behaviours</a:t>
            </a:r>
            <a:endParaRPr lang="en-US" dirty="0"/>
          </a:p>
          <a:p>
            <a:pPr marL="514350" indent="-514350">
              <a:buFont typeface="+mj-lt"/>
              <a:buAutoNum type="arabicPeriod"/>
            </a:pPr>
            <a:r>
              <a:rPr lang="en-US" dirty="0"/>
              <a:t>Immersing in ethical communities that promote moral education</a:t>
            </a:r>
          </a:p>
          <a:p>
            <a:pPr marL="514350" indent="-514350">
              <a:buFont typeface="+mj-lt"/>
              <a:buAutoNum type="arabicPeriod"/>
            </a:pPr>
            <a:r>
              <a:rPr lang="en-US" dirty="0"/>
              <a:t>Disciplining one’s physical-emotional selves</a:t>
            </a:r>
          </a:p>
          <a:p>
            <a:pPr marL="514350" indent="-514350">
              <a:buFont typeface="+mj-lt"/>
              <a:buAutoNum type="arabicPeriod"/>
            </a:pPr>
            <a:r>
              <a:rPr lang="en-US" dirty="0"/>
              <a:t>Motivating one to cultivate oneself</a:t>
            </a:r>
          </a:p>
        </p:txBody>
      </p:sp>
    </p:spTree>
    <p:extLst>
      <p:ext uri="{BB962C8B-B14F-4D97-AF65-F5344CB8AC3E}">
        <p14:creationId xmlns:p14="http://schemas.microsoft.com/office/powerpoint/2010/main" val="305732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7A55-0EC6-4F3B-86B9-EC5D4A189C0C}"/>
              </a:ext>
            </a:extLst>
          </p:cNvPr>
          <p:cNvSpPr>
            <a:spLocks noGrp="1"/>
          </p:cNvSpPr>
          <p:nvPr>
            <p:ph type="title"/>
          </p:nvPr>
        </p:nvSpPr>
        <p:spPr/>
        <p:txBody>
          <a:bodyPr/>
          <a:lstStyle/>
          <a:p>
            <a:r>
              <a:rPr lang="en-US" dirty="0"/>
              <a:t>Personal inquiry</a:t>
            </a:r>
          </a:p>
        </p:txBody>
      </p:sp>
      <p:sp>
        <p:nvSpPr>
          <p:cNvPr id="3" name="Content Placeholder 2">
            <a:extLst>
              <a:ext uri="{FF2B5EF4-FFF2-40B4-BE49-F238E27FC236}">
                <a16:creationId xmlns:a16="http://schemas.microsoft.com/office/drawing/2014/main" id="{1033EC15-28AA-4ED0-AD3B-3306DD41B9CF}"/>
              </a:ext>
            </a:extLst>
          </p:cNvPr>
          <p:cNvSpPr>
            <a:spLocks noGrp="1"/>
          </p:cNvSpPr>
          <p:nvPr>
            <p:ph idx="1"/>
          </p:nvPr>
        </p:nvSpPr>
        <p:spPr/>
        <p:txBody>
          <a:bodyPr>
            <a:normAutofit fontScale="85000" lnSpcReduction="20000"/>
          </a:bodyPr>
          <a:lstStyle/>
          <a:p>
            <a:r>
              <a:rPr lang="en-US" dirty="0"/>
              <a:t>A commitment to learn where one firmly establishes a will to study the character and acts of sages</a:t>
            </a:r>
          </a:p>
          <a:p>
            <a:r>
              <a:rPr lang="en-US" dirty="0"/>
              <a:t>Students in higher learning are ‘conscious authors of our own cultivation’</a:t>
            </a:r>
          </a:p>
          <a:p>
            <a:r>
              <a:rPr lang="en-US" dirty="0"/>
              <a:t>Moral self-cultivation to manifest the brightness of human nature by removing selfish desires and feelings</a:t>
            </a:r>
          </a:p>
          <a:p>
            <a:r>
              <a:rPr lang="en-US" dirty="0"/>
              <a:t>The intended end is to transform oneself so that one’s heart-mind and conduct are in congruent with the principles/standards that should govern it</a:t>
            </a:r>
          </a:p>
          <a:p>
            <a:r>
              <a:rPr lang="en-US" dirty="0"/>
              <a:t>Need to exert personal effort to </a:t>
            </a:r>
            <a:r>
              <a:rPr lang="en-US" dirty="0" err="1"/>
              <a:t>analyse</a:t>
            </a:r>
            <a:r>
              <a:rPr lang="en-US" dirty="0"/>
              <a:t> a given situation so as to understand how principles should be applied in that setting</a:t>
            </a:r>
          </a:p>
        </p:txBody>
      </p:sp>
    </p:spTree>
    <p:extLst>
      <p:ext uri="{BB962C8B-B14F-4D97-AF65-F5344CB8AC3E}">
        <p14:creationId xmlns:p14="http://schemas.microsoft.com/office/powerpoint/2010/main" val="37372039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C3F22-0B6C-4F35-920D-6A3E408321CE}"/>
              </a:ext>
            </a:extLst>
          </p:cNvPr>
          <p:cNvSpPr>
            <a:spLocks noGrp="1"/>
          </p:cNvSpPr>
          <p:nvPr>
            <p:ph type="title"/>
          </p:nvPr>
        </p:nvSpPr>
        <p:spPr/>
        <p:txBody>
          <a:bodyPr/>
          <a:lstStyle/>
          <a:p>
            <a:r>
              <a:rPr lang="en-US" dirty="0"/>
              <a:t>Mindful reading</a:t>
            </a:r>
          </a:p>
        </p:txBody>
      </p:sp>
      <p:sp>
        <p:nvSpPr>
          <p:cNvPr id="3" name="Content Placeholder 2">
            <a:extLst>
              <a:ext uri="{FF2B5EF4-FFF2-40B4-BE49-F238E27FC236}">
                <a16:creationId xmlns:a16="http://schemas.microsoft.com/office/drawing/2014/main" id="{E7B59D62-0E67-4EEE-B3E3-F81774D21AEE}"/>
              </a:ext>
            </a:extLst>
          </p:cNvPr>
          <p:cNvSpPr>
            <a:spLocks noGrp="1"/>
          </p:cNvSpPr>
          <p:nvPr>
            <p:ph idx="1"/>
          </p:nvPr>
        </p:nvSpPr>
        <p:spPr/>
        <p:txBody>
          <a:bodyPr>
            <a:normAutofit/>
          </a:bodyPr>
          <a:lstStyle/>
          <a:p>
            <a:r>
              <a:rPr lang="en-US" dirty="0"/>
              <a:t>Reading the classics</a:t>
            </a:r>
          </a:p>
          <a:p>
            <a:r>
              <a:rPr lang="en-US" dirty="0"/>
              <a:t>“Generally speaking, in reading through a text, one should recite the words as if they were coming out of one’s own mouth. Then, as one continues to give them thoughtful reflection, the ideas will seem to be coming from one’s own mind-and-heart. At that point one has truly gotten it [for one’s self]”</a:t>
            </a:r>
          </a:p>
          <a:p>
            <a:endParaRPr lang="en-US" dirty="0"/>
          </a:p>
        </p:txBody>
      </p:sp>
    </p:spTree>
    <p:extLst>
      <p:ext uri="{BB962C8B-B14F-4D97-AF65-F5344CB8AC3E}">
        <p14:creationId xmlns:p14="http://schemas.microsoft.com/office/powerpoint/2010/main" val="33572880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8DFD7-7835-43CC-AAE8-186D45B50F9D}"/>
              </a:ext>
            </a:extLst>
          </p:cNvPr>
          <p:cNvSpPr>
            <a:spLocks noGrp="1"/>
          </p:cNvSpPr>
          <p:nvPr>
            <p:ph type="title"/>
          </p:nvPr>
        </p:nvSpPr>
        <p:spPr/>
        <p:txBody>
          <a:bodyPr>
            <a:normAutofit fontScale="90000"/>
          </a:bodyPr>
          <a:lstStyle/>
          <a:p>
            <a:r>
              <a:rPr lang="en-US" dirty="0"/>
              <a:t>How does Zhu Xi relate to Vygotsky?</a:t>
            </a:r>
          </a:p>
        </p:txBody>
      </p:sp>
      <p:sp>
        <p:nvSpPr>
          <p:cNvPr id="3" name="Content Placeholder 2">
            <a:extLst>
              <a:ext uri="{FF2B5EF4-FFF2-40B4-BE49-F238E27FC236}">
                <a16:creationId xmlns:a16="http://schemas.microsoft.com/office/drawing/2014/main" id="{A66F3506-6B35-404E-807A-82D7E4BFCF25}"/>
              </a:ext>
            </a:extLst>
          </p:cNvPr>
          <p:cNvSpPr>
            <a:spLocks noGrp="1"/>
          </p:cNvSpPr>
          <p:nvPr>
            <p:ph idx="1"/>
          </p:nvPr>
        </p:nvSpPr>
        <p:spPr/>
        <p:txBody>
          <a:bodyPr/>
          <a:lstStyle/>
          <a:p>
            <a:r>
              <a:rPr lang="en-US" dirty="0"/>
              <a:t>What in Zhu Xi connects into Vygotsky’s ideas?</a:t>
            </a:r>
          </a:p>
        </p:txBody>
      </p:sp>
    </p:spTree>
    <p:extLst>
      <p:ext uri="{BB962C8B-B14F-4D97-AF65-F5344CB8AC3E}">
        <p14:creationId xmlns:p14="http://schemas.microsoft.com/office/powerpoint/2010/main" val="4722192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8DFD7-7835-43CC-AAE8-186D45B50F9D}"/>
              </a:ext>
            </a:extLst>
          </p:cNvPr>
          <p:cNvSpPr>
            <a:spLocks noGrp="1"/>
          </p:cNvSpPr>
          <p:nvPr>
            <p:ph type="title"/>
          </p:nvPr>
        </p:nvSpPr>
        <p:spPr/>
        <p:txBody>
          <a:bodyPr/>
          <a:lstStyle/>
          <a:p>
            <a:r>
              <a:rPr lang="en-US" dirty="0"/>
              <a:t>How does Zhu Xi relate to Dewey?</a:t>
            </a:r>
          </a:p>
        </p:txBody>
      </p:sp>
      <p:sp>
        <p:nvSpPr>
          <p:cNvPr id="3" name="Content Placeholder 2">
            <a:extLst>
              <a:ext uri="{FF2B5EF4-FFF2-40B4-BE49-F238E27FC236}">
                <a16:creationId xmlns:a16="http://schemas.microsoft.com/office/drawing/2014/main" id="{A66F3506-6B35-404E-807A-82D7E4BFCF25}"/>
              </a:ext>
            </a:extLst>
          </p:cNvPr>
          <p:cNvSpPr>
            <a:spLocks noGrp="1"/>
          </p:cNvSpPr>
          <p:nvPr>
            <p:ph idx="1"/>
          </p:nvPr>
        </p:nvSpPr>
        <p:spPr/>
        <p:txBody>
          <a:bodyPr/>
          <a:lstStyle/>
          <a:p>
            <a:r>
              <a:rPr lang="en-US" dirty="0"/>
              <a:t>Where would they agree and disagree?</a:t>
            </a:r>
          </a:p>
        </p:txBody>
      </p:sp>
    </p:spTree>
    <p:extLst>
      <p:ext uri="{BB962C8B-B14F-4D97-AF65-F5344CB8AC3E}">
        <p14:creationId xmlns:p14="http://schemas.microsoft.com/office/powerpoint/2010/main" val="39651231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74133-7E17-4529-B5C5-DEB7E05CDE11}"/>
              </a:ext>
            </a:extLst>
          </p:cNvPr>
          <p:cNvSpPr>
            <a:spLocks noGrp="1"/>
          </p:cNvSpPr>
          <p:nvPr>
            <p:ph type="title"/>
          </p:nvPr>
        </p:nvSpPr>
        <p:spPr/>
        <p:txBody>
          <a:bodyPr/>
          <a:lstStyle/>
          <a:p>
            <a:r>
              <a:rPr lang="en-US" dirty="0"/>
              <a:t>Other thoughts about Zhu Xi?</a:t>
            </a:r>
          </a:p>
        </p:txBody>
      </p:sp>
      <p:sp>
        <p:nvSpPr>
          <p:cNvPr id="3" name="Content Placeholder 2">
            <a:extLst>
              <a:ext uri="{FF2B5EF4-FFF2-40B4-BE49-F238E27FC236}">
                <a16:creationId xmlns:a16="http://schemas.microsoft.com/office/drawing/2014/main" id="{929B2CF3-CF75-46A0-8DD5-9453C3E09C5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772213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10/15: Socio-Cultural</a:t>
            </a:r>
          </a:p>
          <a:p>
            <a:r>
              <a:rPr lang="en-US" dirty="0"/>
              <a:t>10/18: Theoretical Paper Prospectus Due</a:t>
            </a:r>
          </a:p>
          <a:p>
            <a:r>
              <a:rPr lang="en-US" dirty="0"/>
              <a:t>10/22: Freire and Ladson-Billings</a:t>
            </a:r>
          </a:p>
          <a:p>
            <a:r>
              <a:rPr lang="en-US" dirty="0"/>
              <a:t>10/29: Adaptive Learning Systems</a:t>
            </a:r>
          </a:p>
          <a:p>
            <a:endParaRPr lang="en-US" dirty="0"/>
          </a:p>
        </p:txBody>
      </p:sp>
    </p:spTree>
    <p:extLst>
      <p:ext uri="{BB962C8B-B14F-4D97-AF65-F5344CB8AC3E}">
        <p14:creationId xmlns:p14="http://schemas.microsoft.com/office/powerpoint/2010/main" val="164382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they have in common</a:t>
            </a:r>
          </a:p>
        </p:txBody>
      </p:sp>
      <p:sp>
        <p:nvSpPr>
          <p:cNvPr id="3" name="Content Placeholder 2"/>
          <p:cNvSpPr>
            <a:spLocks noGrp="1"/>
          </p:cNvSpPr>
          <p:nvPr>
            <p:ph idx="1"/>
          </p:nvPr>
        </p:nvSpPr>
        <p:spPr/>
        <p:txBody>
          <a:bodyPr>
            <a:normAutofit lnSpcReduction="10000"/>
          </a:bodyPr>
          <a:lstStyle/>
          <a:p>
            <a:r>
              <a:rPr lang="en-US" dirty="0"/>
              <a:t>Good writing with minimal writing errors</a:t>
            </a:r>
          </a:p>
          <a:p>
            <a:pPr lvl="1"/>
            <a:r>
              <a:rPr lang="en-US" dirty="0"/>
              <a:t>If writing is an issue for you, try </a:t>
            </a:r>
            <a:r>
              <a:rPr lang="en-US" dirty="0" err="1"/>
              <a:t>Grammarly</a:t>
            </a:r>
            <a:r>
              <a:rPr lang="en-US" dirty="0"/>
              <a:t> and/or the writing center</a:t>
            </a:r>
          </a:p>
          <a:p>
            <a:endParaRPr lang="en-US" dirty="0"/>
          </a:p>
          <a:p>
            <a:r>
              <a:rPr lang="en-US" dirty="0"/>
              <a:t>Extensive citation to other writings beyond core thinker</a:t>
            </a:r>
          </a:p>
          <a:p>
            <a:pPr lvl="1"/>
            <a:r>
              <a:rPr lang="en-US" dirty="0"/>
              <a:t>Not required!</a:t>
            </a:r>
          </a:p>
          <a:p>
            <a:pPr lvl="1"/>
            <a:endParaRPr lang="en-US" dirty="0"/>
          </a:p>
          <a:p>
            <a:r>
              <a:rPr lang="en-US" dirty="0"/>
              <a:t>Not turned in late</a:t>
            </a:r>
          </a:p>
        </p:txBody>
      </p:sp>
    </p:spTree>
    <p:extLst>
      <p:ext uri="{BB962C8B-B14F-4D97-AF65-F5344CB8AC3E}">
        <p14:creationId xmlns:p14="http://schemas.microsoft.com/office/powerpoint/2010/main" val="96778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they have in common</a:t>
            </a:r>
          </a:p>
        </p:txBody>
      </p:sp>
      <p:sp>
        <p:nvSpPr>
          <p:cNvPr id="3" name="Content Placeholder 2"/>
          <p:cNvSpPr>
            <a:spLocks noGrp="1"/>
          </p:cNvSpPr>
          <p:nvPr>
            <p:ph idx="1"/>
          </p:nvPr>
        </p:nvSpPr>
        <p:spPr/>
        <p:txBody>
          <a:bodyPr>
            <a:normAutofit/>
          </a:bodyPr>
          <a:lstStyle/>
          <a:p>
            <a:r>
              <a:rPr lang="en-US" dirty="0"/>
              <a:t>Clear and concise prospectus</a:t>
            </a:r>
          </a:p>
          <a:p>
            <a:endParaRPr lang="en-US" dirty="0"/>
          </a:p>
          <a:p>
            <a:r>
              <a:rPr lang="en-US" dirty="0"/>
              <a:t>Brief outline recommended but not required</a:t>
            </a:r>
          </a:p>
        </p:txBody>
      </p:sp>
    </p:spTree>
    <p:extLst>
      <p:ext uri="{BB962C8B-B14F-4D97-AF65-F5344CB8AC3E}">
        <p14:creationId xmlns:p14="http://schemas.microsoft.com/office/powerpoint/2010/main" val="635101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Concerns?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25088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normAutofit lnSpcReduction="10000"/>
          </a:bodyPr>
          <a:lstStyle/>
          <a:p>
            <a:r>
              <a:rPr lang="en-US" dirty="0"/>
              <a:t>I am available for meetings to discuss your prospectus or papers</a:t>
            </a:r>
          </a:p>
          <a:p>
            <a:endParaRPr lang="en-US" dirty="0"/>
          </a:p>
          <a:p>
            <a:r>
              <a:rPr lang="en-US" dirty="0"/>
              <a:t>You can send me drafts for comment</a:t>
            </a:r>
          </a:p>
          <a:p>
            <a:pPr lvl="1"/>
            <a:r>
              <a:rPr lang="en-US" dirty="0"/>
              <a:t>Must be minimum of one week before due date to guarantee comments before due date</a:t>
            </a:r>
          </a:p>
          <a:p>
            <a:pPr lvl="1"/>
            <a:r>
              <a:rPr lang="en-US" dirty="0"/>
              <a:t>One student last year sent me a draft 6 hours before the due date – not going to get you early comments</a:t>
            </a:r>
          </a:p>
        </p:txBody>
      </p:sp>
    </p:spTree>
    <p:extLst>
      <p:ext uri="{BB962C8B-B14F-4D97-AF65-F5344CB8AC3E}">
        <p14:creationId xmlns:p14="http://schemas.microsoft.com/office/powerpoint/2010/main" val="23984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Dewey</a:t>
            </a:r>
          </a:p>
        </p:txBody>
      </p:sp>
      <p:sp>
        <p:nvSpPr>
          <p:cNvPr id="3" name="Content Placeholder 2"/>
          <p:cNvSpPr>
            <a:spLocks noGrp="1"/>
          </p:cNvSpPr>
          <p:nvPr>
            <p:ph idx="1"/>
          </p:nvPr>
        </p:nvSpPr>
        <p:spPr>
          <a:xfrm>
            <a:off x="4572000" y="1600200"/>
            <a:ext cx="4114800" cy="4525963"/>
          </a:xfrm>
        </p:spPr>
        <p:txBody>
          <a:bodyPr/>
          <a:lstStyle/>
          <a:p>
            <a:r>
              <a:rPr lang="en-US" dirty="0"/>
              <a:t>No relation to the Dewey Decimal System</a:t>
            </a:r>
          </a:p>
          <a:p>
            <a:pPr marL="0" indent="0">
              <a:buNone/>
            </a:pPr>
            <a:endParaRPr lang="en-US" dirty="0"/>
          </a:p>
          <a:p>
            <a:endParaRPr lang="en-US" dirty="0"/>
          </a:p>
        </p:txBody>
      </p:sp>
      <p:pic>
        <p:nvPicPr>
          <p:cNvPr id="1026" name="Picture 2" descr="https://upload.wikimedia.org/wikipedia/commons/e/ef/John_Dewey_cph.3a5156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19956"/>
            <a:ext cx="3357008" cy="4583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624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1410</Words>
  <Application>Microsoft Office PowerPoint</Application>
  <PresentationFormat>On-screen Show (4:3)</PresentationFormat>
  <Paragraphs>170</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Office Theme</vt:lpstr>
      <vt:lpstr>Foundations of  Teaching and Learning</vt:lpstr>
      <vt:lpstr>Sample prospectuses and papers</vt:lpstr>
      <vt:lpstr>Sample prospectuses and papers</vt:lpstr>
      <vt:lpstr>What they have in common</vt:lpstr>
      <vt:lpstr>What they have in common</vt:lpstr>
      <vt:lpstr>What they have in common</vt:lpstr>
      <vt:lpstr>Questions? Concerns?</vt:lpstr>
      <vt:lpstr>Remember</vt:lpstr>
      <vt:lpstr>John Dewey</vt:lpstr>
      <vt:lpstr>John Dewey</vt:lpstr>
      <vt:lpstr>John Dewey</vt:lpstr>
      <vt:lpstr>Dewey sets up a strong contrast</vt:lpstr>
      <vt:lpstr>Let’s construct a matrix together to represent this difference</vt:lpstr>
      <vt:lpstr>PowerPoint Presentation</vt:lpstr>
      <vt:lpstr>Let’s construct a matrix together to represent this difference</vt:lpstr>
      <vt:lpstr>PowerPoint Presentation</vt:lpstr>
      <vt:lpstr>Let’s construct a matrix together to represent this difference</vt:lpstr>
      <vt:lpstr>PowerPoint Presentation</vt:lpstr>
      <vt:lpstr>Which type of school would you rather you had learned in?</vt:lpstr>
      <vt:lpstr>One interesting note</vt:lpstr>
      <vt:lpstr>What’s the difference?</vt:lpstr>
      <vt:lpstr>What is the principle of continuity?</vt:lpstr>
      <vt:lpstr>What is the principle of continuity?</vt:lpstr>
      <vt:lpstr>What is the principle of interaction?</vt:lpstr>
      <vt:lpstr>What is the principle of interaction?</vt:lpstr>
      <vt:lpstr>Continuity and Interaction</vt:lpstr>
      <vt:lpstr>Continuity and Interaction</vt:lpstr>
      <vt:lpstr>Dewey states</vt:lpstr>
      <vt:lpstr>Questions</vt:lpstr>
      <vt:lpstr>Dewey’s answer</vt:lpstr>
      <vt:lpstr>Is self-selection of purpose sufficient to create self-control?</vt:lpstr>
      <vt:lpstr>Are all purposes good?</vt:lpstr>
      <vt:lpstr>Are all purposes good?</vt:lpstr>
      <vt:lpstr>Are all purposes good?</vt:lpstr>
      <vt:lpstr>Are all purposes good?</vt:lpstr>
      <vt:lpstr>Are schools typically progressive today?</vt:lpstr>
      <vt:lpstr>Are schools typically progressive today?</vt:lpstr>
      <vt:lpstr>Zhu Xi (as discussed in Tan)</vt:lpstr>
      <vt:lpstr>Zhu Xi</vt:lpstr>
      <vt:lpstr>Characteristics of Zhu Xi’s  educational programme</vt:lpstr>
      <vt:lpstr>Experiential learning</vt:lpstr>
      <vt:lpstr>Experiential learning: 5 Functions</vt:lpstr>
      <vt:lpstr>Personal inquiry</vt:lpstr>
      <vt:lpstr>Mindful reading</vt:lpstr>
      <vt:lpstr>How does Zhu Xi relate to Vygotsky?</vt:lpstr>
      <vt:lpstr>How does Zhu Xi relate to Dewey?</vt:lpstr>
      <vt:lpstr>Other thoughts about Zhu Xi?</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214</cp:revision>
  <dcterms:created xsi:type="dcterms:W3CDTF">2013-08-27T11:33:40Z</dcterms:created>
  <dcterms:modified xsi:type="dcterms:W3CDTF">2021-10-05T11:34:06Z</dcterms:modified>
</cp:coreProperties>
</file>