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731" r:id="rId3"/>
    <p:sldId id="742" r:id="rId4"/>
    <p:sldId id="746" r:id="rId5"/>
    <p:sldId id="747" r:id="rId6"/>
    <p:sldId id="762" r:id="rId7"/>
    <p:sldId id="765" r:id="rId8"/>
    <p:sldId id="763" r:id="rId9"/>
    <p:sldId id="764" r:id="rId10"/>
    <p:sldId id="766" r:id="rId11"/>
    <p:sldId id="749" r:id="rId12"/>
    <p:sldId id="751" r:id="rId13"/>
    <p:sldId id="752" r:id="rId14"/>
    <p:sldId id="759" r:id="rId15"/>
    <p:sldId id="760" r:id="rId16"/>
    <p:sldId id="761" r:id="rId17"/>
    <p:sldId id="767" r:id="rId18"/>
    <p:sldId id="361" r:id="rId19"/>
    <p:sldId id="363" r:id="rId20"/>
    <p:sldId id="364" r:id="rId21"/>
    <p:sldId id="365" r:id="rId22"/>
    <p:sldId id="768" r:id="rId23"/>
    <p:sldId id="373" r:id="rId24"/>
    <p:sldId id="372" r:id="rId25"/>
    <p:sldId id="374" r:id="rId26"/>
    <p:sldId id="375" r:id="rId27"/>
    <p:sldId id="376" r:id="rId28"/>
    <p:sldId id="771" r:id="rId29"/>
    <p:sldId id="377" r:id="rId30"/>
    <p:sldId id="380" r:id="rId31"/>
    <p:sldId id="379" r:id="rId32"/>
    <p:sldId id="382" r:id="rId33"/>
    <p:sldId id="770" r:id="rId34"/>
    <p:sldId id="772" r:id="rId35"/>
    <p:sldId id="773" r:id="rId36"/>
    <p:sldId id="774" r:id="rId37"/>
    <p:sldId id="775" r:id="rId38"/>
    <p:sldId id="776" r:id="rId39"/>
    <p:sldId id="777" r:id="rId40"/>
    <p:sldId id="779" r:id="rId41"/>
    <p:sldId id="778" r:id="rId42"/>
    <p:sldId id="780" r:id="rId43"/>
    <p:sldId id="27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F1BAC8-1B06-4C14-B219-90F697F16CB7}">
          <p14:sldIdLst>
            <p14:sldId id="256"/>
            <p14:sldId id="731"/>
          </p14:sldIdLst>
        </p14:section>
        <p14:section name="Untitled Section" id="{CFF9A01F-06E9-4E62-A1E7-9864A719753D}">
          <p14:sldIdLst>
            <p14:sldId id="742"/>
            <p14:sldId id="746"/>
            <p14:sldId id="747"/>
            <p14:sldId id="762"/>
            <p14:sldId id="765"/>
            <p14:sldId id="763"/>
            <p14:sldId id="764"/>
            <p14:sldId id="766"/>
            <p14:sldId id="749"/>
            <p14:sldId id="751"/>
            <p14:sldId id="752"/>
            <p14:sldId id="759"/>
            <p14:sldId id="760"/>
            <p14:sldId id="761"/>
            <p14:sldId id="767"/>
            <p14:sldId id="361"/>
            <p14:sldId id="363"/>
            <p14:sldId id="364"/>
            <p14:sldId id="365"/>
            <p14:sldId id="768"/>
            <p14:sldId id="373"/>
            <p14:sldId id="372"/>
            <p14:sldId id="374"/>
            <p14:sldId id="375"/>
            <p14:sldId id="376"/>
            <p14:sldId id="771"/>
            <p14:sldId id="377"/>
            <p14:sldId id="380"/>
            <p14:sldId id="379"/>
            <p14:sldId id="382"/>
            <p14:sldId id="770"/>
            <p14:sldId id="772"/>
            <p14:sldId id="773"/>
            <p14:sldId id="774"/>
            <p14:sldId id="775"/>
            <p14:sldId id="776"/>
            <p14:sldId id="777"/>
            <p14:sldId id="779"/>
            <p14:sldId id="778"/>
            <p14:sldId id="780"/>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12/5/2021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12/5/2021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rulerapproach.org/how-it-works/classroom-instructio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Foundations of </a:t>
            </a:r>
            <a:br>
              <a:rPr lang="en-US" dirty="0"/>
            </a:br>
            <a:r>
              <a:rPr lang="en-US" dirty="0"/>
              <a:t>Teaching and Learning</a:t>
            </a:r>
          </a:p>
        </p:txBody>
      </p:sp>
      <p:sp>
        <p:nvSpPr>
          <p:cNvPr id="3" name="Subtitle 2"/>
          <p:cNvSpPr>
            <a:spLocks noGrp="1"/>
          </p:cNvSpPr>
          <p:nvPr>
            <p:ph type="subTitle" idx="1"/>
          </p:nvPr>
        </p:nvSpPr>
        <p:spPr/>
        <p:txBody>
          <a:bodyPr/>
          <a:lstStyle/>
          <a:p>
            <a:r>
              <a:rPr lang="en-US" dirty="0"/>
              <a:t>December 10,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FD50-9566-4EE7-AC1E-B01424E4F677}"/>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9CD18998-EAAF-498A-984C-F2DB005736D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17655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Academic Emotions Paradigm</a:t>
            </a:r>
          </a:p>
        </p:txBody>
      </p:sp>
      <p:sp>
        <p:nvSpPr>
          <p:cNvPr id="3" name="Content Placeholder 2"/>
          <p:cNvSpPr>
            <a:spLocks noGrp="1"/>
          </p:cNvSpPr>
          <p:nvPr>
            <p:ph idx="1"/>
          </p:nvPr>
        </p:nvSpPr>
        <p:spPr/>
        <p:txBody>
          <a:bodyPr/>
          <a:lstStyle/>
          <a:p>
            <a:r>
              <a:rPr lang="en-US" dirty="0"/>
              <a:t>The affect that is relevant to study differs based on the context of research, and the research questions</a:t>
            </a:r>
          </a:p>
          <a:p>
            <a:endParaRPr lang="en-US" dirty="0"/>
          </a:p>
          <a:p>
            <a:r>
              <a:rPr lang="en-US" dirty="0"/>
              <a:t>Affect that is relevant during learning is different than the affect that is relevant in other situations</a:t>
            </a:r>
          </a:p>
          <a:p>
            <a:endParaRPr lang="en-US" dirty="0"/>
          </a:p>
        </p:txBody>
      </p:sp>
    </p:spTree>
    <p:extLst>
      <p:ext uri="{BB962C8B-B14F-4D97-AF65-F5344CB8AC3E}">
        <p14:creationId xmlns:p14="http://schemas.microsoft.com/office/powerpoint/2010/main" val="2344218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0" y="6126162"/>
            <a:ext cx="3505200" cy="884237"/>
          </a:xfrm>
        </p:spPr>
        <p:txBody>
          <a:bodyPr>
            <a:normAutofit fontScale="90000"/>
          </a:bodyPr>
          <a:lstStyle/>
          <a:p>
            <a:r>
              <a:rPr lang="en-US" sz="3200" dirty="0"/>
              <a:t>Image From </a:t>
            </a:r>
            <a:r>
              <a:rPr lang="en-US" sz="3200" dirty="0" err="1"/>
              <a:t>D’Mello</a:t>
            </a:r>
            <a:endParaRPr lang="en-US" sz="3200" dirty="0"/>
          </a:p>
        </p:txBody>
      </p:sp>
      <p:sp>
        <p:nvSpPr>
          <p:cNvPr id="3" name="Content Placeholder 2"/>
          <p:cNvSpPr>
            <a:spLocks noGrp="1"/>
          </p:cNvSpPr>
          <p:nvPr>
            <p:ph idx="1"/>
          </p:nvPr>
        </p:nvSpPr>
        <p:spPr/>
        <p:txBody>
          <a:bodyPr/>
          <a:lstStyle/>
          <a:p>
            <a:endParaRPr lang="en-US" dirty="0"/>
          </a:p>
        </p:txBody>
      </p:sp>
      <p:pic>
        <p:nvPicPr>
          <p:cNvPr id="106499" name="Picture 3"/>
          <p:cNvPicPr>
            <a:picLocks noChangeAspect="1" noChangeArrowheads="1"/>
          </p:cNvPicPr>
          <p:nvPr/>
        </p:nvPicPr>
        <p:blipFill>
          <a:blip r:embed="rId2" cstate="print"/>
          <a:srcRect/>
          <a:stretch>
            <a:fillRect/>
          </a:stretch>
        </p:blipFill>
        <p:spPr bwMode="auto">
          <a:xfrm>
            <a:off x="1085850" y="390525"/>
            <a:ext cx="6972300" cy="6076950"/>
          </a:xfrm>
          <a:prstGeom prst="rect">
            <a:avLst/>
          </a:prstGeom>
          <a:noFill/>
          <a:ln w="9525">
            <a:noFill/>
            <a:miter lim="800000"/>
            <a:headEnd/>
            <a:tailEnd/>
          </a:ln>
        </p:spPr>
      </p:pic>
    </p:spTree>
    <p:extLst>
      <p:ext uri="{BB962C8B-B14F-4D97-AF65-F5344CB8AC3E}">
        <p14:creationId xmlns:p14="http://schemas.microsoft.com/office/powerpoint/2010/main" val="862021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Engaged Concentration</a:t>
            </a:r>
          </a:p>
        </p:txBody>
      </p:sp>
      <p:sp>
        <p:nvSpPr>
          <p:cNvPr id="3" name="Content Placeholder 2"/>
          <p:cNvSpPr>
            <a:spLocks noGrp="1"/>
          </p:cNvSpPr>
          <p:nvPr>
            <p:ph idx="1"/>
          </p:nvPr>
        </p:nvSpPr>
        <p:spPr/>
        <p:txBody>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676400"/>
            <a:ext cx="4267200" cy="47359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2484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Considerable variation in affective engagement by context</a:t>
            </a:r>
          </a:p>
        </p:txBody>
      </p:sp>
      <p:pic>
        <p:nvPicPr>
          <p:cNvPr id="3" name="Picture 2"/>
          <p:cNvPicPr>
            <a:picLocks noChangeAspect="1"/>
          </p:cNvPicPr>
          <p:nvPr/>
        </p:nvPicPr>
        <p:blipFill>
          <a:blip r:embed="rId2"/>
          <a:stretch>
            <a:fillRect/>
          </a:stretch>
        </p:blipFill>
        <p:spPr>
          <a:xfrm>
            <a:off x="652462" y="1905000"/>
            <a:ext cx="7839075" cy="4829175"/>
          </a:xfrm>
          <a:prstGeom prst="rect">
            <a:avLst/>
          </a:prstGeom>
        </p:spPr>
      </p:pic>
    </p:spTree>
    <p:extLst>
      <p:ext uri="{BB962C8B-B14F-4D97-AF65-F5344CB8AC3E}">
        <p14:creationId xmlns:p14="http://schemas.microsoft.com/office/powerpoint/2010/main" val="2449446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Affective Engagement and outcomes</a:t>
            </a:r>
          </a:p>
        </p:txBody>
      </p:sp>
      <p:sp>
        <p:nvSpPr>
          <p:cNvPr id="3" name="Content Placeholder 2"/>
          <p:cNvSpPr>
            <a:spLocks noGrp="1"/>
          </p:cNvSpPr>
          <p:nvPr>
            <p:ph idx="1"/>
          </p:nvPr>
        </p:nvSpPr>
        <p:spPr/>
        <p:txBody>
          <a:bodyPr/>
          <a:lstStyle/>
          <a:p>
            <a:r>
              <a:rPr lang="en-US" dirty="0"/>
              <a:t>Boredom associated with</a:t>
            </a:r>
          </a:p>
          <a:p>
            <a:pPr lvl="1"/>
            <a:r>
              <a:rPr lang="en-US" dirty="0"/>
              <a:t>Lower exam grades (Rodrigo et al., 2009)</a:t>
            </a:r>
          </a:p>
          <a:p>
            <a:pPr lvl="1"/>
            <a:r>
              <a:rPr lang="en-US" dirty="0"/>
              <a:t>Lower course grades (</a:t>
            </a:r>
            <a:r>
              <a:rPr lang="en-US" dirty="0" err="1"/>
              <a:t>Pekrun</a:t>
            </a:r>
            <a:r>
              <a:rPr lang="en-US" dirty="0"/>
              <a:t> et al., 2010)</a:t>
            </a:r>
          </a:p>
          <a:p>
            <a:pPr lvl="1"/>
            <a:r>
              <a:rPr lang="en-US" dirty="0"/>
              <a:t>Lower standardized exam score (</a:t>
            </a:r>
            <a:r>
              <a:rPr lang="en-US" dirty="0" err="1"/>
              <a:t>Pardos</a:t>
            </a:r>
            <a:r>
              <a:rPr lang="en-US" dirty="0"/>
              <a:t> et al., 2014)</a:t>
            </a:r>
          </a:p>
          <a:p>
            <a:pPr lvl="1"/>
            <a:r>
              <a:rPr lang="en-US" dirty="0"/>
              <a:t>Lower probability of college attendance several years later</a:t>
            </a:r>
            <a:br>
              <a:rPr lang="en-US" dirty="0"/>
            </a:br>
            <a:r>
              <a:rPr lang="en-US" dirty="0"/>
              <a:t>(San Pedro et al., 2013)</a:t>
            </a:r>
          </a:p>
        </p:txBody>
      </p:sp>
    </p:spTree>
    <p:extLst>
      <p:ext uri="{BB962C8B-B14F-4D97-AF65-F5344CB8AC3E}">
        <p14:creationId xmlns:p14="http://schemas.microsoft.com/office/powerpoint/2010/main" val="212059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Affective Engagement and outcomes</a:t>
            </a:r>
          </a:p>
        </p:txBody>
      </p:sp>
      <p:sp>
        <p:nvSpPr>
          <p:cNvPr id="3" name="Content Placeholder 2"/>
          <p:cNvSpPr>
            <a:spLocks noGrp="1"/>
          </p:cNvSpPr>
          <p:nvPr>
            <p:ph idx="1"/>
          </p:nvPr>
        </p:nvSpPr>
        <p:spPr/>
        <p:txBody>
          <a:bodyPr/>
          <a:lstStyle/>
          <a:p>
            <a:r>
              <a:rPr lang="en-US" dirty="0"/>
              <a:t>Engaged concentration associated with</a:t>
            </a:r>
          </a:p>
          <a:p>
            <a:pPr lvl="1"/>
            <a:r>
              <a:rPr lang="en-US" dirty="0"/>
              <a:t>Higher exam grades (Rodrigo et al., 2009)</a:t>
            </a:r>
          </a:p>
          <a:p>
            <a:pPr lvl="1"/>
            <a:r>
              <a:rPr lang="en-US" dirty="0"/>
              <a:t>Higher standardized exam score (</a:t>
            </a:r>
            <a:r>
              <a:rPr lang="en-US" dirty="0" err="1"/>
              <a:t>Pardos</a:t>
            </a:r>
            <a:r>
              <a:rPr lang="en-US" dirty="0"/>
              <a:t> et al., 2014)</a:t>
            </a:r>
          </a:p>
          <a:p>
            <a:pPr lvl="1"/>
            <a:r>
              <a:rPr lang="en-US" dirty="0"/>
              <a:t>Higher probability of college attendance several years later</a:t>
            </a:r>
            <a:br>
              <a:rPr lang="en-US" dirty="0"/>
            </a:br>
            <a:r>
              <a:rPr lang="en-US" dirty="0"/>
              <a:t>(San Pedro et al., 2013)</a:t>
            </a:r>
          </a:p>
          <a:p>
            <a:pPr lvl="1"/>
            <a:r>
              <a:rPr lang="en-US" dirty="0"/>
              <a:t>Better life outcomes, when considered as part of </a:t>
            </a:r>
            <a:r>
              <a:rPr lang="en-US" dirty="0" err="1"/>
              <a:t>Csikszentmihalyi’s</a:t>
            </a:r>
            <a:r>
              <a:rPr lang="en-US" dirty="0"/>
              <a:t> (1990) construct of flow </a:t>
            </a:r>
          </a:p>
        </p:txBody>
      </p:sp>
    </p:spTree>
    <p:extLst>
      <p:ext uri="{BB962C8B-B14F-4D97-AF65-F5344CB8AC3E}">
        <p14:creationId xmlns:p14="http://schemas.microsoft.com/office/powerpoint/2010/main" val="3865022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1CE04-432B-4EE0-9F69-0AAA50F21B5A}"/>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F358496B-3ED3-4729-90D2-66FFA394C5E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81479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Clore</a:t>
            </a:r>
            <a:r>
              <a:rPr lang="en-US" dirty="0"/>
              <a:t> &amp; </a:t>
            </a:r>
            <a:r>
              <a:rPr lang="en-US" dirty="0" err="1"/>
              <a:t>Ortony</a:t>
            </a:r>
            <a:r>
              <a:rPr lang="en-US" dirty="0"/>
              <a:t> model</a:t>
            </a:r>
          </a:p>
        </p:txBody>
      </p:sp>
      <p:sp>
        <p:nvSpPr>
          <p:cNvPr id="3" name="Content Placeholder 2"/>
          <p:cNvSpPr>
            <a:spLocks noGrp="1"/>
          </p:cNvSpPr>
          <p:nvPr>
            <p:ph idx="1"/>
          </p:nvPr>
        </p:nvSpPr>
        <p:spPr/>
        <p:txBody>
          <a:bodyPr>
            <a:normAutofit fontScale="92500"/>
          </a:bodyPr>
          <a:lstStyle/>
          <a:p>
            <a:r>
              <a:rPr lang="en-US" dirty="0"/>
              <a:t>Also referred to as OCC model</a:t>
            </a:r>
            <a:br>
              <a:rPr lang="en-US" dirty="0"/>
            </a:br>
            <a:r>
              <a:rPr lang="en-US" dirty="0"/>
              <a:t>(</a:t>
            </a:r>
            <a:r>
              <a:rPr lang="en-US" dirty="0" err="1"/>
              <a:t>Ortony</a:t>
            </a:r>
            <a:r>
              <a:rPr lang="en-US" dirty="0"/>
              <a:t>, </a:t>
            </a:r>
            <a:r>
              <a:rPr lang="en-US" dirty="0" err="1"/>
              <a:t>Clore</a:t>
            </a:r>
            <a:r>
              <a:rPr lang="en-US" dirty="0"/>
              <a:t>, &amp; Collins, 1988)</a:t>
            </a:r>
          </a:p>
          <a:p>
            <a:endParaRPr lang="en-US" dirty="0"/>
          </a:p>
          <a:p>
            <a:r>
              <a:rPr lang="en-US" dirty="0"/>
              <a:t>“According to this theory, emotions derive from cognitive appraisal of the current situation, which consists of events, agents, and objects. The outcome of the appraisal depends on how the situation fits with one’s goals and preferences.” – </a:t>
            </a:r>
            <a:r>
              <a:rPr lang="en-US" dirty="0" err="1"/>
              <a:t>Conati</a:t>
            </a:r>
            <a:r>
              <a:rPr lang="en-US" dirty="0"/>
              <a:t> &amp; </a:t>
            </a:r>
            <a:r>
              <a:rPr lang="en-US" dirty="0" err="1"/>
              <a:t>Maclaren</a:t>
            </a:r>
            <a:r>
              <a:rPr lang="en-US" dirty="0"/>
              <a:t>, 2002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Difference From </a:t>
            </a:r>
            <a:r>
              <a:rPr lang="en-US" dirty="0" err="1"/>
              <a:t>Ekman</a:t>
            </a:r>
            <a:endParaRPr lang="en-US" dirty="0"/>
          </a:p>
        </p:txBody>
      </p:sp>
      <p:sp>
        <p:nvSpPr>
          <p:cNvPr id="3" name="Content Placeholder 2"/>
          <p:cNvSpPr>
            <a:spLocks noGrp="1"/>
          </p:cNvSpPr>
          <p:nvPr>
            <p:ph idx="1"/>
          </p:nvPr>
        </p:nvSpPr>
        <p:spPr/>
        <p:txBody>
          <a:bodyPr/>
          <a:lstStyle/>
          <a:p>
            <a:r>
              <a:rPr lang="en-US" dirty="0"/>
              <a:t>Emotional appraisal is </a:t>
            </a:r>
            <a:r>
              <a:rPr lang="en-US" b="1" i="1" dirty="0"/>
              <a:t>not </a:t>
            </a:r>
            <a:r>
              <a:rPr lang="en-US" dirty="0"/>
              <a:t>automatic but involves complex cognitive processing and categorization</a:t>
            </a:r>
          </a:p>
          <a:p>
            <a:pPr lvl="1"/>
            <a:r>
              <a:rPr lang="en-US" dirty="0"/>
              <a:t>Which however seems automatic because it is so ingrained</a:t>
            </a:r>
          </a:p>
          <a:p>
            <a:pPr lvl="1"/>
            <a:r>
              <a:rPr lang="en-US" dirty="0"/>
              <a:t>Some physiological components of emotion precede cognition, but cognition is necessary for determining which affective state emerges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964A-6B86-4E49-8286-F61C6B51F5A7}"/>
              </a:ext>
            </a:extLst>
          </p:cNvPr>
          <p:cNvSpPr>
            <a:spLocks noGrp="1"/>
          </p:cNvSpPr>
          <p:nvPr>
            <p:ph type="title"/>
          </p:nvPr>
        </p:nvSpPr>
        <p:spPr/>
        <p:txBody>
          <a:bodyPr/>
          <a:lstStyle/>
          <a:p>
            <a:r>
              <a:rPr lang="en-US" dirty="0"/>
              <a:t>Engagement and Disengagement</a:t>
            </a:r>
          </a:p>
        </p:txBody>
      </p:sp>
      <p:sp>
        <p:nvSpPr>
          <p:cNvPr id="3" name="Content Placeholder 2">
            <a:extLst>
              <a:ext uri="{FF2B5EF4-FFF2-40B4-BE49-F238E27FC236}">
                <a16:creationId xmlns:a16="http://schemas.microsoft.com/office/drawing/2014/main" id="{832F47E2-379D-41F9-ACF2-908BCA030DC7}"/>
              </a:ext>
            </a:extLst>
          </p:cNvPr>
          <p:cNvSpPr>
            <a:spLocks noGrp="1"/>
          </p:cNvSpPr>
          <p:nvPr>
            <p:ph idx="1"/>
          </p:nvPr>
        </p:nvSpPr>
        <p:spPr/>
        <p:txBody>
          <a:bodyPr/>
          <a:lstStyle/>
          <a:p>
            <a:r>
              <a:rPr lang="en-US" dirty="0"/>
              <a:t>Cognitive</a:t>
            </a:r>
          </a:p>
          <a:p>
            <a:r>
              <a:rPr lang="en-US" dirty="0"/>
              <a:t>Behavioral</a:t>
            </a:r>
          </a:p>
          <a:p>
            <a:r>
              <a:rPr lang="en-US" dirty="0"/>
              <a:t>Affective</a:t>
            </a:r>
          </a:p>
          <a:p>
            <a:pPr marL="0" indent="0">
              <a:buNone/>
            </a:pPr>
            <a:r>
              <a:rPr lang="en-US" dirty="0"/>
              <a:t>(Fredricks et al., 2004)</a:t>
            </a:r>
          </a:p>
        </p:txBody>
      </p:sp>
    </p:spTree>
    <p:extLst>
      <p:ext uri="{BB962C8B-B14F-4D97-AF65-F5344CB8AC3E}">
        <p14:creationId xmlns:p14="http://schemas.microsoft.com/office/powerpoint/2010/main" val="2460998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22" name="Picture 2"/>
          <p:cNvPicPr>
            <a:picLocks noChangeAspect="1" noChangeArrowheads="1"/>
          </p:cNvPicPr>
          <p:nvPr/>
        </p:nvPicPr>
        <p:blipFill>
          <a:blip r:embed="rId2" cstate="print"/>
          <a:srcRect/>
          <a:stretch>
            <a:fillRect/>
          </a:stretch>
        </p:blipFill>
        <p:spPr bwMode="auto">
          <a:xfrm>
            <a:off x="685800" y="-34185"/>
            <a:ext cx="7620000" cy="689218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Difference From Other </a:t>
            </a:r>
            <a:r>
              <a:rPr lang="en-US" dirty="0" err="1"/>
              <a:t>Paradimgs</a:t>
            </a:r>
            <a:endParaRPr lang="en-US" dirty="0"/>
          </a:p>
        </p:txBody>
      </p:sp>
      <p:sp>
        <p:nvSpPr>
          <p:cNvPr id="3" name="Content Placeholder 2"/>
          <p:cNvSpPr>
            <a:spLocks noGrp="1"/>
          </p:cNvSpPr>
          <p:nvPr>
            <p:ph idx="1"/>
          </p:nvPr>
        </p:nvSpPr>
        <p:spPr/>
        <p:txBody>
          <a:bodyPr/>
          <a:lstStyle/>
          <a:p>
            <a:r>
              <a:rPr lang="en-US" dirty="0"/>
              <a:t>Emotions are not unitary but hierarchical</a:t>
            </a:r>
          </a:p>
          <a:p>
            <a:endParaRPr lang="en-US" dirty="0"/>
          </a:p>
          <a:p>
            <a:r>
              <a:rPr lang="en-US" dirty="0"/>
              <a:t>Opposite emotions (positive, negative) come from the same processes</a:t>
            </a:r>
          </a:p>
          <a:p>
            <a:pPr lvl="1"/>
            <a:r>
              <a:rPr lang="en-US" dirty="0"/>
              <a:t>Love, Hate</a:t>
            </a:r>
          </a:p>
          <a:p>
            <a:pPr lvl="1"/>
            <a:r>
              <a:rPr lang="en-US" dirty="0"/>
              <a:t>Pride, Shame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38C3A-79AA-4AFE-911A-6020C8C3D865}"/>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CE0189B5-B584-4F5E-9A0A-0E8BF54AD07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51100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Russell (2003)</a:t>
            </a:r>
          </a:p>
        </p:txBody>
      </p:sp>
      <p:sp>
        <p:nvSpPr>
          <p:cNvPr id="3" name="Content Placeholder 2"/>
          <p:cNvSpPr>
            <a:spLocks noGrp="1"/>
          </p:cNvSpPr>
          <p:nvPr>
            <p:ph idx="1"/>
          </p:nvPr>
        </p:nvSpPr>
        <p:spPr/>
        <p:txBody>
          <a:bodyPr/>
          <a:lstStyle/>
          <a:p>
            <a:r>
              <a:rPr lang="en-US" dirty="0"/>
              <a:t>Even if facial and physiological expressions of emotion – such as fear – are culturally universal</a:t>
            </a:r>
          </a:p>
          <a:p>
            <a:endParaRPr lang="en-US" dirty="0"/>
          </a:p>
          <a:p>
            <a:r>
              <a:rPr lang="en-US" dirty="0"/>
              <a:t>Is that meaningful?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Russell (2001)</a:t>
            </a:r>
          </a:p>
        </p:txBody>
      </p:sp>
      <p:sp>
        <p:nvSpPr>
          <p:cNvPr id="3" name="Content Placeholder 2"/>
          <p:cNvSpPr>
            <a:spLocks noGrp="1"/>
          </p:cNvSpPr>
          <p:nvPr>
            <p:ph idx="1"/>
          </p:nvPr>
        </p:nvSpPr>
        <p:spPr/>
        <p:txBody>
          <a:bodyPr>
            <a:normAutofit lnSpcReduction="10000"/>
          </a:bodyPr>
          <a:lstStyle/>
          <a:p>
            <a:r>
              <a:rPr lang="en-US" dirty="0"/>
              <a:t>Conceptualization of what emotions mean differ across cultures </a:t>
            </a:r>
          </a:p>
          <a:p>
            <a:pPr lvl="1"/>
            <a:r>
              <a:rPr lang="en-US" dirty="0"/>
              <a:t>In </a:t>
            </a:r>
            <a:r>
              <a:rPr lang="en-US" dirty="0" err="1"/>
              <a:t>Luganda</a:t>
            </a:r>
            <a:r>
              <a:rPr lang="en-US" dirty="0"/>
              <a:t>, anger and sadness are denoted by the same word and it is difficult for researchers to explain the difference</a:t>
            </a:r>
          </a:p>
          <a:p>
            <a:pPr lvl="1"/>
            <a:r>
              <a:rPr lang="en-US" dirty="0"/>
              <a:t>Experiences that cause anger in USA lead to crying among Buganda people (</a:t>
            </a:r>
            <a:r>
              <a:rPr lang="en-US" dirty="0" err="1"/>
              <a:t>Leff</a:t>
            </a:r>
            <a:r>
              <a:rPr lang="en-US" dirty="0"/>
              <a:t>, 1973)</a:t>
            </a:r>
          </a:p>
          <a:p>
            <a:pPr lvl="1"/>
            <a:endParaRPr lang="en-US" dirty="0"/>
          </a:p>
          <a:p>
            <a:pPr lvl="1"/>
            <a:r>
              <a:rPr lang="en-US" dirty="0"/>
              <a:t>Brazilians cry when they are angry (personal communication, Ryan Baker)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Russell (2001)</a:t>
            </a:r>
          </a:p>
        </p:txBody>
      </p:sp>
      <p:sp>
        <p:nvSpPr>
          <p:cNvPr id="3" name="Content Placeholder 2"/>
          <p:cNvSpPr>
            <a:spLocks noGrp="1"/>
          </p:cNvSpPr>
          <p:nvPr>
            <p:ph idx="1"/>
          </p:nvPr>
        </p:nvSpPr>
        <p:spPr/>
        <p:txBody>
          <a:bodyPr>
            <a:normAutofit/>
          </a:bodyPr>
          <a:lstStyle/>
          <a:p>
            <a:r>
              <a:rPr lang="en-US" dirty="0"/>
              <a:t>Conceptualization of what emotions mean differ across cultures </a:t>
            </a:r>
          </a:p>
          <a:p>
            <a:pPr lvl="1"/>
            <a:r>
              <a:rPr lang="en-US" dirty="0"/>
              <a:t>Shame and Fear not distinguished by </a:t>
            </a:r>
            <a:r>
              <a:rPr lang="en-US" dirty="0" err="1"/>
              <a:t>Gidjingalia</a:t>
            </a:r>
            <a:r>
              <a:rPr lang="en-US" dirty="0"/>
              <a:t> people (Hiatt, 1978)</a:t>
            </a:r>
          </a:p>
          <a:p>
            <a:pPr lvl="1"/>
            <a:r>
              <a:rPr lang="en-US" dirty="0"/>
              <a:t>Shame, Guilt, and Embarrassment not distinguished by Japanese and Javanese (</a:t>
            </a:r>
            <a:r>
              <a:rPr lang="en-US" dirty="0" err="1"/>
              <a:t>Lebra</a:t>
            </a:r>
            <a:r>
              <a:rPr lang="en-US" dirty="0"/>
              <a:t>, 1983; Keeler, 1983)</a:t>
            </a:r>
          </a:p>
          <a:p>
            <a:pPr lvl="1"/>
            <a:r>
              <a:rPr lang="en-US" dirty="0"/>
              <a:t>Shame almost impossible to translate into many languages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Russell (2001)</a:t>
            </a:r>
          </a:p>
        </p:txBody>
      </p:sp>
      <p:sp>
        <p:nvSpPr>
          <p:cNvPr id="3" name="Content Placeholder 2"/>
          <p:cNvSpPr>
            <a:spLocks noGrp="1"/>
          </p:cNvSpPr>
          <p:nvPr>
            <p:ph idx="1"/>
          </p:nvPr>
        </p:nvSpPr>
        <p:spPr/>
        <p:txBody>
          <a:bodyPr>
            <a:normAutofit/>
          </a:bodyPr>
          <a:lstStyle/>
          <a:p>
            <a:r>
              <a:rPr lang="en-US" dirty="0"/>
              <a:t>Conceptualization of what emotions mean differ across cultures </a:t>
            </a:r>
          </a:p>
          <a:p>
            <a:pPr lvl="1"/>
            <a:r>
              <a:rPr lang="en-US" dirty="0"/>
              <a:t>Hatred and Disgust not separated by Samoans (Gerber, 1975)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Russell (2001)</a:t>
            </a:r>
          </a:p>
        </p:txBody>
      </p:sp>
      <p:sp>
        <p:nvSpPr>
          <p:cNvPr id="3" name="Content Placeholder 2"/>
          <p:cNvSpPr>
            <a:spLocks noGrp="1"/>
          </p:cNvSpPr>
          <p:nvPr>
            <p:ph idx="1"/>
          </p:nvPr>
        </p:nvSpPr>
        <p:spPr/>
        <p:txBody>
          <a:bodyPr>
            <a:normAutofit lnSpcReduction="10000"/>
          </a:bodyPr>
          <a:lstStyle/>
          <a:p>
            <a:r>
              <a:rPr lang="en-US" dirty="0"/>
              <a:t>Emotions considered “basic” in other cultures have no translation in English and/or are hard to explain</a:t>
            </a:r>
          </a:p>
          <a:p>
            <a:pPr lvl="1"/>
            <a:r>
              <a:rPr lang="en-US" dirty="0"/>
              <a:t>Schadenfreude (German)</a:t>
            </a:r>
          </a:p>
          <a:p>
            <a:pPr lvl="1"/>
            <a:r>
              <a:rPr lang="en-US" dirty="0" err="1"/>
              <a:t>Litost</a:t>
            </a:r>
            <a:r>
              <a:rPr lang="en-US" dirty="0"/>
              <a:t> (Czech)</a:t>
            </a:r>
          </a:p>
          <a:p>
            <a:pPr lvl="1"/>
            <a:r>
              <a:rPr lang="en-US" dirty="0" err="1"/>
              <a:t>Saudades</a:t>
            </a:r>
            <a:r>
              <a:rPr lang="en-US" dirty="0"/>
              <a:t> (Portuguese)</a:t>
            </a:r>
          </a:p>
          <a:p>
            <a:pPr lvl="1"/>
            <a:r>
              <a:rPr lang="en-US" dirty="0"/>
              <a:t>Han (Korean)</a:t>
            </a:r>
          </a:p>
          <a:p>
            <a:pPr lvl="1"/>
            <a:endParaRPr lang="en-US" dirty="0"/>
          </a:p>
          <a:p>
            <a:r>
              <a:rPr lang="en-US" dirty="0"/>
              <a:t>Can anyone explain any of these?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Russell (2001)</a:t>
            </a:r>
          </a:p>
        </p:txBody>
      </p:sp>
      <p:sp>
        <p:nvSpPr>
          <p:cNvPr id="3" name="Content Placeholder 2"/>
          <p:cNvSpPr>
            <a:spLocks noGrp="1"/>
          </p:cNvSpPr>
          <p:nvPr>
            <p:ph idx="1"/>
          </p:nvPr>
        </p:nvSpPr>
        <p:spPr/>
        <p:txBody>
          <a:bodyPr>
            <a:normAutofit fontScale="92500" lnSpcReduction="10000"/>
          </a:bodyPr>
          <a:lstStyle/>
          <a:p>
            <a:r>
              <a:rPr lang="en-US" dirty="0"/>
              <a:t>Emotions considered “basic” in other cultures have no translation in English and/or are hard to explain</a:t>
            </a:r>
          </a:p>
          <a:p>
            <a:pPr lvl="1"/>
            <a:r>
              <a:rPr lang="en-US" dirty="0"/>
              <a:t>Schadenfreude (German)</a:t>
            </a:r>
          </a:p>
          <a:p>
            <a:pPr lvl="1"/>
            <a:r>
              <a:rPr lang="en-US" dirty="0" err="1"/>
              <a:t>Litost</a:t>
            </a:r>
            <a:r>
              <a:rPr lang="en-US" dirty="0"/>
              <a:t> (Czech)</a:t>
            </a:r>
          </a:p>
          <a:p>
            <a:pPr lvl="1"/>
            <a:r>
              <a:rPr lang="en-US" dirty="0" err="1"/>
              <a:t>Saudades</a:t>
            </a:r>
            <a:r>
              <a:rPr lang="en-US" dirty="0"/>
              <a:t> (Portuguese)</a:t>
            </a:r>
          </a:p>
          <a:p>
            <a:pPr lvl="1"/>
            <a:r>
              <a:rPr lang="en-US" dirty="0"/>
              <a:t>Han (Korean)</a:t>
            </a:r>
          </a:p>
          <a:p>
            <a:pPr lvl="1"/>
            <a:endParaRPr lang="en-US" dirty="0"/>
          </a:p>
          <a:p>
            <a:r>
              <a:rPr lang="en-US" dirty="0"/>
              <a:t>Would anyone like to share an emotion (semi-) unique to their culture?</a:t>
            </a:r>
          </a:p>
        </p:txBody>
      </p:sp>
    </p:spTree>
    <p:extLst>
      <p:ext uri="{BB962C8B-B14F-4D97-AF65-F5344CB8AC3E}">
        <p14:creationId xmlns:p14="http://schemas.microsoft.com/office/powerpoint/2010/main" val="574479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to the question</a:t>
            </a:r>
          </a:p>
        </p:txBody>
      </p:sp>
      <p:sp>
        <p:nvSpPr>
          <p:cNvPr id="3" name="Content Placeholder 2"/>
          <p:cNvSpPr>
            <a:spLocks noGrp="1"/>
          </p:cNvSpPr>
          <p:nvPr>
            <p:ph idx="1"/>
          </p:nvPr>
        </p:nvSpPr>
        <p:spPr/>
        <p:txBody>
          <a:bodyPr/>
          <a:lstStyle/>
          <a:p>
            <a:r>
              <a:rPr lang="en-US" dirty="0"/>
              <a:t>Is there something more basic than </a:t>
            </a:r>
            <a:r>
              <a:rPr lang="en-US" dirty="0" err="1"/>
              <a:t>Ekman’s</a:t>
            </a:r>
            <a:r>
              <a:rPr lang="en-US" dirty="0"/>
              <a:t> set of emotions?</a:t>
            </a:r>
          </a:p>
          <a:p>
            <a:endParaRPr lang="en-US" dirty="0"/>
          </a:p>
          <a:p>
            <a:r>
              <a:rPr lang="en-US" dirty="0"/>
              <a:t>Termed “core affect”</a:t>
            </a:r>
          </a:p>
          <a:p>
            <a:pPr lvl="1"/>
            <a:r>
              <a:rPr lang="en-US" dirty="0"/>
              <a:t>“…</a:t>
            </a:r>
            <a:r>
              <a:rPr lang="en-US" dirty="0" err="1"/>
              <a:t>neurophysiological</a:t>
            </a:r>
            <a:r>
              <a:rPr lang="en-US" dirty="0"/>
              <a:t> state consciously accessible as the simplest raw (</a:t>
            </a:r>
            <a:r>
              <a:rPr lang="en-US" dirty="0" err="1"/>
              <a:t>nonreflective</a:t>
            </a:r>
            <a:r>
              <a:rPr lang="en-US" dirty="0"/>
              <a:t>) feelings evident in moods and emotions.” (Russell, 2003)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7C72E-8323-483E-A6BB-EC5BCD53AF7C}"/>
              </a:ext>
            </a:extLst>
          </p:cNvPr>
          <p:cNvSpPr>
            <a:spLocks noGrp="1"/>
          </p:cNvSpPr>
          <p:nvPr>
            <p:ph type="title"/>
          </p:nvPr>
        </p:nvSpPr>
        <p:spPr/>
        <p:txBody>
          <a:bodyPr/>
          <a:lstStyle/>
          <a:p>
            <a:r>
              <a:rPr lang="en-US" dirty="0"/>
              <a:t>Affective Engagement</a:t>
            </a:r>
          </a:p>
        </p:txBody>
      </p:sp>
      <p:sp>
        <p:nvSpPr>
          <p:cNvPr id="3" name="Content Placeholder 2">
            <a:extLst>
              <a:ext uri="{FF2B5EF4-FFF2-40B4-BE49-F238E27FC236}">
                <a16:creationId xmlns:a16="http://schemas.microsoft.com/office/drawing/2014/main" id="{D637527A-3924-442A-B746-7609DC217E2E}"/>
              </a:ext>
            </a:extLst>
          </p:cNvPr>
          <p:cNvSpPr>
            <a:spLocks noGrp="1"/>
          </p:cNvSpPr>
          <p:nvPr>
            <p:ph idx="1"/>
          </p:nvPr>
        </p:nvSpPr>
        <p:spPr/>
        <p:txBody>
          <a:bodyPr>
            <a:normAutofit/>
          </a:bodyPr>
          <a:lstStyle/>
          <a:p>
            <a:r>
              <a:rPr lang="en-US" dirty="0"/>
              <a:t>Multiple paradigms</a:t>
            </a:r>
          </a:p>
          <a:p>
            <a:endParaRPr lang="en-US" dirty="0"/>
          </a:p>
          <a:p>
            <a:r>
              <a:rPr lang="en-US" dirty="0"/>
              <a:t>Basic emotions (Ekman, etc.)</a:t>
            </a:r>
          </a:p>
          <a:p>
            <a:r>
              <a:rPr lang="en-US" dirty="0"/>
              <a:t>Cognitive Appraisal and Emotions (OCC)</a:t>
            </a:r>
          </a:p>
          <a:p>
            <a:r>
              <a:rPr lang="en-US" dirty="0"/>
              <a:t>Two-dimensional model (Russell)</a:t>
            </a:r>
          </a:p>
          <a:p>
            <a:r>
              <a:rPr lang="en-US" dirty="0"/>
              <a:t>Academic emotions (</a:t>
            </a:r>
            <a:r>
              <a:rPr lang="en-US" dirty="0" err="1"/>
              <a:t>Pekrun</a:t>
            </a:r>
            <a:r>
              <a:rPr lang="en-US" dirty="0"/>
              <a:t>, </a:t>
            </a:r>
            <a:r>
              <a:rPr lang="en-US" dirty="0" err="1"/>
              <a:t>D’Mello</a:t>
            </a:r>
            <a:r>
              <a:rPr lang="en-US" dirty="0"/>
              <a:t>, </a:t>
            </a:r>
            <a:r>
              <a:rPr lang="en-US" dirty="0" err="1"/>
              <a:t>Graesser</a:t>
            </a:r>
            <a:r>
              <a:rPr lang="en-US" dirty="0"/>
              <a:t>, etc.)</a:t>
            </a:r>
          </a:p>
          <a:p>
            <a:endParaRPr lang="en-US" dirty="0"/>
          </a:p>
        </p:txBody>
      </p:sp>
    </p:spTree>
    <p:extLst>
      <p:ext uri="{BB962C8B-B14F-4D97-AF65-F5344CB8AC3E}">
        <p14:creationId xmlns:p14="http://schemas.microsoft.com/office/powerpoint/2010/main" val="1704422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Affect Dimensions</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a:t>Activation/Deactivation</a:t>
            </a:r>
          </a:p>
          <a:p>
            <a:pPr lvl="1"/>
            <a:r>
              <a:rPr lang="en-US" dirty="0"/>
              <a:t>Also called Arousal</a:t>
            </a:r>
          </a:p>
          <a:p>
            <a:pPr lvl="1"/>
            <a:endParaRPr lang="en-US" dirty="0"/>
          </a:p>
          <a:p>
            <a:r>
              <a:rPr lang="en-US" dirty="0"/>
              <a:t>Pleasure/Displeasure</a:t>
            </a:r>
          </a:p>
          <a:p>
            <a:pPr lvl="1"/>
            <a:r>
              <a:rPr lang="en-US" dirty="0"/>
              <a:t>Also called Valence</a:t>
            </a:r>
          </a:p>
          <a:p>
            <a:pPr lvl="1"/>
            <a:endParaRPr lang="en-US" dirty="0"/>
          </a:p>
          <a:p>
            <a:r>
              <a:rPr lang="en-US" dirty="0"/>
              <a:t>These dimensions did not start with Russell</a:t>
            </a:r>
          </a:p>
          <a:p>
            <a:pPr lvl="1"/>
            <a:r>
              <a:rPr lang="en-US" dirty="0"/>
              <a:t>Some early uses of these constructs:</a:t>
            </a:r>
          </a:p>
          <a:p>
            <a:pPr lvl="1">
              <a:buNone/>
            </a:pPr>
            <a:r>
              <a:rPr lang="en-US" dirty="0"/>
              <a:t>	Arousal: </a:t>
            </a:r>
            <a:r>
              <a:rPr lang="en-US" dirty="0" err="1"/>
              <a:t>Hebb</a:t>
            </a:r>
            <a:r>
              <a:rPr lang="en-US" dirty="0"/>
              <a:t> (1955)</a:t>
            </a:r>
          </a:p>
          <a:p>
            <a:pPr lvl="1">
              <a:buNone/>
            </a:pPr>
            <a:r>
              <a:rPr lang="en-US" dirty="0"/>
              <a:t>	Valence: Vroom (1968)</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5474" name="Picture 2"/>
          <p:cNvPicPr>
            <a:picLocks noChangeAspect="1" noChangeArrowheads="1"/>
          </p:cNvPicPr>
          <p:nvPr/>
        </p:nvPicPr>
        <p:blipFill>
          <a:blip r:embed="rId2" cstate="print"/>
          <a:srcRect/>
          <a:stretch>
            <a:fillRect/>
          </a:stretch>
        </p:blipFill>
        <p:spPr bwMode="auto">
          <a:xfrm>
            <a:off x="228600" y="133350"/>
            <a:ext cx="8723870" cy="67246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that</a:t>
            </a:r>
          </a:p>
        </p:txBody>
      </p:sp>
      <p:sp>
        <p:nvSpPr>
          <p:cNvPr id="3" name="Content Placeholder 2"/>
          <p:cNvSpPr>
            <a:spLocks noGrp="1"/>
          </p:cNvSpPr>
          <p:nvPr>
            <p:ph idx="1"/>
          </p:nvPr>
        </p:nvSpPr>
        <p:spPr/>
        <p:txBody>
          <a:bodyPr/>
          <a:lstStyle/>
          <a:p>
            <a:r>
              <a:rPr lang="en-US" dirty="0"/>
              <a:t>Pretty much any emotion can be mapped onto this framework</a:t>
            </a:r>
          </a:p>
          <a:p>
            <a:endParaRPr lang="en-US" dirty="0"/>
          </a:p>
          <a:p>
            <a:r>
              <a:rPr lang="en-US" dirty="0"/>
              <a:t>But is it sufficient to distinguish between different emotions?</a:t>
            </a:r>
          </a:p>
          <a:p>
            <a:pPr lvl="1"/>
            <a:r>
              <a:rPr lang="en-US" dirty="0"/>
              <a:t>How can disgust and upset be distinguished? </a:t>
            </a:r>
          </a:p>
          <a:p>
            <a:pPr lvl="1"/>
            <a:r>
              <a:rPr lang="en-US" dirty="0"/>
              <a:t>Isn’t there something interesting in the difference between disgust and upset?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03A67-2E8A-44AE-84B2-2D26EC851820}"/>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100EFF61-B006-4083-B70C-F90AF77733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040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B9EEB-9653-4023-8DDE-CDF0B8F3856F}"/>
              </a:ext>
            </a:extLst>
          </p:cNvPr>
          <p:cNvSpPr>
            <a:spLocks noGrp="1"/>
          </p:cNvSpPr>
          <p:nvPr>
            <p:ph type="title"/>
          </p:nvPr>
        </p:nvSpPr>
        <p:spPr/>
        <p:txBody>
          <a:bodyPr/>
          <a:lstStyle/>
          <a:p>
            <a:r>
              <a:rPr lang="en-US" dirty="0" err="1"/>
              <a:t>Boekarts</a:t>
            </a:r>
            <a:r>
              <a:rPr lang="en-US" dirty="0"/>
              <a:t> &amp; </a:t>
            </a:r>
            <a:r>
              <a:rPr lang="en-US" dirty="0" err="1"/>
              <a:t>Pekrun</a:t>
            </a:r>
            <a:r>
              <a:rPr lang="en-US" dirty="0"/>
              <a:t> (2015)</a:t>
            </a:r>
          </a:p>
        </p:txBody>
      </p:sp>
      <p:pic>
        <p:nvPicPr>
          <p:cNvPr id="7" name="Picture 6">
            <a:extLst>
              <a:ext uri="{FF2B5EF4-FFF2-40B4-BE49-F238E27FC236}">
                <a16:creationId xmlns:a16="http://schemas.microsoft.com/office/drawing/2014/main" id="{A3238C3E-9E5B-4560-A7EF-B2DFB79A1AFA}"/>
              </a:ext>
            </a:extLst>
          </p:cNvPr>
          <p:cNvPicPr>
            <a:picLocks noChangeAspect="1"/>
          </p:cNvPicPr>
          <p:nvPr/>
        </p:nvPicPr>
        <p:blipFill>
          <a:blip r:embed="rId2"/>
          <a:stretch>
            <a:fillRect/>
          </a:stretch>
        </p:blipFill>
        <p:spPr>
          <a:xfrm>
            <a:off x="521390" y="1676400"/>
            <a:ext cx="8181975" cy="4448175"/>
          </a:xfrm>
          <a:prstGeom prst="rect">
            <a:avLst/>
          </a:prstGeom>
        </p:spPr>
      </p:pic>
    </p:spTree>
    <p:extLst>
      <p:ext uri="{BB962C8B-B14F-4D97-AF65-F5344CB8AC3E}">
        <p14:creationId xmlns:p14="http://schemas.microsoft.com/office/powerpoint/2010/main" val="4196898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26EDC-1CD4-40CC-86C0-6DAE8C093DD5}"/>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35B8B30D-1793-4F58-9EA4-489F09B6928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81588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9DAC4-1BEF-42FB-BC97-0E275F36D2B2}"/>
              </a:ext>
            </a:extLst>
          </p:cNvPr>
          <p:cNvSpPr>
            <a:spLocks noGrp="1"/>
          </p:cNvSpPr>
          <p:nvPr>
            <p:ph type="title"/>
          </p:nvPr>
        </p:nvSpPr>
        <p:spPr/>
        <p:txBody>
          <a:bodyPr>
            <a:normAutofit fontScale="90000"/>
          </a:bodyPr>
          <a:lstStyle/>
          <a:p>
            <a:r>
              <a:rPr lang="en-US" dirty="0"/>
              <a:t>Social-emotional skills</a:t>
            </a:r>
            <a:br>
              <a:rPr lang="en-US" dirty="0"/>
            </a:br>
            <a:r>
              <a:rPr lang="en-US" dirty="0"/>
              <a:t>(</a:t>
            </a:r>
            <a:r>
              <a:rPr lang="en-US" dirty="0" err="1"/>
              <a:t>Oberle</a:t>
            </a:r>
            <a:r>
              <a:rPr lang="en-US" dirty="0"/>
              <a:t> &amp; </a:t>
            </a:r>
            <a:r>
              <a:rPr lang="en-US" dirty="0" err="1"/>
              <a:t>Schonert-Reichl</a:t>
            </a:r>
            <a:r>
              <a:rPr lang="en-US" dirty="0"/>
              <a:t>, 2017)</a:t>
            </a:r>
          </a:p>
        </p:txBody>
      </p:sp>
      <p:sp>
        <p:nvSpPr>
          <p:cNvPr id="3" name="Content Placeholder 2">
            <a:extLst>
              <a:ext uri="{FF2B5EF4-FFF2-40B4-BE49-F238E27FC236}">
                <a16:creationId xmlns:a16="http://schemas.microsoft.com/office/drawing/2014/main" id="{18722FA6-2104-4D39-BD22-867607D55F87}"/>
              </a:ext>
            </a:extLst>
          </p:cNvPr>
          <p:cNvSpPr>
            <a:spLocks noGrp="1"/>
          </p:cNvSpPr>
          <p:nvPr>
            <p:ph idx="1"/>
          </p:nvPr>
        </p:nvSpPr>
        <p:spPr/>
        <p:txBody>
          <a:bodyPr/>
          <a:lstStyle/>
          <a:p>
            <a:r>
              <a:rPr lang="en-US" dirty="0"/>
              <a:t>Self-awareness</a:t>
            </a:r>
          </a:p>
          <a:p>
            <a:r>
              <a:rPr lang="en-US" dirty="0"/>
              <a:t>Self-management</a:t>
            </a:r>
          </a:p>
          <a:p>
            <a:r>
              <a:rPr lang="en-US" dirty="0"/>
              <a:t>Social awareness</a:t>
            </a:r>
          </a:p>
          <a:p>
            <a:r>
              <a:rPr lang="en-US" dirty="0"/>
              <a:t>Relationship skills</a:t>
            </a:r>
          </a:p>
          <a:p>
            <a:r>
              <a:rPr lang="en-US" dirty="0"/>
              <a:t>Responsible decision-making skills</a:t>
            </a:r>
          </a:p>
        </p:txBody>
      </p:sp>
    </p:spTree>
    <p:extLst>
      <p:ext uri="{BB962C8B-B14F-4D97-AF65-F5344CB8AC3E}">
        <p14:creationId xmlns:p14="http://schemas.microsoft.com/office/powerpoint/2010/main" val="3477070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F328-1684-4F70-8239-FF7F7C26D003}"/>
              </a:ext>
            </a:extLst>
          </p:cNvPr>
          <p:cNvSpPr>
            <a:spLocks noGrp="1"/>
          </p:cNvSpPr>
          <p:nvPr>
            <p:ph type="title"/>
          </p:nvPr>
        </p:nvSpPr>
        <p:spPr>
          <a:xfrm>
            <a:off x="0" y="274638"/>
            <a:ext cx="9144000" cy="1143000"/>
          </a:xfrm>
        </p:spPr>
        <p:txBody>
          <a:bodyPr>
            <a:normAutofit fontScale="90000"/>
          </a:bodyPr>
          <a:lstStyle/>
          <a:p>
            <a:r>
              <a:rPr lang="en-US" dirty="0"/>
              <a:t>Social and emotional learning</a:t>
            </a:r>
            <a:br>
              <a:rPr lang="en-US" dirty="0"/>
            </a:br>
            <a:r>
              <a:rPr lang="en-US" dirty="0"/>
              <a:t>(review in </a:t>
            </a:r>
            <a:r>
              <a:rPr lang="en-US" dirty="0" err="1"/>
              <a:t>Oberle</a:t>
            </a:r>
            <a:r>
              <a:rPr lang="en-US" dirty="0"/>
              <a:t> &amp; </a:t>
            </a:r>
            <a:r>
              <a:rPr lang="en-US" dirty="0" err="1"/>
              <a:t>Schonert-Reichl</a:t>
            </a:r>
            <a:r>
              <a:rPr lang="en-US" dirty="0"/>
              <a:t>, 2017)</a:t>
            </a:r>
          </a:p>
        </p:txBody>
      </p:sp>
      <p:sp>
        <p:nvSpPr>
          <p:cNvPr id="3" name="Content Placeholder 2">
            <a:extLst>
              <a:ext uri="{FF2B5EF4-FFF2-40B4-BE49-F238E27FC236}">
                <a16:creationId xmlns:a16="http://schemas.microsoft.com/office/drawing/2014/main" id="{3EE3F96C-B4A7-4EF5-A084-0B9D7B07DA58}"/>
              </a:ext>
            </a:extLst>
          </p:cNvPr>
          <p:cNvSpPr>
            <a:spLocks noGrp="1"/>
          </p:cNvSpPr>
          <p:nvPr>
            <p:ph idx="1"/>
          </p:nvPr>
        </p:nvSpPr>
        <p:spPr/>
        <p:txBody>
          <a:bodyPr/>
          <a:lstStyle/>
          <a:p>
            <a:r>
              <a:rPr lang="en-US" dirty="0"/>
              <a:t>SEL programs associated with better outcomes</a:t>
            </a:r>
          </a:p>
          <a:p>
            <a:pPr lvl="1"/>
            <a:r>
              <a:rPr lang="en-US" dirty="0"/>
              <a:t>Increased prosocial behaviors</a:t>
            </a:r>
          </a:p>
          <a:p>
            <a:pPr lvl="1"/>
            <a:r>
              <a:rPr lang="en-US" dirty="0"/>
              <a:t>Decreased antisocial behaviors</a:t>
            </a:r>
          </a:p>
          <a:p>
            <a:pPr lvl="1"/>
            <a:r>
              <a:rPr lang="en-US" dirty="0"/>
              <a:t>Better mental health</a:t>
            </a:r>
          </a:p>
          <a:p>
            <a:pPr lvl="1"/>
            <a:r>
              <a:rPr lang="en-US" dirty="0"/>
              <a:t>Better academic achievement test scores</a:t>
            </a:r>
          </a:p>
          <a:p>
            <a:pPr lvl="1"/>
            <a:r>
              <a:rPr lang="en-US" dirty="0"/>
              <a:t>Better academic achievement</a:t>
            </a:r>
          </a:p>
        </p:txBody>
      </p:sp>
    </p:spTree>
    <p:extLst>
      <p:ext uri="{BB962C8B-B14F-4D97-AF65-F5344CB8AC3E}">
        <p14:creationId xmlns:p14="http://schemas.microsoft.com/office/powerpoint/2010/main" val="36896686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F328-1684-4F70-8239-FF7F7C26D003}"/>
              </a:ext>
            </a:extLst>
          </p:cNvPr>
          <p:cNvSpPr>
            <a:spLocks noGrp="1"/>
          </p:cNvSpPr>
          <p:nvPr>
            <p:ph type="title"/>
          </p:nvPr>
        </p:nvSpPr>
        <p:spPr>
          <a:xfrm>
            <a:off x="0" y="274638"/>
            <a:ext cx="9144000" cy="1143000"/>
          </a:xfrm>
        </p:spPr>
        <p:txBody>
          <a:bodyPr>
            <a:normAutofit fontScale="90000"/>
          </a:bodyPr>
          <a:lstStyle/>
          <a:p>
            <a:r>
              <a:rPr lang="en-US" dirty="0"/>
              <a:t>Social and emotional learning</a:t>
            </a:r>
            <a:br>
              <a:rPr lang="en-US" dirty="0"/>
            </a:br>
            <a:r>
              <a:rPr lang="en-US" dirty="0"/>
              <a:t>(review in </a:t>
            </a:r>
            <a:r>
              <a:rPr lang="en-US" dirty="0" err="1"/>
              <a:t>Durlak</a:t>
            </a:r>
            <a:r>
              <a:rPr lang="en-US" dirty="0"/>
              <a:t> et al., 2011)</a:t>
            </a:r>
          </a:p>
        </p:txBody>
      </p:sp>
      <p:sp>
        <p:nvSpPr>
          <p:cNvPr id="3" name="Content Placeholder 2">
            <a:extLst>
              <a:ext uri="{FF2B5EF4-FFF2-40B4-BE49-F238E27FC236}">
                <a16:creationId xmlns:a16="http://schemas.microsoft.com/office/drawing/2014/main" id="{3EE3F96C-B4A7-4EF5-A084-0B9D7B07DA58}"/>
              </a:ext>
            </a:extLst>
          </p:cNvPr>
          <p:cNvSpPr>
            <a:spLocks noGrp="1"/>
          </p:cNvSpPr>
          <p:nvPr>
            <p:ph idx="1"/>
          </p:nvPr>
        </p:nvSpPr>
        <p:spPr/>
        <p:txBody>
          <a:bodyPr>
            <a:normAutofit fontScale="92500"/>
          </a:bodyPr>
          <a:lstStyle/>
          <a:p>
            <a:r>
              <a:rPr lang="en-US" dirty="0"/>
              <a:t>Attributes of successful SEL programs</a:t>
            </a:r>
          </a:p>
          <a:p>
            <a:pPr lvl="1"/>
            <a:r>
              <a:rPr lang="en-US" i="1" dirty="0"/>
              <a:t>Sequenced </a:t>
            </a:r>
            <a:r>
              <a:rPr lang="en-US" dirty="0"/>
              <a:t>activities that teach social-emotional skills in coordinated and connected ways</a:t>
            </a:r>
          </a:p>
          <a:p>
            <a:pPr lvl="1"/>
            <a:r>
              <a:rPr lang="en-US" i="1" dirty="0"/>
              <a:t>Active </a:t>
            </a:r>
            <a:r>
              <a:rPr lang="en-US" dirty="0"/>
              <a:t>learning and participation</a:t>
            </a:r>
          </a:p>
          <a:p>
            <a:pPr lvl="1"/>
            <a:r>
              <a:rPr lang="en-US" i="1" dirty="0"/>
              <a:t>Focus</a:t>
            </a:r>
            <a:r>
              <a:rPr lang="en-US" dirty="0"/>
              <a:t> on one or more specific social-emotional skills</a:t>
            </a:r>
          </a:p>
          <a:p>
            <a:pPr lvl="1"/>
            <a:r>
              <a:rPr lang="en-US" i="1" dirty="0"/>
              <a:t>Explicit </a:t>
            </a:r>
            <a:r>
              <a:rPr lang="en-US" dirty="0"/>
              <a:t>discussion of skills being focused on</a:t>
            </a:r>
            <a:endParaRPr lang="en-US" i="1" dirty="0"/>
          </a:p>
          <a:p>
            <a:pPr lvl="1"/>
            <a:endParaRPr lang="en-US" dirty="0"/>
          </a:p>
          <a:p>
            <a:pPr lvl="1"/>
            <a:endParaRPr lang="en-US" dirty="0"/>
          </a:p>
          <a:p>
            <a:pPr lvl="1"/>
            <a:r>
              <a:rPr lang="en-US" dirty="0"/>
              <a:t> </a:t>
            </a:r>
          </a:p>
        </p:txBody>
      </p:sp>
    </p:spTree>
    <p:extLst>
      <p:ext uri="{BB962C8B-B14F-4D97-AF65-F5344CB8AC3E}">
        <p14:creationId xmlns:p14="http://schemas.microsoft.com/office/powerpoint/2010/main" val="4918725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F328-1684-4F70-8239-FF7F7C26D003}"/>
              </a:ext>
            </a:extLst>
          </p:cNvPr>
          <p:cNvSpPr>
            <a:spLocks noGrp="1"/>
          </p:cNvSpPr>
          <p:nvPr>
            <p:ph type="title"/>
          </p:nvPr>
        </p:nvSpPr>
        <p:spPr>
          <a:xfrm>
            <a:off x="0" y="274638"/>
            <a:ext cx="9144000" cy="1143000"/>
          </a:xfrm>
        </p:spPr>
        <p:txBody>
          <a:bodyPr>
            <a:normAutofit fontScale="90000"/>
          </a:bodyPr>
          <a:lstStyle/>
          <a:p>
            <a:r>
              <a:rPr lang="en-US" dirty="0"/>
              <a:t>Social and emotional learning</a:t>
            </a:r>
            <a:br>
              <a:rPr lang="en-US" dirty="0"/>
            </a:br>
            <a:r>
              <a:rPr lang="en-US" dirty="0"/>
              <a:t>(review in </a:t>
            </a:r>
            <a:r>
              <a:rPr lang="en-US" dirty="0" err="1"/>
              <a:t>Durlak</a:t>
            </a:r>
            <a:r>
              <a:rPr lang="en-US" dirty="0"/>
              <a:t> et al., 2011)</a:t>
            </a:r>
          </a:p>
        </p:txBody>
      </p:sp>
      <p:sp>
        <p:nvSpPr>
          <p:cNvPr id="3" name="Content Placeholder 2">
            <a:extLst>
              <a:ext uri="{FF2B5EF4-FFF2-40B4-BE49-F238E27FC236}">
                <a16:creationId xmlns:a16="http://schemas.microsoft.com/office/drawing/2014/main" id="{3EE3F96C-B4A7-4EF5-A084-0B9D7B07DA58}"/>
              </a:ext>
            </a:extLst>
          </p:cNvPr>
          <p:cNvSpPr>
            <a:spLocks noGrp="1"/>
          </p:cNvSpPr>
          <p:nvPr>
            <p:ph idx="1"/>
          </p:nvPr>
        </p:nvSpPr>
        <p:spPr/>
        <p:txBody>
          <a:bodyPr>
            <a:normAutofit fontScale="92500"/>
          </a:bodyPr>
          <a:lstStyle/>
          <a:p>
            <a:r>
              <a:rPr lang="en-US" dirty="0"/>
              <a:t>Attributes of successful SEL programs</a:t>
            </a:r>
          </a:p>
          <a:p>
            <a:pPr lvl="1"/>
            <a:r>
              <a:rPr lang="en-US" i="1" dirty="0"/>
              <a:t>Sequenced </a:t>
            </a:r>
            <a:r>
              <a:rPr lang="en-US" dirty="0"/>
              <a:t>activities that teach social-emotional skills in coordinated and connected ways</a:t>
            </a:r>
          </a:p>
          <a:p>
            <a:pPr lvl="1"/>
            <a:r>
              <a:rPr lang="en-US" i="1" dirty="0"/>
              <a:t>Active </a:t>
            </a:r>
            <a:r>
              <a:rPr lang="en-US" dirty="0"/>
              <a:t>learning and participation</a:t>
            </a:r>
          </a:p>
          <a:p>
            <a:pPr lvl="1"/>
            <a:r>
              <a:rPr lang="en-US" i="1" dirty="0"/>
              <a:t>Focus</a:t>
            </a:r>
            <a:r>
              <a:rPr lang="en-US" dirty="0"/>
              <a:t> on one or more specific social-emotional skills</a:t>
            </a:r>
          </a:p>
          <a:p>
            <a:pPr lvl="1"/>
            <a:r>
              <a:rPr lang="en-US" i="1" dirty="0"/>
              <a:t>Explicit </a:t>
            </a:r>
            <a:r>
              <a:rPr lang="en-US" dirty="0"/>
              <a:t>discussion of skills being focused on</a:t>
            </a:r>
            <a:endParaRPr lang="en-US" i="1" dirty="0"/>
          </a:p>
          <a:p>
            <a:pPr lvl="1"/>
            <a:endParaRPr lang="en-US" dirty="0"/>
          </a:p>
          <a:p>
            <a:pPr lvl="1"/>
            <a:endParaRPr lang="en-US" dirty="0"/>
          </a:p>
          <a:p>
            <a:pPr lvl="1"/>
            <a:r>
              <a:rPr lang="en-US" dirty="0"/>
              <a:t>Attention to </a:t>
            </a:r>
            <a:r>
              <a:rPr lang="en-US"/>
              <a:t>implementation fidelity</a:t>
            </a:r>
            <a:endParaRPr lang="en-US" dirty="0"/>
          </a:p>
        </p:txBody>
      </p:sp>
    </p:spTree>
    <p:extLst>
      <p:ext uri="{BB962C8B-B14F-4D97-AF65-F5344CB8AC3E}">
        <p14:creationId xmlns:p14="http://schemas.microsoft.com/office/powerpoint/2010/main" val="1126536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Ekman’s</a:t>
            </a:r>
            <a:r>
              <a:rPr lang="en-US" dirty="0"/>
              <a:t> Basic Emotions</a:t>
            </a:r>
          </a:p>
        </p:txBody>
      </p:sp>
      <p:sp>
        <p:nvSpPr>
          <p:cNvPr id="3" name="Content Placeholder 2"/>
          <p:cNvSpPr>
            <a:spLocks noGrp="1"/>
          </p:cNvSpPr>
          <p:nvPr>
            <p:ph idx="1"/>
          </p:nvPr>
        </p:nvSpPr>
        <p:spPr>
          <a:xfrm>
            <a:off x="457200" y="1600200"/>
            <a:ext cx="8229600" cy="4800600"/>
          </a:xfrm>
        </p:spPr>
        <p:txBody>
          <a:bodyPr>
            <a:normAutofit/>
          </a:bodyPr>
          <a:lstStyle/>
          <a:p>
            <a:r>
              <a:rPr lang="en-US" dirty="0"/>
              <a:t>Anger</a:t>
            </a:r>
          </a:p>
          <a:p>
            <a:r>
              <a:rPr lang="en-US" dirty="0"/>
              <a:t>Fear</a:t>
            </a:r>
          </a:p>
          <a:p>
            <a:r>
              <a:rPr lang="en-US" dirty="0"/>
              <a:t>Sadness</a:t>
            </a:r>
          </a:p>
          <a:p>
            <a:r>
              <a:rPr lang="en-US" dirty="0"/>
              <a:t>Disgust</a:t>
            </a:r>
          </a:p>
          <a:p>
            <a:r>
              <a:rPr lang="en-US" dirty="0"/>
              <a:t>Enjoyment</a:t>
            </a:r>
          </a:p>
          <a:p>
            <a:r>
              <a:rPr lang="en-US" dirty="0"/>
              <a:t>Surprise</a:t>
            </a:r>
          </a:p>
          <a:p>
            <a:endParaRPr lang="en-US" dirty="0"/>
          </a:p>
        </p:txBody>
      </p:sp>
    </p:spTree>
    <p:extLst>
      <p:ext uri="{BB962C8B-B14F-4D97-AF65-F5344CB8AC3E}">
        <p14:creationId xmlns:p14="http://schemas.microsoft.com/office/powerpoint/2010/main" val="35141273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355C8-1FE2-4C09-9749-B16BF0519AD6}"/>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F7CB6173-2F18-4E98-81D8-4F96380B72E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225709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F2439-E5F2-41F2-B20E-1AA2B85B8928}"/>
              </a:ext>
            </a:extLst>
          </p:cNvPr>
          <p:cNvSpPr>
            <a:spLocks noGrp="1"/>
          </p:cNvSpPr>
          <p:nvPr>
            <p:ph type="title"/>
          </p:nvPr>
        </p:nvSpPr>
        <p:spPr/>
        <p:txBody>
          <a:bodyPr/>
          <a:lstStyle/>
          <a:p>
            <a:r>
              <a:rPr lang="en-US" dirty="0"/>
              <a:t>Explore in more detail</a:t>
            </a:r>
          </a:p>
        </p:txBody>
      </p:sp>
      <p:sp>
        <p:nvSpPr>
          <p:cNvPr id="3" name="Content Placeholder 2">
            <a:extLst>
              <a:ext uri="{FF2B5EF4-FFF2-40B4-BE49-F238E27FC236}">
                <a16:creationId xmlns:a16="http://schemas.microsoft.com/office/drawing/2014/main" id="{EBDE166A-F97A-46DB-93F5-449FB0857DD4}"/>
              </a:ext>
            </a:extLst>
          </p:cNvPr>
          <p:cNvSpPr>
            <a:spLocks noGrp="1"/>
          </p:cNvSpPr>
          <p:nvPr>
            <p:ph idx="1"/>
          </p:nvPr>
        </p:nvSpPr>
        <p:spPr/>
        <p:txBody>
          <a:bodyPr>
            <a:normAutofit fontScale="92500" lnSpcReduction="20000"/>
          </a:bodyPr>
          <a:lstStyle/>
          <a:p>
            <a:r>
              <a:rPr lang="en-US" dirty="0"/>
              <a:t>In breakout groups</a:t>
            </a:r>
          </a:p>
          <a:p>
            <a:endParaRPr lang="en-US" dirty="0"/>
          </a:p>
          <a:p>
            <a:r>
              <a:rPr lang="en-US" dirty="0">
                <a:hlinkClick r:id="rId2"/>
              </a:rPr>
              <a:t>https://www.rulerapproach.org/how-it-works/classroom-instruction/</a:t>
            </a:r>
            <a:endParaRPr lang="en-US" dirty="0"/>
          </a:p>
          <a:p>
            <a:endParaRPr lang="en-US" dirty="0"/>
          </a:p>
          <a:p>
            <a:r>
              <a:rPr lang="en-US" dirty="0"/>
              <a:t>What do you like about this approach?</a:t>
            </a:r>
          </a:p>
          <a:p>
            <a:r>
              <a:rPr lang="en-US" dirty="0"/>
              <a:t>What concerns do you have?</a:t>
            </a:r>
          </a:p>
          <a:p>
            <a:endParaRPr lang="en-US" dirty="0"/>
          </a:p>
          <a:p>
            <a:r>
              <a:rPr lang="en-US" dirty="0"/>
              <a:t>When we return, post your group’s (or your own) top thoughts in the chat window</a:t>
            </a:r>
          </a:p>
        </p:txBody>
      </p:sp>
    </p:spTree>
    <p:extLst>
      <p:ext uri="{BB962C8B-B14F-4D97-AF65-F5344CB8AC3E}">
        <p14:creationId xmlns:p14="http://schemas.microsoft.com/office/powerpoint/2010/main" val="1735169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FAA4C-871F-4655-97BD-4B8CE5610C01}"/>
              </a:ext>
            </a:extLst>
          </p:cNvPr>
          <p:cNvSpPr>
            <a:spLocks noGrp="1"/>
          </p:cNvSpPr>
          <p:nvPr>
            <p:ph type="title"/>
          </p:nvPr>
        </p:nvSpPr>
        <p:spPr/>
        <p:txBody>
          <a:bodyPr/>
          <a:lstStyle/>
          <a:p>
            <a:r>
              <a:rPr lang="en-US" dirty="0"/>
              <a:t>Comments? Thoughts? Questions?</a:t>
            </a:r>
          </a:p>
        </p:txBody>
      </p:sp>
      <p:sp>
        <p:nvSpPr>
          <p:cNvPr id="3" name="Content Placeholder 2">
            <a:extLst>
              <a:ext uri="{FF2B5EF4-FFF2-40B4-BE49-F238E27FC236}">
                <a16:creationId xmlns:a16="http://schemas.microsoft.com/office/drawing/2014/main" id="{DBE67236-83B9-4741-ACAB-75B9A677FF9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95596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12/17: Social Factors that Mediate Learning</a:t>
            </a:r>
          </a:p>
          <a:p>
            <a:r>
              <a:rPr lang="en-US" dirty="0"/>
              <a:t>12/20: Final Paper due</a:t>
            </a:r>
          </a:p>
          <a:p>
            <a:endParaRPr lang="en-US" dirty="0"/>
          </a:p>
        </p:txBody>
      </p:sp>
    </p:spTree>
    <p:extLst>
      <p:ext uri="{BB962C8B-B14F-4D97-AF65-F5344CB8AC3E}">
        <p14:creationId xmlns:p14="http://schemas.microsoft.com/office/powerpoint/2010/main" val="164382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Emotions, Presented by Actors</a:t>
            </a:r>
          </a:p>
        </p:txBody>
      </p:sp>
      <p:sp>
        <p:nvSpPr>
          <p:cNvPr id="3" name="Content Placeholder 2"/>
          <p:cNvSpPr>
            <a:spLocks noGrp="1"/>
          </p:cNvSpPr>
          <p:nvPr>
            <p:ph idx="1"/>
          </p:nvPr>
        </p:nvSpPr>
        <p:spPr/>
        <p:txBody>
          <a:bodyPr/>
          <a:lstStyle/>
          <a:p>
            <a:endParaRPr lang="en-US"/>
          </a:p>
        </p:txBody>
      </p:sp>
      <p:pic>
        <p:nvPicPr>
          <p:cNvPr id="76802" name="Picture 2" descr="http://www.swotti.com/tmp/swotti/cacheCGF1BCBLA21HBG==UGVVCGXLLVBLB3BSZQ==/imgPaul%20Ekman1.jpg"/>
          <p:cNvPicPr>
            <a:picLocks noChangeAspect="1" noChangeArrowheads="1"/>
          </p:cNvPicPr>
          <p:nvPr/>
        </p:nvPicPr>
        <p:blipFill>
          <a:blip r:embed="rId2" cstate="print"/>
          <a:srcRect/>
          <a:stretch>
            <a:fillRect/>
          </a:stretch>
        </p:blipFill>
        <p:spPr bwMode="auto">
          <a:xfrm>
            <a:off x="1752600" y="1646808"/>
            <a:ext cx="6038850" cy="5211192"/>
          </a:xfrm>
          <a:prstGeom prst="rect">
            <a:avLst/>
          </a:prstGeom>
          <a:noFill/>
        </p:spPr>
      </p:pic>
    </p:spTree>
    <p:extLst>
      <p:ext uri="{BB962C8B-B14F-4D97-AF65-F5344CB8AC3E}">
        <p14:creationId xmlns:p14="http://schemas.microsoft.com/office/powerpoint/2010/main" val="3715619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778CE-AA34-40D3-9688-8AEEB54792D1}"/>
              </a:ext>
            </a:extLst>
          </p:cNvPr>
          <p:cNvSpPr>
            <a:spLocks noGrp="1"/>
          </p:cNvSpPr>
          <p:nvPr>
            <p:ph type="title"/>
          </p:nvPr>
        </p:nvSpPr>
        <p:spPr/>
        <p:txBody>
          <a:bodyPr/>
          <a:lstStyle/>
          <a:p>
            <a:r>
              <a:rPr lang="en-US" dirty="0"/>
              <a:t>Ekman’s Claim</a:t>
            </a:r>
          </a:p>
        </p:txBody>
      </p:sp>
      <p:sp>
        <p:nvSpPr>
          <p:cNvPr id="3" name="Content Placeholder 2">
            <a:extLst>
              <a:ext uri="{FF2B5EF4-FFF2-40B4-BE49-F238E27FC236}">
                <a16:creationId xmlns:a16="http://schemas.microsoft.com/office/drawing/2014/main" id="{45971D25-9F73-4FCB-BED3-EB65377CBF81}"/>
              </a:ext>
            </a:extLst>
          </p:cNvPr>
          <p:cNvSpPr>
            <a:spLocks noGrp="1"/>
          </p:cNvSpPr>
          <p:nvPr>
            <p:ph idx="1"/>
          </p:nvPr>
        </p:nvSpPr>
        <p:spPr/>
        <p:txBody>
          <a:bodyPr/>
          <a:lstStyle/>
          <a:p>
            <a:r>
              <a:rPr lang="en-US" dirty="0"/>
              <a:t>The </a:t>
            </a:r>
            <a:r>
              <a:rPr lang="en-US" i="1" dirty="0"/>
              <a:t>basic emotions</a:t>
            </a:r>
            <a:r>
              <a:rPr lang="en-US" dirty="0"/>
              <a:t> are </a:t>
            </a:r>
            <a:r>
              <a:rPr lang="en-US" i="1" dirty="0"/>
              <a:t>culturally universal</a:t>
            </a:r>
            <a:endParaRPr lang="en-US" dirty="0"/>
          </a:p>
        </p:txBody>
      </p:sp>
    </p:spTree>
    <p:extLst>
      <p:ext uri="{BB962C8B-B14F-4D97-AF65-F5344CB8AC3E}">
        <p14:creationId xmlns:p14="http://schemas.microsoft.com/office/powerpoint/2010/main" val="3587401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4CFB-F02D-4C4E-9592-0C18192AD951}"/>
              </a:ext>
            </a:extLst>
          </p:cNvPr>
          <p:cNvSpPr>
            <a:spLocks noGrp="1"/>
          </p:cNvSpPr>
          <p:nvPr>
            <p:ph type="title"/>
          </p:nvPr>
        </p:nvSpPr>
        <p:spPr/>
        <p:txBody>
          <a:bodyPr/>
          <a:lstStyle/>
          <a:p>
            <a:r>
              <a:rPr lang="en-US" dirty="0"/>
              <a:t>Nelson &amp; Russell (2013)</a:t>
            </a:r>
          </a:p>
        </p:txBody>
      </p:sp>
      <p:sp>
        <p:nvSpPr>
          <p:cNvPr id="3" name="Content Placeholder 2">
            <a:extLst>
              <a:ext uri="{FF2B5EF4-FFF2-40B4-BE49-F238E27FC236}">
                <a16:creationId xmlns:a16="http://schemas.microsoft.com/office/drawing/2014/main" id="{6D29A9B4-80BB-4A49-B049-6F43C2A4D0B8}"/>
              </a:ext>
            </a:extLst>
          </p:cNvPr>
          <p:cNvSpPr>
            <a:spLocks noGrp="1"/>
          </p:cNvSpPr>
          <p:nvPr>
            <p:ph idx="1"/>
          </p:nvPr>
        </p:nvSpPr>
        <p:spPr/>
        <p:txBody>
          <a:bodyPr/>
          <a:lstStyle/>
          <a:p>
            <a:r>
              <a:rPr lang="en-US" dirty="0"/>
              <a:t>Emotion recognition is not universal across cultures</a:t>
            </a:r>
          </a:p>
          <a:p>
            <a:endParaRPr lang="en-US" dirty="0"/>
          </a:p>
          <a:p>
            <a:r>
              <a:rPr lang="en-US" dirty="0"/>
              <a:t>It is generally higher when people are shown pictures of exaggerated emotional expressions rather than real emotions</a:t>
            </a:r>
          </a:p>
        </p:txBody>
      </p:sp>
    </p:spTree>
    <p:extLst>
      <p:ext uri="{BB962C8B-B14F-4D97-AF65-F5344CB8AC3E}">
        <p14:creationId xmlns:p14="http://schemas.microsoft.com/office/powerpoint/2010/main" val="817513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440D0-3F8D-4CC7-BD1F-A9CD1AE2A108}"/>
              </a:ext>
            </a:extLst>
          </p:cNvPr>
          <p:cNvSpPr>
            <a:spLocks noGrp="1"/>
          </p:cNvSpPr>
          <p:nvPr>
            <p:ph type="title"/>
          </p:nvPr>
        </p:nvSpPr>
        <p:spPr/>
        <p:txBody>
          <a:bodyPr/>
          <a:lstStyle/>
          <a:p>
            <a:r>
              <a:rPr lang="en-US" dirty="0" err="1"/>
              <a:t>Elfenbein</a:t>
            </a:r>
            <a:r>
              <a:rPr lang="en-US" dirty="0"/>
              <a:t> &amp; </a:t>
            </a:r>
            <a:r>
              <a:rPr lang="en-US" dirty="0" err="1"/>
              <a:t>Ambady</a:t>
            </a:r>
            <a:r>
              <a:rPr lang="en-US" dirty="0"/>
              <a:t> (2002)</a:t>
            </a:r>
          </a:p>
        </p:txBody>
      </p:sp>
      <p:sp>
        <p:nvSpPr>
          <p:cNvPr id="3" name="Content Placeholder 2">
            <a:extLst>
              <a:ext uri="{FF2B5EF4-FFF2-40B4-BE49-F238E27FC236}">
                <a16:creationId xmlns:a16="http://schemas.microsoft.com/office/drawing/2014/main" id="{D9F9B8A7-CA3A-4FF5-95AE-E7CD2EE8D92C}"/>
              </a:ext>
            </a:extLst>
          </p:cNvPr>
          <p:cNvSpPr>
            <a:spLocks noGrp="1"/>
          </p:cNvSpPr>
          <p:nvPr>
            <p:ph idx="1"/>
          </p:nvPr>
        </p:nvSpPr>
        <p:spPr/>
        <p:txBody>
          <a:bodyPr/>
          <a:lstStyle/>
          <a:p>
            <a:r>
              <a:rPr lang="en-US" dirty="0"/>
              <a:t>Emotion recognition accuracy is higher when emotions are expressed and recognized by member of same cultural group</a:t>
            </a:r>
          </a:p>
          <a:p>
            <a:endParaRPr lang="en-US" dirty="0"/>
          </a:p>
          <a:p>
            <a:r>
              <a:rPr lang="en-US" dirty="0"/>
              <a:t>Effect is reduced when groups have more exposure to each other</a:t>
            </a:r>
          </a:p>
        </p:txBody>
      </p:sp>
    </p:spTree>
    <p:extLst>
      <p:ext uri="{BB962C8B-B14F-4D97-AF65-F5344CB8AC3E}">
        <p14:creationId xmlns:p14="http://schemas.microsoft.com/office/powerpoint/2010/main" val="331769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391A1-F808-4571-9246-5552862E318B}"/>
              </a:ext>
            </a:extLst>
          </p:cNvPr>
          <p:cNvSpPr>
            <a:spLocks noGrp="1"/>
          </p:cNvSpPr>
          <p:nvPr>
            <p:ph type="title"/>
          </p:nvPr>
        </p:nvSpPr>
        <p:spPr/>
        <p:txBody>
          <a:bodyPr/>
          <a:lstStyle/>
          <a:p>
            <a:r>
              <a:rPr lang="en-US" dirty="0"/>
              <a:t>Baker et al. (2019)</a:t>
            </a:r>
          </a:p>
        </p:txBody>
      </p:sp>
      <p:sp>
        <p:nvSpPr>
          <p:cNvPr id="3" name="Content Placeholder 2">
            <a:extLst>
              <a:ext uri="{FF2B5EF4-FFF2-40B4-BE49-F238E27FC236}">
                <a16:creationId xmlns:a16="http://schemas.microsoft.com/office/drawing/2014/main" id="{A3FAB145-C1FA-45B5-8D29-5849655C7C74}"/>
              </a:ext>
            </a:extLst>
          </p:cNvPr>
          <p:cNvSpPr>
            <a:spLocks noGrp="1"/>
          </p:cNvSpPr>
          <p:nvPr>
            <p:ph idx="1"/>
          </p:nvPr>
        </p:nvSpPr>
        <p:spPr/>
        <p:txBody>
          <a:bodyPr>
            <a:normAutofit fontScale="92500" lnSpcReduction="20000"/>
          </a:bodyPr>
          <a:lstStyle/>
          <a:p>
            <a:r>
              <a:rPr lang="en-US" dirty="0"/>
              <a:t>Classroom recognition of student emotion -- BROMP protocol</a:t>
            </a:r>
          </a:p>
          <a:p>
            <a:endParaRPr lang="en-US" dirty="0"/>
          </a:p>
          <a:p>
            <a:r>
              <a:rPr lang="en-US" dirty="0"/>
              <a:t>Harder to achieve inter-rater reliability when one researcher is not of same nationality as students</a:t>
            </a:r>
          </a:p>
          <a:p>
            <a:endParaRPr lang="en-US" dirty="0"/>
          </a:p>
          <a:p>
            <a:r>
              <a:rPr lang="en-US" dirty="0"/>
              <a:t>Every BROMP coder who successfully reached certification was of same nationality as students or had been married to or soon married someone of same nationality as students</a:t>
            </a:r>
          </a:p>
        </p:txBody>
      </p:sp>
    </p:spTree>
    <p:extLst>
      <p:ext uri="{BB962C8B-B14F-4D97-AF65-F5344CB8AC3E}">
        <p14:creationId xmlns:p14="http://schemas.microsoft.com/office/powerpoint/2010/main" val="355223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1168</Words>
  <Application>Microsoft Office PowerPoint</Application>
  <PresentationFormat>On-screen Show (4:3)</PresentationFormat>
  <Paragraphs>178</Paragraphs>
  <Slides>43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Calibri</vt:lpstr>
      <vt:lpstr>Office Theme</vt:lpstr>
      <vt:lpstr>Foundations of  Teaching and Learning</vt:lpstr>
      <vt:lpstr>Engagement and Disengagement</vt:lpstr>
      <vt:lpstr>Affective Engagement</vt:lpstr>
      <vt:lpstr>Ekman’s Basic Emotions</vt:lpstr>
      <vt:lpstr>Basic Emotions, Presented by Actors</vt:lpstr>
      <vt:lpstr>Ekman’s Claim</vt:lpstr>
      <vt:lpstr>Nelson &amp; Russell (2013)</vt:lpstr>
      <vt:lpstr>Elfenbein &amp; Ambady (2002)</vt:lpstr>
      <vt:lpstr>Baker et al. (2019)</vt:lpstr>
      <vt:lpstr>Comments? Questions?</vt:lpstr>
      <vt:lpstr>Academic Emotions Paradigm</vt:lpstr>
      <vt:lpstr>Image From D’Mello</vt:lpstr>
      <vt:lpstr>Engaged Concentration</vt:lpstr>
      <vt:lpstr>Considerable variation in affective engagement by context</vt:lpstr>
      <vt:lpstr>Affective Engagement and outcomes</vt:lpstr>
      <vt:lpstr>Affective Engagement and outcomes</vt:lpstr>
      <vt:lpstr>Comments? Questions?</vt:lpstr>
      <vt:lpstr>Clore &amp; Ortony model</vt:lpstr>
      <vt:lpstr>Key Difference From Ekman</vt:lpstr>
      <vt:lpstr>PowerPoint Presentation</vt:lpstr>
      <vt:lpstr>Key Difference From Other Paradimgs</vt:lpstr>
      <vt:lpstr>Comments? Questions?</vt:lpstr>
      <vt:lpstr>Russell (2003)</vt:lpstr>
      <vt:lpstr>Russell (2001)</vt:lpstr>
      <vt:lpstr>Russell (2001)</vt:lpstr>
      <vt:lpstr>Russell (2001)</vt:lpstr>
      <vt:lpstr>Russell (2001)</vt:lpstr>
      <vt:lpstr>Russell (2001)</vt:lpstr>
      <vt:lpstr>Leading to the question</vt:lpstr>
      <vt:lpstr>Core Affect Dimensions</vt:lpstr>
      <vt:lpstr>PowerPoint Presentation</vt:lpstr>
      <vt:lpstr>Note that</vt:lpstr>
      <vt:lpstr>Questions? Comments?</vt:lpstr>
      <vt:lpstr>Boekarts &amp; Pekrun (2015)</vt:lpstr>
      <vt:lpstr>Questions? Comments?</vt:lpstr>
      <vt:lpstr>Social-emotional skills (Oberle &amp; Schonert-Reichl, 2017)</vt:lpstr>
      <vt:lpstr>Social and emotional learning (review in Oberle &amp; Schonert-Reichl, 2017)</vt:lpstr>
      <vt:lpstr>Social and emotional learning (review in Durlak et al., 2011)</vt:lpstr>
      <vt:lpstr>Social and emotional learning (review in Durlak et al., 2011)</vt:lpstr>
      <vt:lpstr>Comments? Questions?</vt:lpstr>
      <vt:lpstr>Explore in more detail</vt:lpstr>
      <vt:lpstr>Comments? Thoughts? Questions?</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364</cp:revision>
  <dcterms:created xsi:type="dcterms:W3CDTF">2013-08-27T11:33:40Z</dcterms:created>
  <dcterms:modified xsi:type="dcterms:W3CDTF">2021-12-05T15:12:19Z</dcterms:modified>
</cp:coreProperties>
</file>