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611" r:id="rId3"/>
    <p:sldId id="612" r:id="rId4"/>
    <p:sldId id="613" r:id="rId5"/>
    <p:sldId id="614" r:id="rId6"/>
    <p:sldId id="620" r:id="rId7"/>
    <p:sldId id="615" r:id="rId8"/>
    <p:sldId id="616" r:id="rId9"/>
    <p:sldId id="617" r:id="rId10"/>
    <p:sldId id="618" r:id="rId11"/>
    <p:sldId id="619" r:id="rId12"/>
    <p:sldId id="621" r:id="rId13"/>
    <p:sldId id="644" r:id="rId14"/>
    <p:sldId id="622" r:id="rId15"/>
    <p:sldId id="623" r:id="rId16"/>
    <p:sldId id="645" r:id="rId17"/>
    <p:sldId id="628" r:id="rId18"/>
    <p:sldId id="629" r:id="rId19"/>
    <p:sldId id="625" r:id="rId20"/>
    <p:sldId id="626" r:id="rId21"/>
    <p:sldId id="627" r:id="rId22"/>
    <p:sldId id="632" r:id="rId23"/>
    <p:sldId id="631" r:id="rId24"/>
    <p:sldId id="630" r:id="rId25"/>
    <p:sldId id="633" r:id="rId26"/>
    <p:sldId id="635" r:id="rId27"/>
    <p:sldId id="675" r:id="rId28"/>
    <p:sldId id="648" r:id="rId29"/>
    <p:sldId id="649" r:id="rId30"/>
    <p:sldId id="650" r:id="rId31"/>
    <p:sldId id="651" r:id="rId32"/>
    <p:sldId id="652" r:id="rId33"/>
    <p:sldId id="653" r:id="rId34"/>
    <p:sldId id="654" r:id="rId35"/>
    <p:sldId id="655" r:id="rId36"/>
    <p:sldId id="658" r:id="rId37"/>
    <p:sldId id="659" r:id="rId38"/>
    <p:sldId id="660" r:id="rId39"/>
    <p:sldId id="661" r:id="rId40"/>
    <p:sldId id="674" r:id="rId41"/>
    <p:sldId id="663" r:id="rId42"/>
    <p:sldId id="662" r:id="rId43"/>
    <p:sldId id="665" r:id="rId44"/>
    <p:sldId id="666" r:id="rId45"/>
    <p:sldId id="667" r:id="rId46"/>
    <p:sldId id="664" r:id="rId47"/>
    <p:sldId id="668" r:id="rId48"/>
    <p:sldId id="669" r:id="rId49"/>
    <p:sldId id="670" r:id="rId50"/>
    <p:sldId id="673" r:id="rId51"/>
    <p:sldId id="671" r:id="rId52"/>
    <p:sldId id="672" r:id="rId53"/>
    <p:sldId id="640" r:id="rId54"/>
    <p:sldId id="27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Lst>
        </p14:section>
        <p14:section name="Untitled Section" id="{CFF9A01F-06E9-4E62-A1E7-9864A719753D}">
          <p14:sldIdLst>
            <p14:sldId id="611"/>
            <p14:sldId id="612"/>
            <p14:sldId id="613"/>
            <p14:sldId id="614"/>
            <p14:sldId id="620"/>
            <p14:sldId id="615"/>
            <p14:sldId id="616"/>
            <p14:sldId id="617"/>
            <p14:sldId id="618"/>
            <p14:sldId id="619"/>
            <p14:sldId id="621"/>
            <p14:sldId id="644"/>
            <p14:sldId id="622"/>
            <p14:sldId id="623"/>
            <p14:sldId id="645"/>
            <p14:sldId id="628"/>
            <p14:sldId id="629"/>
            <p14:sldId id="625"/>
            <p14:sldId id="626"/>
            <p14:sldId id="627"/>
            <p14:sldId id="632"/>
            <p14:sldId id="631"/>
            <p14:sldId id="630"/>
            <p14:sldId id="633"/>
            <p14:sldId id="635"/>
            <p14:sldId id="675"/>
            <p14:sldId id="648"/>
            <p14:sldId id="649"/>
            <p14:sldId id="650"/>
            <p14:sldId id="651"/>
            <p14:sldId id="652"/>
            <p14:sldId id="653"/>
            <p14:sldId id="654"/>
            <p14:sldId id="655"/>
            <p14:sldId id="658"/>
            <p14:sldId id="659"/>
            <p14:sldId id="660"/>
            <p14:sldId id="661"/>
            <p14:sldId id="674"/>
            <p14:sldId id="663"/>
            <p14:sldId id="662"/>
            <p14:sldId id="665"/>
            <p14:sldId id="666"/>
            <p14:sldId id="667"/>
            <p14:sldId id="664"/>
            <p14:sldId id="668"/>
            <p14:sldId id="669"/>
            <p14:sldId id="670"/>
            <p14:sldId id="673"/>
            <p14:sldId id="671"/>
            <p14:sldId id="672"/>
            <p14:sldId id="64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10/16/2021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10/16/2021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docs.google.com/forms/d/e/1FAIpQLSdVxDrZEA1ESwecT9YwH6sdx2C7Dd3J5KSI2Ai2X3jPryVRlQ/viewform?usp=sf_link"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October 22,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 in the 1960s-1980s</a:t>
            </a:r>
          </a:p>
        </p:txBody>
      </p:sp>
      <p:sp>
        <p:nvSpPr>
          <p:cNvPr id="3" name="Content Placeholder 2"/>
          <p:cNvSpPr>
            <a:spLocks noGrp="1"/>
          </p:cNvSpPr>
          <p:nvPr>
            <p:ph idx="1"/>
          </p:nvPr>
        </p:nvSpPr>
        <p:spPr/>
        <p:txBody>
          <a:bodyPr>
            <a:normAutofit fontScale="92500" lnSpcReduction="10000"/>
          </a:bodyPr>
          <a:lstStyle/>
          <a:p>
            <a:r>
              <a:rPr lang="en-US" dirty="0"/>
              <a:t>Freire begins publishing</a:t>
            </a:r>
          </a:p>
          <a:p>
            <a:endParaRPr lang="en-US" dirty="0"/>
          </a:p>
          <a:p>
            <a:r>
              <a:rPr lang="en-US" dirty="0"/>
              <a:t>He designs/advises large-scale literacy programs in Chile, Nicaragua, </a:t>
            </a:r>
            <a:r>
              <a:rPr lang="en-US" b="0" i="0" dirty="0">
                <a:solidFill>
                  <a:srgbClr val="202122"/>
                </a:solidFill>
                <a:effectLst/>
              </a:rPr>
              <a:t>Guinea-Bissau</a:t>
            </a:r>
            <a:r>
              <a:rPr lang="en-US" i="0" dirty="0">
                <a:effectLst/>
              </a:rPr>
              <a:t>…</a:t>
            </a:r>
          </a:p>
          <a:p>
            <a:pPr lvl="1"/>
            <a:r>
              <a:rPr lang="en-US" dirty="0"/>
              <a:t>These programs critiqued for deviating from his published ideas and becoming increasingly focused on the political stances of ruling parties (</a:t>
            </a:r>
            <a:r>
              <a:rPr lang="en-US" dirty="0" err="1"/>
              <a:t>Kirekendall</a:t>
            </a:r>
            <a:r>
              <a:rPr lang="en-US" dirty="0"/>
              <a:t> et al., 2010)</a:t>
            </a:r>
          </a:p>
          <a:p>
            <a:endParaRPr lang="en-US" dirty="0"/>
          </a:p>
          <a:p>
            <a:r>
              <a:rPr lang="en-US" dirty="0"/>
              <a:t>He eventually moves to Harvard and then Geneva</a:t>
            </a:r>
          </a:p>
        </p:txBody>
      </p:sp>
    </p:spTree>
    <p:extLst>
      <p:ext uri="{BB962C8B-B14F-4D97-AF65-F5344CB8AC3E}">
        <p14:creationId xmlns:p14="http://schemas.microsoft.com/office/powerpoint/2010/main" val="2203764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a:t>
            </a:r>
          </a:p>
        </p:txBody>
      </p:sp>
      <p:sp>
        <p:nvSpPr>
          <p:cNvPr id="3" name="Content Placeholder 2"/>
          <p:cNvSpPr>
            <a:spLocks noGrp="1"/>
          </p:cNvSpPr>
          <p:nvPr>
            <p:ph idx="1"/>
          </p:nvPr>
        </p:nvSpPr>
        <p:spPr/>
        <p:txBody>
          <a:bodyPr>
            <a:normAutofit lnSpcReduction="10000"/>
          </a:bodyPr>
          <a:lstStyle/>
          <a:p>
            <a:r>
              <a:rPr lang="en-US" dirty="0"/>
              <a:t>Just as Vygotsky is hard to understand outside of the context of the Soviet Union and Marxist dialectic</a:t>
            </a:r>
          </a:p>
          <a:p>
            <a:endParaRPr lang="en-US" dirty="0"/>
          </a:p>
          <a:p>
            <a:r>
              <a:rPr lang="en-US" dirty="0"/>
              <a:t>Freire is hard to understand outside the context of Brazil’s social situation in that era, his exile by the </a:t>
            </a:r>
            <a:r>
              <a:rPr lang="en-US" i="1" dirty="0"/>
              <a:t>Junta </a:t>
            </a:r>
            <a:r>
              <a:rPr lang="en-US" i="1" dirty="0" err="1"/>
              <a:t>Militar</a:t>
            </a:r>
            <a:r>
              <a:rPr lang="en-US" i="1" dirty="0"/>
              <a:t>, </a:t>
            </a:r>
            <a:r>
              <a:rPr lang="en-US" dirty="0"/>
              <a:t>and his subsequent activities in designing literacy programs</a:t>
            </a:r>
          </a:p>
        </p:txBody>
      </p:sp>
    </p:spTree>
    <p:extLst>
      <p:ext uri="{BB962C8B-B14F-4D97-AF65-F5344CB8AC3E}">
        <p14:creationId xmlns:p14="http://schemas.microsoft.com/office/powerpoint/2010/main" val="183786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Freire and Ramos</a:t>
            </a:r>
            <a:endParaRPr lang="en-US" dirty="0"/>
          </a:p>
        </p:txBody>
      </p:sp>
      <p:sp>
        <p:nvSpPr>
          <p:cNvPr id="3" name="Content Placeholder 2"/>
          <p:cNvSpPr>
            <a:spLocks noGrp="1"/>
          </p:cNvSpPr>
          <p:nvPr>
            <p:ph idx="1"/>
          </p:nvPr>
        </p:nvSpPr>
        <p:spPr/>
        <p:txBody>
          <a:bodyPr/>
          <a:lstStyle/>
          <a:p>
            <a:r>
              <a:rPr lang="pt-BR" dirty="0"/>
              <a:t>Ramos was Freire’s preferred translator</a:t>
            </a:r>
            <a:endParaRPr lang="en-US" dirty="0"/>
          </a:p>
          <a:p>
            <a:r>
              <a:rPr lang="en-US" dirty="0"/>
              <a:t>Despite being a native speaker of neither Portuguese nor English</a:t>
            </a:r>
          </a:p>
        </p:txBody>
      </p:sp>
    </p:spTree>
    <p:extLst>
      <p:ext uri="{BB962C8B-B14F-4D97-AF65-F5344CB8AC3E}">
        <p14:creationId xmlns:p14="http://schemas.microsoft.com/office/powerpoint/2010/main" val="7496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Freire and Ramos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pt-BR" dirty="0"/>
              <a:t>Ramos was Freire’s preferred translator</a:t>
            </a:r>
            <a:endParaRPr lang="en-US" dirty="0"/>
          </a:p>
          <a:p>
            <a:r>
              <a:rPr lang="en-US" dirty="0"/>
              <a:t>Despite being a native speaker of neither Portuguese nor English</a:t>
            </a:r>
          </a:p>
          <a:p>
            <a:endParaRPr lang="en-US" dirty="0"/>
          </a:p>
          <a:p>
            <a:r>
              <a:rPr lang="en-US" dirty="0"/>
              <a:t>Unfortunately for us, Freire thought Ramos was awesome and refused to authorize any other translations.</a:t>
            </a:r>
          </a:p>
          <a:p>
            <a:pPr lvl="1"/>
            <a:r>
              <a:rPr lang="en-US" dirty="0"/>
              <a:t>He viewed it as disloyal to even consider the possibility</a:t>
            </a:r>
          </a:p>
        </p:txBody>
      </p:sp>
    </p:spTree>
    <p:extLst>
      <p:ext uri="{BB962C8B-B14F-4D97-AF65-F5344CB8AC3E}">
        <p14:creationId xmlns:p14="http://schemas.microsoft.com/office/powerpoint/2010/main" val="4229025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Freire and Ramos</a:t>
            </a:r>
            <a:endParaRPr lang="en-US" dirty="0"/>
          </a:p>
        </p:txBody>
      </p:sp>
      <p:sp>
        <p:nvSpPr>
          <p:cNvPr id="3" name="Content Placeholder 2"/>
          <p:cNvSpPr>
            <a:spLocks noGrp="1"/>
          </p:cNvSpPr>
          <p:nvPr>
            <p:ph idx="1"/>
          </p:nvPr>
        </p:nvSpPr>
        <p:spPr/>
        <p:txBody>
          <a:bodyPr/>
          <a:lstStyle/>
          <a:p>
            <a:r>
              <a:rPr lang="en-US" dirty="0"/>
              <a:t>Freire’s Portuguese is lyrical and beautiful</a:t>
            </a:r>
          </a:p>
          <a:p>
            <a:r>
              <a:rPr lang="en-US" dirty="0"/>
              <a:t>Ramos’s English translation of Freire is appalling</a:t>
            </a:r>
          </a:p>
          <a:p>
            <a:endParaRPr lang="en-US" dirty="0"/>
          </a:p>
          <a:p>
            <a:r>
              <a:rPr lang="en-US" dirty="0"/>
              <a:t>Weird or confusing word choices </a:t>
            </a:r>
          </a:p>
          <a:p>
            <a:r>
              <a:rPr lang="en-US" dirty="0"/>
              <a:t>Ramos restructures entire sections in ways that make very little to sense to me.</a:t>
            </a:r>
          </a:p>
        </p:txBody>
      </p:sp>
    </p:spTree>
    <p:extLst>
      <p:ext uri="{BB962C8B-B14F-4D97-AF65-F5344CB8AC3E}">
        <p14:creationId xmlns:p14="http://schemas.microsoft.com/office/powerpoint/2010/main" val="423748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Freire and Ramos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a:t>One of the biggest issues is literal translations of terms – “banking education” being the best example</a:t>
            </a:r>
          </a:p>
          <a:p>
            <a:endParaRPr lang="en-US" dirty="0"/>
          </a:p>
          <a:p>
            <a:r>
              <a:rPr lang="en-US" dirty="0"/>
              <a:t>A colorful metaphor, even if the translation of “</a:t>
            </a:r>
            <a:r>
              <a:rPr lang="en-US" dirty="0" err="1"/>
              <a:t>educação</a:t>
            </a:r>
            <a:r>
              <a:rPr lang="en-US" dirty="0"/>
              <a:t> </a:t>
            </a:r>
            <a:r>
              <a:rPr lang="en-US" dirty="0" err="1"/>
              <a:t>bancária</a:t>
            </a:r>
            <a:r>
              <a:rPr lang="en-US" dirty="0"/>
              <a:t>” is awkward</a:t>
            </a:r>
          </a:p>
        </p:txBody>
      </p:sp>
    </p:spTree>
    <p:extLst>
      <p:ext uri="{BB962C8B-B14F-4D97-AF65-F5344CB8AC3E}">
        <p14:creationId xmlns:p14="http://schemas.microsoft.com/office/powerpoint/2010/main" val="2832220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Freire and Ramos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a:t>Freire’s seemingly dismissive use of the word “illiterates” is completely Ramos</a:t>
            </a:r>
          </a:p>
          <a:p>
            <a:endParaRPr lang="en-US" dirty="0"/>
          </a:p>
          <a:p>
            <a:r>
              <a:rPr lang="en-US" dirty="0"/>
              <a:t>Freire’s writing in Portuguese is respectful towards the students </a:t>
            </a:r>
            <a:r>
              <a:rPr lang="en-US"/>
              <a:t>he works with</a:t>
            </a:r>
            <a:endParaRPr lang="en-US" dirty="0"/>
          </a:p>
        </p:txBody>
      </p:sp>
    </p:spTree>
    <p:extLst>
      <p:ext uri="{BB962C8B-B14F-4D97-AF65-F5344CB8AC3E}">
        <p14:creationId xmlns:p14="http://schemas.microsoft.com/office/powerpoint/2010/main" val="3867117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Freire’s model for a teacher?</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74635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Freire’s model for a teacher?</a:t>
            </a:r>
          </a:p>
        </p:txBody>
      </p:sp>
      <p:sp>
        <p:nvSpPr>
          <p:cNvPr id="3" name="Content Placeholder 2"/>
          <p:cNvSpPr>
            <a:spLocks noGrp="1"/>
          </p:cNvSpPr>
          <p:nvPr>
            <p:ph idx="1"/>
          </p:nvPr>
        </p:nvSpPr>
        <p:spPr/>
        <p:txBody>
          <a:bodyPr>
            <a:normAutofit fontScale="92500" lnSpcReduction="20000"/>
          </a:bodyPr>
          <a:lstStyle/>
          <a:p>
            <a:r>
              <a:rPr lang="en-US" dirty="0"/>
              <a:t>Teacher-student with students-teachers (alt trans: "Teacher who is learning with learners who are teaching")</a:t>
            </a:r>
          </a:p>
          <a:p>
            <a:r>
              <a:rPr lang="en-US" dirty="0"/>
              <a:t>Teacher is in dialogue with students, who teach even while being taught. Growing together.</a:t>
            </a:r>
          </a:p>
          <a:p>
            <a:r>
              <a:rPr lang="en-US" dirty="0"/>
              <a:t>Arguments based on authority aren't considered worthwhile (in Ramos "are no longer valid")</a:t>
            </a:r>
          </a:p>
          <a:p>
            <a:r>
              <a:rPr lang="en-US" dirty="0"/>
              <a:t>Teachers are on the side of freedom, not against it</a:t>
            </a:r>
          </a:p>
          <a:p>
            <a:r>
              <a:rPr lang="en-US" dirty="0"/>
              <a:t>Teacher is re-forming reflections based on the reflections of the students</a:t>
            </a:r>
          </a:p>
        </p:txBody>
      </p:sp>
    </p:spTree>
    <p:extLst>
      <p:ext uri="{BB962C8B-B14F-4D97-AF65-F5344CB8AC3E}">
        <p14:creationId xmlns:p14="http://schemas.microsoft.com/office/powerpoint/2010/main" val="2742227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Circles”</a:t>
            </a:r>
          </a:p>
        </p:txBody>
      </p:sp>
      <p:sp>
        <p:nvSpPr>
          <p:cNvPr id="3" name="Content Placeholder 2"/>
          <p:cNvSpPr>
            <a:spLocks noGrp="1"/>
          </p:cNvSpPr>
          <p:nvPr>
            <p:ph idx="1"/>
          </p:nvPr>
        </p:nvSpPr>
        <p:spPr/>
        <p:txBody>
          <a:bodyPr/>
          <a:lstStyle/>
          <a:p>
            <a:r>
              <a:rPr lang="en-US" dirty="0"/>
              <a:t>(Perhaps better translated as "cultural center activities")</a:t>
            </a:r>
          </a:p>
        </p:txBody>
      </p:sp>
    </p:spTree>
    <p:extLst>
      <p:ext uri="{BB962C8B-B14F-4D97-AF65-F5344CB8AC3E}">
        <p14:creationId xmlns:p14="http://schemas.microsoft.com/office/powerpoint/2010/main" val="355145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Paulo Freire</a:t>
            </a:r>
          </a:p>
        </p:txBody>
      </p:sp>
      <p:sp>
        <p:nvSpPr>
          <p:cNvPr id="5" name="Content Placeholder 2"/>
          <p:cNvSpPr>
            <a:spLocks noGrp="1"/>
          </p:cNvSpPr>
          <p:nvPr>
            <p:ph idx="1"/>
          </p:nvPr>
        </p:nvSpPr>
        <p:spPr>
          <a:xfrm>
            <a:off x="4572000" y="1600200"/>
            <a:ext cx="4114800" cy="4525963"/>
          </a:xfrm>
        </p:spPr>
        <p:txBody>
          <a:bodyPr>
            <a:normAutofit/>
          </a:bodyPr>
          <a:lstStyle/>
          <a:p>
            <a:r>
              <a:rPr lang="en-US" dirty="0"/>
              <a:t>A thinker with a bit more of an interesting personal history than the other folks we have studied</a:t>
            </a:r>
          </a:p>
          <a:p>
            <a:endParaRPr lang="en-US" dirty="0"/>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2272284"/>
            <a:ext cx="4205096" cy="2985516"/>
          </a:xfrm>
          <a:prstGeom prst="rect">
            <a:avLst/>
          </a:prstGeom>
        </p:spPr>
      </p:pic>
    </p:spTree>
    <p:extLst>
      <p:ext uri="{BB962C8B-B14F-4D97-AF65-F5344CB8AC3E}">
        <p14:creationId xmlns:p14="http://schemas.microsoft.com/office/powerpoint/2010/main" val="495851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Circles”</a:t>
            </a:r>
          </a:p>
        </p:txBody>
      </p:sp>
      <p:sp>
        <p:nvSpPr>
          <p:cNvPr id="3" name="Content Placeholder 2"/>
          <p:cNvSpPr>
            <a:spLocks noGrp="1"/>
          </p:cNvSpPr>
          <p:nvPr>
            <p:ph idx="1"/>
          </p:nvPr>
        </p:nvSpPr>
        <p:spPr/>
        <p:txBody>
          <a:bodyPr/>
          <a:lstStyle/>
          <a:p>
            <a:r>
              <a:rPr lang="en-US" dirty="0"/>
              <a:t>How do they differ from traditional education for adults?</a:t>
            </a:r>
          </a:p>
        </p:txBody>
      </p:sp>
    </p:spTree>
    <p:extLst>
      <p:ext uri="{BB962C8B-B14F-4D97-AF65-F5344CB8AC3E}">
        <p14:creationId xmlns:p14="http://schemas.microsoft.com/office/powerpoint/2010/main" val="128702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Circles”</a:t>
            </a:r>
          </a:p>
        </p:txBody>
      </p:sp>
      <p:sp>
        <p:nvSpPr>
          <p:cNvPr id="3" name="Content Placeholder 2"/>
          <p:cNvSpPr>
            <a:spLocks noGrp="1"/>
          </p:cNvSpPr>
          <p:nvPr>
            <p:ph idx="1"/>
          </p:nvPr>
        </p:nvSpPr>
        <p:spPr/>
        <p:txBody>
          <a:bodyPr>
            <a:normAutofit fontScale="85000" lnSpcReduction="20000"/>
          </a:bodyPr>
          <a:lstStyle/>
          <a:p>
            <a:r>
              <a:rPr lang="en-US" dirty="0"/>
              <a:t>How do they differ from traditional education for adults?</a:t>
            </a:r>
          </a:p>
          <a:p>
            <a:endParaRPr lang="en-US" dirty="0"/>
          </a:p>
          <a:p>
            <a:r>
              <a:rPr lang="en-US" dirty="0"/>
              <a:t>Coordinator instead of teacher</a:t>
            </a:r>
          </a:p>
          <a:p>
            <a:r>
              <a:rPr lang="en-US" dirty="0"/>
              <a:t>Dialogue instead of lecture</a:t>
            </a:r>
          </a:p>
          <a:p>
            <a:r>
              <a:rPr lang="en-US" dirty="0"/>
              <a:t>Programs broken into learning units instead of large-scale formal courses (translated as "syllabi")</a:t>
            </a:r>
          </a:p>
          <a:p>
            <a:r>
              <a:rPr lang="en-US" dirty="0"/>
              <a:t>Integrating understanding political situations and determining plans for action with formal topics of study</a:t>
            </a:r>
          </a:p>
          <a:p>
            <a:pPr marL="0" indent="0">
              <a:buNone/>
            </a:pPr>
            <a:r>
              <a:rPr lang="en-US" dirty="0"/>
              <a:t>	</a:t>
            </a:r>
          </a:p>
        </p:txBody>
      </p:sp>
    </p:spTree>
    <p:extLst>
      <p:ext uri="{BB962C8B-B14F-4D97-AF65-F5344CB8AC3E}">
        <p14:creationId xmlns:p14="http://schemas.microsoft.com/office/powerpoint/2010/main" val="373328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Freire’s Dialogue and Anti-Dialogue</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Dialogue: Working together to develop understanding in an attitude of "</a:t>
            </a:r>
            <a:r>
              <a:rPr lang="en-US" dirty="0" err="1"/>
              <a:t>simpatia</a:t>
            </a:r>
            <a:r>
              <a:rPr lang="en-US" dirty="0"/>
              <a:t>"</a:t>
            </a:r>
          </a:p>
          <a:p>
            <a:pPr lvl="1"/>
            <a:r>
              <a:rPr lang="en-US" dirty="0"/>
              <a:t>“</a:t>
            </a:r>
            <a:r>
              <a:rPr lang="en-US" dirty="0" err="1"/>
              <a:t>Simpatia</a:t>
            </a:r>
            <a:r>
              <a:rPr lang="en-US" dirty="0"/>
              <a:t>" translated as "empathy" but a better translation would be "harmonious mutual understanding"</a:t>
            </a:r>
          </a:p>
          <a:p>
            <a:pPr lvl="1"/>
            <a:r>
              <a:rPr lang="en-US" dirty="0"/>
              <a:t>Developing critique in the context of searching together for something, with faith in each other and humility</a:t>
            </a:r>
          </a:p>
          <a:p>
            <a:endParaRPr lang="en-US" dirty="0"/>
          </a:p>
          <a:p>
            <a:r>
              <a:rPr lang="en-US" dirty="0"/>
              <a:t>Anti-Dialogue: The relationship of harmonious mutual understanding is broken</a:t>
            </a:r>
          </a:p>
        </p:txBody>
      </p:sp>
    </p:spTree>
    <p:extLst>
      <p:ext uri="{BB962C8B-B14F-4D97-AF65-F5344CB8AC3E}">
        <p14:creationId xmlns:p14="http://schemas.microsoft.com/office/powerpoint/2010/main" val="3861120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education</a:t>
            </a:r>
          </a:p>
        </p:txBody>
      </p:sp>
      <p:sp>
        <p:nvSpPr>
          <p:cNvPr id="3" name="Content Placeholder 2"/>
          <p:cNvSpPr>
            <a:spLocks noGrp="1"/>
          </p:cNvSpPr>
          <p:nvPr>
            <p:ph idx="1"/>
          </p:nvPr>
        </p:nvSpPr>
        <p:spPr/>
        <p:txBody>
          <a:bodyPr/>
          <a:lstStyle/>
          <a:p>
            <a:r>
              <a:rPr lang="en-US" dirty="0"/>
              <a:t>For Freire, education is designed in partnership with the population being served</a:t>
            </a:r>
          </a:p>
          <a:p>
            <a:pPr lvl="1"/>
            <a:r>
              <a:rPr lang="en-US" dirty="0"/>
              <a:t>How does that differ from </a:t>
            </a:r>
            <a:r>
              <a:rPr lang="en-US" dirty="0" err="1"/>
              <a:t>childrens</a:t>
            </a:r>
            <a:r>
              <a:rPr lang="en-US" dirty="0"/>
              <a:t>' education in America today?</a:t>
            </a:r>
          </a:p>
          <a:p>
            <a:pPr lvl="1"/>
            <a:r>
              <a:rPr lang="en-US" dirty="0"/>
              <a:t>How does that differ from adult/professional education in America today?</a:t>
            </a:r>
          </a:p>
        </p:txBody>
      </p:sp>
    </p:spTree>
    <p:extLst>
      <p:ext uri="{BB962C8B-B14F-4D97-AF65-F5344CB8AC3E}">
        <p14:creationId xmlns:p14="http://schemas.microsoft.com/office/powerpoint/2010/main" val="3717695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 and Dewey</a:t>
            </a:r>
          </a:p>
        </p:txBody>
      </p:sp>
      <p:sp>
        <p:nvSpPr>
          <p:cNvPr id="3" name="Content Placeholder 2"/>
          <p:cNvSpPr>
            <a:spLocks noGrp="1"/>
          </p:cNvSpPr>
          <p:nvPr>
            <p:ph idx="1"/>
          </p:nvPr>
        </p:nvSpPr>
        <p:spPr/>
        <p:txBody>
          <a:bodyPr/>
          <a:lstStyle/>
          <a:p>
            <a:r>
              <a:rPr lang="en-US" dirty="0"/>
              <a:t>How does Freire's differentiation between dialogue and anti-dialogue compare to Dewey's traditionalism/progressivism?</a:t>
            </a:r>
          </a:p>
          <a:p>
            <a:pPr marL="0" indent="0">
              <a:buNone/>
            </a:pPr>
            <a:r>
              <a:rPr lang="en-US" dirty="0"/>
              <a:t>	</a:t>
            </a:r>
          </a:p>
        </p:txBody>
      </p:sp>
    </p:spTree>
    <p:extLst>
      <p:ext uri="{BB962C8B-B14F-4D97-AF65-F5344CB8AC3E}">
        <p14:creationId xmlns:p14="http://schemas.microsoft.com/office/powerpoint/2010/main" val="1104924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Sets of statements</a:t>
            </a:r>
          </a:p>
        </p:txBody>
      </p:sp>
      <p:sp>
        <p:nvSpPr>
          <p:cNvPr id="3" name="Content Placeholder 2"/>
          <p:cNvSpPr>
            <a:spLocks noGrp="1"/>
          </p:cNvSpPr>
          <p:nvPr>
            <p:ph idx="1"/>
          </p:nvPr>
        </p:nvSpPr>
        <p:spPr/>
        <p:txBody>
          <a:bodyPr>
            <a:normAutofit fontScale="70000" lnSpcReduction="20000"/>
          </a:bodyPr>
          <a:lstStyle/>
          <a:p>
            <a:r>
              <a:rPr lang="en-US" dirty="0"/>
              <a:t>“High school teaching should integrate modern political issues”</a:t>
            </a:r>
          </a:p>
          <a:p>
            <a:r>
              <a:rPr lang="en-US" dirty="0"/>
              <a:t>“High school teaching should focus on skills and concepts and avoid modern political issues”</a:t>
            </a:r>
          </a:p>
          <a:p>
            <a:endParaRPr lang="en-US" dirty="0"/>
          </a:p>
          <a:p>
            <a:r>
              <a:rPr lang="en-US" dirty="0"/>
              <a:t>“Paulo Freire’s ideas are important, pretty much everywhere.”</a:t>
            </a:r>
          </a:p>
          <a:p>
            <a:r>
              <a:rPr lang="en-US" dirty="0"/>
              <a:t>“Paulo Freire’s ideas might be valuable in some contexts, but aren’t useful in the country I grew up in.”</a:t>
            </a:r>
          </a:p>
          <a:p>
            <a:endParaRPr lang="en-US" dirty="0"/>
          </a:p>
          <a:p>
            <a:r>
              <a:rPr lang="en-US" dirty="0"/>
              <a:t>“The role of a teacher is to help their students learn”</a:t>
            </a:r>
          </a:p>
          <a:p>
            <a:r>
              <a:rPr lang="en-US" dirty="0"/>
              <a:t>“The role of a teacher is to learn along with their students”</a:t>
            </a:r>
          </a:p>
          <a:p>
            <a:endParaRPr lang="en-US" dirty="0"/>
          </a:p>
          <a:p>
            <a:endParaRPr lang="en-US" dirty="0"/>
          </a:p>
          <a:p>
            <a:r>
              <a:rPr lang="en-US" dirty="0"/>
              <a:t>Which ones do you agree </a:t>
            </a:r>
            <a:r>
              <a:rPr lang="en-US" i="1" dirty="0"/>
              <a:t>more </a:t>
            </a:r>
            <a:r>
              <a:rPr lang="en-US" dirty="0"/>
              <a:t>with?</a:t>
            </a:r>
          </a:p>
        </p:txBody>
      </p:sp>
    </p:spTree>
    <p:extLst>
      <p:ext uri="{BB962C8B-B14F-4D97-AF65-F5344CB8AC3E}">
        <p14:creationId xmlns:p14="http://schemas.microsoft.com/office/powerpoint/2010/main" val="1294355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G</a:t>
            </a:r>
            <a:r>
              <a:rPr lang="en-US" dirty="0"/>
              <a:t>o to breakout rooms</a:t>
            </a:r>
          </a:p>
        </p:txBody>
      </p:sp>
      <p:sp>
        <p:nvSpPr>
          <p:cNvPr id="3" name="Content Placeholder 2"/>
          <p:cNvSpPr>
            <a:spLocks noGrp="1"/>
          </p:cNvSpPr>
          <p:nvPr>
            <p:ph idx="1"/>
          </p:nvPr>
        </p:nvSpPr>
        <p:spPr/>
        <p:txBody>
          <a:bodyPr/>
          <a:lstStyle/>
          <a:p>
            <a:r>
              <a:rPr lang="en-US" dirty="0"/>
              <a:t>Pick one of these sets of statements that you disagree about and discuss them</a:t>
            </a:r>
          </a:p>
          <a:p>
            <a:endParaRPr lang="en-US" dirty="0"/>
          </a:p>
          <a:p>
            <a:r>
              <a:rPr lang="en-US" dirty="0"/>
              <a:t>Don’t try to convince your conversational partners but try to find “harmonious mutual understanding”</a:t>
            </a:r>
          </a:p>
        </p:txBody>
      </p:sp>
    </p:spTree>
    <p:extLst>
      <p:ext uri="{BB962C8B-B14F-4D97-AF65-F5344CB8AC3E}">
        <p14:creationId xmlns:p14="http://schemas.microsoft.com/office/powerpoint/2010/main" val="1955392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3809F-9100-4D18-A375-1B98444AB57F}"/>
              </a:ext>
            </a:extLst>
          </p:cNvPr>
          <p:cNvSpPr>
            <a:spLocks noGrp="1"/>
          </p:cNvSpPr>
          <p:nvPr>
            <p:ph type="title"/>
          </p:nvPr>
        </p:nvSpPr>
        <p:spPr/>
        <p:txBody>
          <a:bodyPr/>
          <a:lstStyle/>
          <a:p>
            <a:r>
              <a:rPr lang="en-US" dirty="0"/>
              <a:t>Thoughts? Questions?</a:t>
            </a:r>
          </a:p>
        </p:txBody>
      </p:sp>
      <p:sp>
        <p:nvSpPr>
          <p:cNvPr id="3" name="Content Placeholder 2">
            <a:extLst>
              <a:ext uri="{FF2B5EF4-FFF2-40B4-BE49-F238E27FC236}">
                <a16:creationId xmlns:a16="http://schemas.microsoft.com/office/drawing/2014/main" id="{6AAAEACD-E81F-436D-8CE9-E14267DADA9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72835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D41E-53A6-4118-9C9A-C24E1EBBD817}"/>
              </a:ext>
            </a:extLst>
          </p:cNvPr>
          <p:cNvSpPr>
            <a:spLocks noGrp="1"/>
          </p:cNvSpPr>
          <p:nvPr>
            <p:ph type="title"/>
          </p:nvPr>
        </p:nvSpPr>
        <p:spPr/>
        <p:txBody>
          <a:bodyPr/>
          <a:lstStyle/>
          <a:p>
            <a:r>
              <a:rPr lang="en-US" dirty="0"/>
              <a:t>Ladson-Billings</a:t>
            </a:r>
          </a:p>
        </p:txBody>
      </p:sp>
      <p:sp>
        <p:nvSpPr>
          <p:cNvPr id="3" name="Content Placeholder 2">
            <a:extLst>
              <a:ext uri="{FF2B5EF4-FFF2-40B4-BE49-F238E27FC236}">
                <a16:creationId xmlns:a16="http://schemas.microsoft.com/office/drawing/2014/main" id="{2BB90D1A-4A63-44C9-ABC4-B72FD4EB4AC6}"/>
              </a:ext>
            </a:extLst>
          </p:cNvPr>
          <p:cNvSpPr>
            <a:spLocks noGrp="1"/>
          </p:cNvSpPr>
          <p:nvPr>
            <p:ph idx="1"/>
          </p:nvPr>
        </p:nvSpPr>
        <p:spPr>
          <a:xfrm>
            <a:off x="3581400" y="1417638"/>
            <a:ext cx="5105400" cy="4708525"/>
          </a:xfrm>
        </p:spPr>
        <p:txBody>
          <a:bodyPr/>
          <a:lstStyle/>
          <a:p>
            <a:r>
              <a:rPr lang="en-US" dirty="0"/>
              <a:t>Key theorist in culturally relevant pedagogy and critical race theory</a:t>
            </a:r>
          </a:p>
        </p:txBody>
      </p:sp>
      <p:pic>
        <p:nvPicPr>
          <p:cNvPr id="1026" name="Picture 2" descr="Gloria Ladson-Billings – Hagler Institute for Advanced Study">
            <a:extLst>
              <a:ext uri="{FF2B5EF4-FFF2-40B4-BE49-F238E27FC236}">
                <a16:creationId xmlns:a16="http://schemas.microsoft.com/office/drawing/2014/main" id="{34CA2CDE-1521-41C1-8145-83408B1EB8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56326"/>
            <a:ext cx="2209800" cy="3101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839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Ladson-Billings in 1953</a:t>
            </a:r>
          </a:p>
        </p:txBody>
      </p:sp>
      <p:sp>
        <p:nvSpPr>
          <p:cNvPr id="3" name="Content Placeholder 2"/>
          <p:cNvSpPr>
            <a:spLocks noGrp="1"/>
          </p:cNvSpPr>
          <p:nvPr>
            <p:ph idx="1"/>
          </p:nvPr>
        </p:nvSpPr>
        <p:spPr/>
        <p:txBody>
          <a:bodyPr/>
          <a:lstStyle/>
          <a:p>
            <a:r>
              <a:rPr lang="en-US" dirty="0"/>
              <a:t>Attending public</a:t>
            </a:r>
            <a:br>
              <a:rPr lang="en-US" dirty="0"/>
            </a:br>
            <a:r>
              <a:rPr lang="en-US" dirty="0"/>
              <a:t>school in </a:t>
            </a:r>
            <a:br>
              <a:rPr lang="en-US" dirty="0"/>
            </a:br>
            <a:r>
              <a:rPr lang="en-US" dirty="0"/>
              <a:t>Philadelphia</a:t>
            </a:r>
          </a:p>
        </p:txBody>
      </p:sp>
      <p:pic>
        <p:nvPicPr>
          <p:cNvPr id="5" name="Picture 4">
            <a:extLst>
              <a:ext uri="{FF2B5EF4-FFF2-40B4-BE49-F238E27FC236}">
                <a16:creationId xmlns:a16="http://schemas.microsoft.com/office/drawing/2014/main" id="{9DD62C19-CBA0-4679-A29B-B3A4FC98AAB4}"/>
              </a:ext>
            </a:extLst>
          </p:cNvPr>
          <p:cNvPicPr>
            <a:picLocks noChangeAspect="1"/>
          </p:cNvPicPr>
          <p:nvPr/>
        </p:nvPicPr>
        <p:blipFill>
          <a:blip r:embed="rId2"/>
          <a:stretch>
            <a:fillRect/>
          </a:stretch>
        </p:blipFill>
        <p:spPr>
          <a:xfrm>
            <a:off x="4272169" y="1600200"/>
            <a:ext cx="4721469" cy="3174781"/>
          </a:xfrm>
          <a:prstGeom prst="rect">
            <a:avLst/>
          </a:prstGeom>
        </p:spPr>
      </p:pic>
    </p:spTree>
    <p:extLst>
      <p:ext uri="{BB962C8B-B14F-4D97-AF65-F5344CB8AC3E}">
        <p14:creationId xmlns:p14="http://schemas.microsoft.com/office/powerpoint/2010/main" val="23337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 in 1943</a:t>
            </a:r>
          </a:p>
        </p:txBody>
      </p:sp>
      <p:sp>
        <p:nvSpPr>
          <p:cNvPr id="3" name="Content Placeholder 2"/>
          <p:cNvSpPr>
            <a:spLocks noGrp="1"/>
          </p:cNvSpPr>
          <p:nvPr>
            <p:ph idx="1"/>
          </p:nvPr>
        </p:nvSpPr>
        <p:spPr/>
        <p:txBody>
          <a:bodyPr/>
          <a:lstStyle/>
          <a:p>
            <a:r>
              <a:rPr lang="en-US" dirty="0"/>
              <a:t>Teaching in public</a:t>
            </a:r>
            <a:br>
              <a:rPr lang="en-US" dirty="0"/>
            </a:br>
            <a:r>
              <a:rPr lang="en-US" dirty="0"/>
              <a:t>school in </a:t>
            </a:r>
            <a:br>
              <a:rPr lang="en-US" dirty="0"/>
            </a:br>
            <a:r>
              <a:rPr lang="en-US" dirty="0"/>
              <a:t>Pernambuco</a:t>
            </a:r>
          </a:p>
        </p:txBody>
      </p:sp>
      <p:pic>
        <p:nvPicPr>
          <p:cNvPr id="2050" name="Picture 2" descr="https://upload.wikimedia.org/wikipedia/commons/thumb/e/e0/Pernambuco_in_Brazil.svg/250px-Pernambuco_in_Brazil.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9028"/>
            <a:ext cx="4572000" cy="4517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082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F8DC-D657-46AF-8A3A-B86B81CA814A}"/>
              </a:ext>
            </a:extLst>
          </p:cNvPr>
          <p:cNvSpPr>
            <a:spLocks noGrp="1"/>
          </p:cNvSpPr>
          <p:nvPr>
            <p:ph type="title"/>
          </p:nvPr>
        </p:nvSpPr>
        <p:spPr/>
        <p:txBody>
          <a:bodyPr/>
          <a:lstStyle/>
          <a:p>
            <a:r>
              <a:rPr lang="en-US" dirty="0"/>
              <a:t>Culturally-relevant pedagogy</a:t>
            </a:r>
          </a:p>
        </p:txBody>
      </p:sp>
      <p:sp>
        <p:nvSpPr>
          <p:cNvPr id="3" name="Content Placeholder 2">
            <a:extLst>
              <a:ext uri="{FF2B5EF4-FFF2-40B4-BE49-F238E27FC236}">
                <a16:creationId xmlns:a16="http://schemas.microsoft.com/office/drawing/2014/main" id="{4DC036CC-51C0-4FF9-B74E-881F41733FE4}"/>
              </a:ext>
            </a:extLst>
          </p:cNvPr>
          <p:cNvSpPr>
            <a:spLocks noGrp="1"/>
          </p:cNvSpPr>
          <p:nvPr>
            <p:ph idx="1"/>
          </p:nvPr>
        </p:nvSpPr>
        <p:spPr/>
        <p:txBody>
          <a:bodyPr>
            <a:normAutofit/>
          </a:bodyPr>
          <a:lstStyle/>
          <a:p>
            <a:r>
              <a:rPr lang="en-US" dirty="0"/>
              <a:t>Committed to collective, not merely individual, empowerment </a:t>
            </a:r>
          </a:p>
          <a:p>
            <a:endParaRPr lang="en-US" dirty="0"/>
          </a:p>
        </p:txBody>
      </p:sp>
    </p:spTree>
    <p:extLst>
      <p:ext uri="{BB962C8B-B14F-4D97-AF65-F5344CB8AC3E}">
        <p14:creationId xmlns:p14="http://schemas.microsoft.com/office/powerpoint/2010/main" val="928477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F8DC-D657-46AF-8A3A-B86B81CA814A}"/>
              </a:ext>
            </a:extLst>
          </p:cNvPr>
          <p:cNvSpPr>
            <a:spLocks noGrp="1"/>
          </p:cNvSpPr>
          <p:nvPr>
            <p:ph type="title"/>
          </p:nvPr>
        </p:nvSpPr>
        <p:spPr/>
        <p:txBody>
          <a:bodyPr>
            <a:normAutofit fontScale="90000"/>
          </a:bodyPr>
          <a:lstStyle/>
          <a:p>
            <a:r>
              <a:rPr lang="en-US" dirty="0"/>
              <a:t>Three criteria of culturally-relevant pedagogy</a:t>
            </a:r>
          </a:p>
        </p:txBody>
      </p:sp>
      <p:sp>
        <p:nvSpPr>
          <p:cNvPr id="3" name="Content Placeholder 2">
            <a:extLst>
              <a:ext uri="{FF2B5EF4-FFF2-40B4-BE49-F238E27FC236}">
                <a16:creationId xmlns:a16="http://schemas.microsoft.com/office/drawing/2014/main" id="{4DC036CC-51C0-4FF9-B74E-881F41733FE4}"/>
              </a:ext>
            </a:extLst>
          </p:cNvPr>
          <p:cNvSpPr>
            <a:spLocks noGrp="1"/>
          </p:cNvSpPr>
          <p:nvPr>
            <p:ph idx="1"/>
          </p:nvPr>
        </p:nvSpPr>
        <p:spPr/>
        <p:txBody>
          <a:bodyPr>
            <a:normAutofit/>
          </a:bodyPr>
          <a:lstStyle/>
          <a:p>
            <a:r>
              <a:rPr lang="en-US" dirty="0"/>
              <a:t>(a) Students must experience academic success</a:t>
            </a:r>
          </a:p>
          <a:p>
            <a:r>
              <a:rPr lang="en-US" dirty="0"/>
              <a:t>(b) students must develop and/or maintain cultural competence</a:t>
            </a:r>
          </a:p>
          <a:p>
            <a:r>
              <a:rPr lang="en-US" dirty="0"/>
              <a:t>(c) students must develop a critical consciousness through which they challenge the status quo of the current social order</a:t>
            </a:r>
          </a:p>
        </p:txBody>
      </p:sp>
    </p:spTree>
    <p:extLst>
      <p:ext uri="{BB962C8B-B14F-4D97-AF65-F5344CB8AC3E}">
        <p14:creationId xmlns:p14="http://schemas.microsoft.com/office/powerpoint/2010/main" val="2256065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673F0-A2D3-4BE4-B5C9-83A1930DEF06}"/>
              </a:ext>
            </a:extLst>
          </p:cNvPr>
          <p:cNvSpPr>
            <a:spLocks noGrp="1"/>
          </p:cNvSpPr>
          <p:nvPr>
            <p:ph type="title"/>
          </p:nvPr>
        </p:nvSpPr>
        <p:spPr/>
        <p:txBody>
          <a:bodyPr/>
          <a:lstStyle/>
          <a:p>
            <a:r>
              <a:rPr lang="en-US" dirty="0"/>
              <a:t>Academic success</a:t>
            </a:r>
          </a:p>
        </p:txBody>
      </p:sp>
      <p:sp>
        <p:nvSpPr>
          <p:cNvPr id="3" name="Content Placeholder 2">
            <a:extLst>
              <a:ext uri="{FF2B5EF4-FFF2-40B4-BE49-F238E27FC236}">
                <a16:creationId xmlns:a16="http://schemas.microsoft.com/office/drawing/2014/main" id="{24BC3773-934D-4D45-A9D5-A16E40AA9D5F}"/>
              </a:ext>
            </a:extLst>
          </p:cNvPr>
          <p:cNvSpPr>
            <a:spLocks noGrp="1"/>
          </p:cNvSpPr>
          <p:nvPr>
            <p:ph idx="1"/>
          </p:nvPr>
        </p:nvSpPr>
        <p:spPr/>
        <p:txBody>
          <a:bodyPr>
            <a:normAutofit fontScale="92500" lnSpcReduction="10000"/>
          </a:bodyPr>
          <a:lstStyle/>
          <a:p>
            <a:r>
              <a:rPr lang="en-US" dirty="0"/>
              <a:t>“Despite the current social inequities and hostile classroom environments, students must develop their academic skills. The way those skills are developed may vary, but all students need literacy, numeracy, technological, social, and political skills in order to be active participants in a democracy.”</a:t>
            </a:r>
          </a:p>
          <a:p>
            <a:endParaRPr lang="en-US" dirty="0"/>
          </a:p>
          <a:p>
            <a:r>
              <a:rPr lang="en-US" dirty="0"/>
              <a:t>“…ensuring that the students learned that which was most meaningful to them.”</a:t>
            </a:r>
          </a:p>
        </p:txBody>
      </p:sp>
    </p:spTree>
    <p:extLst>
      <p:ext uri="{BB962C8B-B14F-4D97-AF65-F5344CB8AC3E}">
        <p14:creationId xmlns:p14="http://schemas.microsoft.com/office/powerpoint/2010/main" val="14713625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DF1B-1694-4FE0-A582-7436DEC07B7C}"/>
              </a:ext>
            </a:extLst>
          </p:cNvPr>
          <p:cNvSpPr>
            <a:spLocks noGrp="1"/>
          </p:cNvSpPr>
          <p:nvPr>
            <p:ph type="title"/>
          </p:nvPr>
        </p:nvSpPr>
        <p:spPr/>
        <p:txBody>
          <a:bodyPr/>
          <a:lstStyle/>
          <a:p>
            <a:r>
              <a:rPr lang="en-US" dirty="0"/>
              <a:t>Cultural Competence</a:t>
            </a:r>
          </a:p>
        </p:txBody>
      </p:sp>
      <p:sp>
        <p:nvSpPr>
          <p:cNvPr id="3" name="Content Placeholder 2">
            <a:extLst>
              <a:ext uri="{FF2B5EF4-FFF2-40B4-BE49-F238E27FC236}">
                <a16:creationId xmlns:a16="http://schemas.microsoft.com/office/drawing/2014/main" id="{22CD4C59-BB86-4832-9700-105F999F8B01}"/>
              </a:ext>
            </a:extLst>
          </p:cNvPr>
          <p:cNvSpPr>
            <a:spLocks noGrp="1"/>
          </p:cNvSpPr>
          <p:nvPr>
            <p:ph idx="1"/>
          </p:nvPr>
        </p:nvSpPr>
        <p:spPr/>
        <p:txBody>
          <a:bodyPr/>
          <a:lstStyle/>
          <a:p>
            <a:r>
              <a:rPr lang="en-US" dirty="0"/>
              <a:t>“…maintain some cultural integrity as well as academic excellence.”</a:t>
            </a:r>
          </a:p>
          <a:p>
            <a:endParaRPr lang="en-US" dirty="0"/>
          </a:p>
          <a:p>
            <a:r>
              <a:rPr lang="en-US" dirty="0"/>
              <a:t>“Culturally relevant teachers utilize students' culture as a vehicle for learning.”</a:t>
            </a:r>
          </a:p>
        </p:txBody>
      </p:sp>
    </p:spTree>
    <p:extLst>
      <p:ext uri="{BB962C8B-B14F-4D97-AF65-F5344CB8AC3E}">
        <p14:creationId xmlns:p14="http://schemas.microsoft.com/office/powerpoint/2010/main" val="1840007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1F5-C5AD-4BCD-8327-FC43ED674163}"/>
              </a:ext>
            </a:extLst>
          </p:cNvPr>
          <p:cNvSpPr>
            <a:spLocks noGrp="1"/>
          </p:cNvSpPr>
          <p:nvPr>
            <p:ph type="title"/>
          </p:nvPr>
        </p:nvSpPr>
        <p:spPr/>
        <p:txBody>
          <a:bodyPr/>
          <a:lstStyle/>
          <a:p>
            <a:r>
              <a:rPr lang="en-US" dirty="0"/>
              <a:t>Examples of Cultural Competence</a:t>
            </a:r>
          </a:p>
        </p:txBody>
      </p:sp>
      <p:sp>
        <p:nvSpPr>
          <p:cNvPr id="3" name="Content Placeholder 2">
            <a:extLst>
              <a:ext uri="{FF2B5EF4-FFF2-40B4-BE49-F238E27FC236}">
                <a16:creationId xmlns:a16="http://schemas.microsoft.com/office/drawing/2014/main" id="{1D9397DD-FA3A-473F-A05F-DB08BB8406F9}"/>
              </a:ext>
            </a:extLst>
          </p:cNvPr>
          <p:cNvSpPr>
            <a:spLocks noGrp="1"/>
          </p:cNvSpPr>
          <p:nvPr>
            <p:ph idx="1"/>
          </p:nvPr>
        </p:nvSpPr>
        <p:spPr/>
        <p:txBody>
          <a:bodyPr>
            <a:normAutofit fontScale="92500" lnSpcReduction="20000"/>
          </a:bodyPr>
          <a:lstStyle/>
          <a:p>
            <a:r>
              <a:rPr lang="en-US" dirty="0"/>
              <a:t>Teacher used students’ familiarity with rap music to discuss curricular topics around literal and figurative meanings and technical aspects of poetry</a:t>
            </a:r>
          </a:p>
          <a:p>
            <a:endParaRPr lang="en-US" dirty="0"/>
          </a:p>
          <a:p>
            <a:r>
              <a:rPr lang="en-US" dirty="0"/>
              <a:t>Bringing in artists or </a:t>
            </a:r>
            <a:r>
              <a:rPr lang="en-US" dirty="0" err="1"/>
              <a:t>craftspersons</a:t>
            </a:r>
            <a:r>
              <a:rPr lang="en-US" dirty="0"/>
              <a:t> in residence from parents and using what they teach as bridge to more formally academic skills</a:t>
            </a:r>
          </a:p>
          <a:p>
            <a:endParaRPr lang="en-US" dirty="0"/>
          </a:p>
          <a:p>
            <a:r>
              <a:rPr lang="en-US" dirty="0"/>
              <a:t>Explicit instruction in code-switching</a:t>
            </a:r>
          </a:p>
          <a:p>
            <a:endParaRPr lang="en-US" dirty="0"/>
          </a:p>
          <a:p>
            <a:endParaRPr lang="en-US" dirty="0"/>
          </a:p>
        </p:txBody>
      </p:sp>
    </p:spTree>
    <p:extLst>
      <p:ext uri="{BB962C8B-B14F-4D97-AF65-F5344CB8AC3E}">
        <p14:creationId xmlns:p14="http://schemas.microsoft.com/office/powerpoint/2010/main" val="33946243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19E8-CAEE-4796-B6C1-96F6BF8B840F}"/>
              </a:ext>
            </a:extLst>
          </p:cNvPr>
          <p:cNvSpPr>
            <a:spLocks noGrp="1"/>
          </p:cNvSpPr>
          <p:nvPr>
            <p:ph type="title"/>
          </p:nvPr>
        </p:nvSpPr>
        <p:spPr/>
        <p:txBody>
          <a:bodyPr/>
          <a:lstStyle/>
          <a:p>
            <a:r>
              <a:rPr lang="en-US" dirty="0"/>
              <a:t>“But isn’t that just good teaching?” </a:t>
            </a:r>
          </a:p>
        </p:txBody>
      </p:sp>
      <p:sp>
        <p:nvSpPr>
          <p:cNvPr id="3" name="Content Placeholder 2">
            <a:extLst>
              <a:ext uri="{FF2B5EF4-FFF2-40B4-BE49-F238E27FC236}">
                <a16:creationId xmlns:a16="http://schemas.microsoft.com/office/drawing/2014/main" id="{8E8EFEF7-009A-43A1-8F1B-224BC695A71D}"/>
              </a:ext>
            </a:extLst>
          </p:cNvPr>
          <p:cNvSpPr>
            <a:spLocks noGrp="1"/>
          </p:cNvSpPr>
          <p:nvPr>
            <p:ph idx="1"/>
          </p:nvPr>
        </p:nvSpPr>
        <p:spPr/>
        <p:txBody>
          <a:bodyPr/>
          <a:lstStyle/>
          <a:p>
            <a:r>
              <a:rPr lang="en-US" dirty="0"/>
              <a:t>Are these principles (academic success and cultural competence) generally applicable in education?</a:t>
            </a:r>
          </a:p>
        </p:txBody>
      </p:sp>
    </p:spTree>
    <p:extLst>
      <p:ext uri="{BB962C8B-B14F-4D97-AF65-F5344CB8AC3E}">
        <p14:creationId xmlns:p14="http://schemas.microsoft.com/office/powerpoint/2010/main" val="3465305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19E8-CAEE-4796-B6C1-96F6BF8B840F}"/>
              </a:ext>
            </a:extLst>
          </p:cNvPr>
          <p:cNvSpPr>
            <a:spLocks noGrp="1"/>
          </p:cNvSpPr>
          <p:nvPr>
            <p:ph type="title"/>
          </p:nvPr>
        </p:nvSpPr>
        <p:spPr/>
        <p:txBody>
          <a:bodyPr/>
          <a:lstStyle/>
          <a:p>
            <a:r>
              <a:rPr lang="en-US" dirty="0"/>
              <a:t>“But isn’t that just good teaching?” </a:t>
            </a:r>
          </a:p>
        </p:txBody>
      </p:sp>
      <p:sp>
        <p:nvSpPr>
          <p:cNvPr id="3" name="Content Placeholder 2">
            <a:extLst>
              <a:ext uri="{FF2B5EF4-FFF2-40B4-BE49-F238E27FC236}">
                <a16:creationId xmlns:a16="http://schemas.microsoft.com/office/drawing/2014/main" id="{8E8EFEF7-009A-43A1-8F1B-224BC695A71D}"/>
              </a:ext>
            </a:extLst>
          </p:cNvPr>
          <p:cNvSpPr>
            <a:spLocks noGrp="1"/>
          </p:cNvSpPr>
          <p:nvPr>
            <p:ph idx="1"/>
          </p:nvPr>
        </p:nvSpPr>
        <p:spPr/>
        <p:txBody>
          <a:bodyPr/>
          <a:lstStyle/>
          <a:p>
            <a:r>
              <a:rPr lang="en-US" dirty="0"/>
              <a:t>Are these principles (academic success and cultural competence) generally applicable in education?</a:t>
            </a:r>
          </a:p>
          <a:p>
            <a:endParaRPr lang="en-US" dirty="0"/>
          </a:p>
          <a:p>
            <a:r>
              <a:rPr lang="en-US" dirty="0"/>
              <a:t>Should cultural competence (in Ladson-Billing’s sense; in terms of the local population) be a part of instruction in all schools? </a:t>
            </a:r>
          </a:p>
        </p:txBody>
      </p:sp>
    </p:spTree>
    <p:extLst>
      <p:ext uri="{BB962C8B-B14F-4D97-AF65-F5344CB8AC3E}">
        <p14:creationId xmlns:p14="http://schemas.microsoft.com/office/powerpoint/2010/main" val="1545135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19E8-CAEE-4796-B6C1-96F6BF8B840F}"/>
              </a:ext>
            </a:extLst>
          </p:cNvPr>
          <p:cNvSpPr>
            <a:spLocks noGrp="1"/>
          </p:cNvSpPr>
          <p:nvPr>
            <p:ph type="title"/>
          </p:nvPr>
        </p:nvSpPr>
        <p:spPr/>
        <p:txBody>
          <a:bodyPr/>
          <a:lstStyle/>
          <a:p>
            <a:r>
              <a:rPr lang="en-US" dirty="0"/>
              <a:t>“But isn’t that just good teaching?” </a:t>
            </a:r>
          </a:p>
        </p:txBody>
      </p:sp>
      <p:sp>
        <p:nvSpPr>
          <p:cNvPr id="3" name="Content Placeholder 2">
            <a:extLst>
              <a:ext uri="{FF2B5EF4-FFF2-40B4-BE49-F238E27FC236}">
                <a16:creationId xmlns:a16="http://schemas.microsoft.com/office/drawing/2014/main" id="{8E8EFEF7-009A-43A1-8F1B-224BC695A71D}"/>
              </a:ext>
            </a:extLst>
          </p:cNvPr>
          <p:cNvSpPr>
            <a:spLocks noGrp="1"/>
          </p:cNvSpPr>
          <p:nvPr>
            <p:ph idx="1"/>
          </p:nvPr>
        </p:nvSpPr>
        <p:spPr/>
        <p:txBody>
          <a:bodyPr>
            <a:normAutofit fontScale="85000" lnSpcReduction="10000"/>
          </a:bodyPr>
          <a:lstStyle/>
          <a:p>
            <a:r>
              <a:rPr lang="en-US" dirty="0"/>
              <a:t>Are these principles (academic success and cultural competence) generally applicable in education?</a:t>
            </a:r>
          </a:p>
          <a:p>
            <a:endParaRPr lang="en-US" dirty="0"/>
          </a:p>
          <a:p>
            <a:r>
              <a:rPr lang="en-US" dirty="0"/>
              <a:t>Should cultural competence (in Ladson-Billing’s sense; in terms of the local population) be a part of instruction in all schools? </a:t>
            </a:r>
          </a:p>
          <a:p>
            <a:endParaRPr lang="en-US" dirty="0"/>
          </a:p>
          <a:p>
            <a:r>
              <a:rPr lang="en-US" dirty="0"/>
              <a:t>What do you do in a highly multi-cultural classroom?</a:t>
            </a:r>
          </a:p>
          <a:p>
            <a:r>
              <a:rPr lang="en-US" dirty="0"/>
              <a:t>What do you do about students who are not part of the (local) majority group?</a:t>
            </a:r>
          </a:p>
        </p:txBody>
      </p:sp>
    </p:spTree>
    <p:extLst>
      <p:ext uri="{BB962C8B-B14F-4D97-AF65-F5344CB8AC3E}">
        <p14:creationId xmlns:p14="http://schemas.microsoft.com/office/powerpoint/2010/main" val="1261484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EDD9-3CBF-413C-8696-CC195B9DDC6F}"/>
              </a:ext>
            </a:extLst>
          </p:cNvPr>
          <p:cNvSpPr>
            <a:spLocks noGrp="1"/>
          </p:cNvSpPr>
          <p:nvPr>
            <p:ph type="title"/>
          </p:nvPr>
        </p:nvSpPr>
        <p:spPr/>
        <p:txBody>
          <a:bodyPr/>
          <a:lstStyle/>
          <a:p>
            <a:r>
              <a:rPr lang="en-US" dirty="0"/>
              <a:t>What about critical consciousness?</a:t>
            </a:r>
          </a:p>
        </p:txBody>
      </p:sp>
      <p:sp>
        <p:nvSpPr>
          <p:cNvPr id="3" name="Content Placeholder 2">
            <a:extLst>
              <a:ext uri="{FF2B5EF4-FFF2-40B4-BE49-F238E27FC236}">
                <a16:creationId xmlns:a16="http://schemas.microsoft.com/office/drawing/2014/main" id="{D4FD9093-558C-4322-B184-EA58A8EE1DB8}"/>
              </a:ext>
            </a:extLst>
          </p:cNvPr>
          <p:cNvSpPr>
            <a:spLocks noGrp="1"/>
          </p:cNvSpPr>
          <p:nvPr>
            <p:ph idx="1"/>
          </p:nvPr>
        </p:nvSpPr>
        <p:spPr/>
        <p:txBody>
          <a:bodyPr/>
          <a:lstStyle/>
          <a:p>
            <a:r>
              <a:rPr lang="en-US" dirty="0"/>
              <a:t>Is that “just good teaching”?</a:t>
            </a:r>
          </a:p>
          <a:p>
            <a:endParaRPr lang="en-US" dirty="0"/>
          </a:p>
          <a:p>
            <a:pPr marL="0" indent="0">
              <a:buNone/>
            </a:pPr>
            <a:endParaRPr lang="en-US" dirty="0"/>
          </a:p>
        </p:txBody>
      </p:sp>
    </p:spTree>
    <p:extLst>
      <p:ext uri="{BB962C8B-B14F-4D97-AF65-F5344CB8AC3E}">
        <p14:creationId xmlns:p14="http://schemas.microsoft.com/office/powerpoint/2010/main" val="2126676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EDD9-3CBF-413C-8696-CC195B9DDC6F}"/>
              </a:ext>
            </a:extLst>
          </p:cNvPr>
          <p:cNvSpPr>
            <a:spLocks noGrp="1"/>
          </p:cNvSpPr>
          <p:nvPr>
            <p:ph type="title"/>
          </p:nvPr>
        </p:nvSpPr>
        <p:spPr/>
        <p:txBody>
          <a:bodyPr/>
          <a:lstStyle/>
          <a:p>
            <a:r>
              <a:rPr lang="en-US" dirty="0"/>
              <a:t>What about critical consciousness?</a:t>
            </a:r>
          </a:p>
        </p:txBody>
      </p:sp>
      <p:sp>
        <p:nvSpPr>
          <p:cNvPr id="3" name="Content Placeholder 2">
            <a:extLst>
              <a:ext uri="{FF2B5EF4-FFF2-40B4-BE49-F238E27FC236}">
                <a16:creationId xmlns:a16="http://schemas.microsoft.com/office/drawing/2014/main" id="{D4FD9093-558C-4322-B184-EA58A8EE1DB8}"/>
              </a:ext>
            </a:extLst>
          </p:cNvPr>
          <p:cNvSpPr>
            <a:spLocks noGrp="1"/>
          </p:cNvSpPr>
          <p:nvPr>
            <p:ph idx="1"/>
          </p:nvPr>
        </p:nvSpPr>
        <p:spPr/>
        <p:txBody>
          <a:bodyPr/>
          <a:lstStyle/>
          <a:p>
            <a:r>
              <a:rPr lang="en-US" dirty="0"/>
              <a:t>Is that “just good teaching”?</a:t>
            </a:r>
          </a:p>
          <a:p>
            <a:endParaRPr lang="en-US" dirty="0"/>
          </a:p>
          <a:p>
            <a:r>
              <a:rPr lang="en-US" dirty="0"/>
              <a:t>How do we scale critical consciousness and avoid oversimplification, party lines, and backlash?</a:t>
            </a:r>
          </a:p>
          <a:p>
            <a:pPr marL="0" indent="0">
              <a:buNone/>
            </a:pPr>
            <a:endParaRPr lang="en-US" dirty="0"/>
          </a:p>
        </p:txBody>
      </p:sp>
    </p:spTree>
    <p:extLst>
      <p:ext uri="{BB962C8B-B14F-4D97-AF65-F5344CB8AC3E}">
        <p14:creationId xmlns:p14="http://schemas.microsoft.com/office/powerpoint/2010/main" val="2692257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Pernambuco in 1943</a:t>
            </a:r>
          </a:p>
        </p:txBody>
      </p:sp>
      <p:sp>
        <p:nvSpPr>
          <p:cNvPr id="3" name="Content Placeholder 2"/>
          <p:cNvSpPr>
            <a:spLocks noGrp="1"/>
          </p:cNvSpPr>
          <p:nvPr>
            <p:ph idx="1"/>
          </p:nvPr>
        </p:nvSpPr>
        <p:spPr>
          <a:xfrm>
            <a:off x="457200" y="1600200"/>
            <a:ext cx="8229600" cy="5105400"/>
          </a:xfrm>
        </p:spPr>
        <p:txBody>
          <a:bodyPr/>
          <a:lstStyle/>
          <a:p>
            <a:r>
              <a:rPr lang="en-US" dirty="0"/>
              <a:t>The capital, Recife, combines</a:t>
            </a:r>
          </a:p>
          <a:p>
            <a:pPr lvl="1"/>
            <a:r>
              <a:rPr lang="en-US" dirty="0"/>
              <a:t>Violence equal to Rio de Janeiro</a:t>
            </a:r>
          </a:p>
          <a:p>
            <a:pPr lvl="1"/>
            <a:r>
              <a:rPr lang="en-US" dirty="0"/>
              <a:t>Great poverty</a:t>
            </a:r>
          </a:p>
          <a:p>
            <a:pPr lvl="1"/>
            <a:endParaRPr lang="en-US" dirty="0"/>
          </a:p>
          <a:p>
            <a:r>
              <a:rPr lang="en-US" dirty="0"/>
              <a:t>The countryside</a:t>
            </a:r>
          </a:p>
          <a:p>
            <a:pPr lvl="1"/>
            <a:r>
              <a:rPr lang="en-US" dirty="0"/>
              <a:t>Highly illiterate</a:t>
            </a:r>
          </a:p>
          <a:p>
            <a:pPr lvl="1"/>
            <a:r>
              <a:rPr lang="en-US" dirty="0"/>
              <a:t>Most of the population live in </a:t>
            </a:r>
            <a:r>
              <a:rPr lang="en-US" dirty="0" err="1"/>
              <a:t>fazendas</a:t>
            </a:r>
            <a:r>
              <a:rPr lang="en-US" dirty="0"/>
              <a:t> (plantations) where </a:t>
            </a:r>
            <a:r>
              <a:rPr lang="en-US" dirty="0" err="1"/>
              <a:t>coroneis</a:t>
            </a:r>
            <a:r>
              <a:rPr lang="en-US" dirty="0"/>
              <a:t> (land barons) exercise heavy control over plantation workers’ lives </a:t>
            </a:r>
          </a:p>
        </p:txBody>
      </p:sp>
    </p:spTree>
    <p:extLst>
      <p:ext uri="{BB962C8B-B14F-4D97-AF65-F5344CB8AC3E}">
        <p14:creationId xmlns:p14="http://schemas.microsoft.com/office/powerpoint/2010/main" val="878022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3809F-9100-4D18-A375-1B98444AB57F}"/>
              </a:ext>
            </a:extLst>
          </p:cNvPr>
          <p:cNvSpPr>
            <a:spLocks noGrp="1"/>
          </p:cNvSpPr>
          <p:nvPr>
            <p:ph type="title"/>
          </p:nvPr>
        </p:nvSpPr>
        <p:spPr/>
        <p:txBody>
          <a:bodyPr/>
          <a:lstStyle/>
          <a:p>
            <a:r>
              <a:rPr lang="en-US" dirty="0"/>
              <a:t>Thoughts? Questions?</a:t>
            </a:r>
          </a:p>
        </p:txBody>
      </p:sp>
      <p:sp>
        <p:nvSpPr>
          <p:cNvPr id="3" name="Content Placeholder 2">
            <a:extLst>
              <a:ext uri="{FF2B5EF4-FFF2-40B4-BE49-F238E27FC236}">
                <a16:creationId xmlns:a16="http://schemas.microsoft.com/office/drawing/2014/main" id="{6AAAEACD-E81F-436D-8CE9-E14267DADA9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6040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9399B-1F97-430E-99ED-715075D8E5EF}"/>
              </a:ext>
            </a:extLst>
          </p:cNvPr>
          <p:cNvSpPr>
            <a:spLocks noGrp="1"/>
          </p:cNvSpPr>
          <p:nvPr>
            <p:ph type="title"/>
          </p:nvPr>
        </p:nvSpPr>
        <p:spPr/>
        <p:txBody>
          <a:bodyPr/>
          <a:lstStyle/>
          <a:p>
            <a:r>
              <a:rPr lang="en-US" dirty="0"/>
              <a:t>Lisa Delpit</a:t>
            </a:r>
          </a:p>
        </p:txBody>
      </p:sp>
      <p:sp>
        <p:nvSpPr>
          <p:cNvPr id="3" name="Content Placeholder 2">
            <a:extLst>
              <a:ext uri="{FF2B5EF4-FFF2-40B4-BE49-F238E27FC236}">
                <a16:creationId xmlns:a16="http://schemas.microsoft.com/office/drawing/2014/main" id="{BF31BAA0-BC01-4D43-90DC-DDDF8E60EBB3}"/>
              </a:ext>
            </a:extLst>
          </p:cNvPr>
          <p:cNvSpPr>
            <a:spLocks noGrp="1"/>
          </p:cNvSpPr>
          <p:nvPr>
            <p:ph idx="1"/>
          </p:nvPr>
        </p:nvSpPr>
        <p:spPr>
          <a:xfrm>
            <a:off x="4419600" y="1417638"/>
            <a:ext cx="4267200" cy="4708525"/>
          </a:xfrm>
        </p:spPr>
        <p:txBody>
          <a:bodyPr/>
          <a:lstStyle/>
          <a:p>
            <a:r>
              <a:rPr lang="en-US" dirty="0"/>
              <a:t>Key writer and researcher discussing issues of power and diversity in classrooms</a:t>
            </a:r>
          </a:p>
          <a:p>
            <a:endParaRPr lang="en-US" dirty="0"/>
          </a:p>
          <a:p>
            <a:r>
              <a:rPr lang="en-US" dirty="0"/>
              <a:t>MacArthur “genius grant” winner</a:t>
            </a:r>
          </a:p>
        </p:txBody>
      </p:sp>
      <p:pic>
        <p:nvPicPr>
          <p:cNvPr id="1026" name="Picture 2" descr="About Lisa Delpit: American educationalist and author | Biography, Facts,  Career, Wiki, Life">
            <a:extLst>
              <a:ext uri="{FF2B5EF4-FFF2-40B4-BE49-F238E27FC236}">
                <a16:creationId xmlns:a16="http://schemas.microsoft.com/office/drawing/2014/main" id="{041E60F7-CCC5-4863-9E36-EFF81C13A0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765" y="205740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613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9FB7-70F0-4FED-8095-EC60BE4B73FB}"/>
              </a:ext>
            </a:extLst>
          </p:cNvPr>
          <p:cNvSpPr>
            <a:spLocks noGrp="1"/>
          </p:cNvSpPr>
          <p:nvPr>
            <p:ph type="title"/>
          </p:nvPr>
        </p:nvSpPr>
        <p:spPr/>
        <p:txBody>
          <a:bodyPr>
            <a:normAutofit fontScale="90000"/>
          </a:bodyPr>
          <a:lstStyle/>
          <a:p>
            <a:r>
              <a:rPr lang="en-US" dirty="0"/>
              <a:t>Cultures of Power </a:t>
            </a:r>
            <a:br>
              <a:rPr lang="en-US" dirty="0"/>
            </a:br>
            <a:r>
              <a:rPr lang="en-US" dirty="0"/>
              <a:t>(Delpit, 1988)</a:t>
            </a:r>
          </a:p>
        </p:txBody>
      </p:sp>
      <p:sp>
        <p:nvSpPr>
          <p:cNvPr id="3" name="Content Placeholder 2">
            <a:extLst>
              <a:ext uri="{FF2B5EF4-FFF2-40B4-BE49-F238E27FC236}">
                <a16:creationId xmlns:a16="http://schemas.microsoft.com/office/drawing/2014/main" id="{93E13A2C-ACB3-4B39-8373-BCBF26257C87}"/>
              </a:ext>
            </a:extLst>
          </p:cNvPr>
          <p:cNvSpPr>
            <a:spLocks noGrp="1"/>
          </p:cNvSpPr>
          <p:nvPr>
            <p:ph idx="1"/>
          </p:nvPr>
        </p:nvSpPr>
        <p:spPr/>
        <p:txBody>
          <a:bodyPr>
            <a:normAutofit fontScale="85000" lnSpcReduction="10000"/>
          </a:bodyPr>
          <a:lstStyle/>
          <a:p>
            <a:pPr marL="514350" indent="-514350">
              <a:buAutoNum type="arabicPeriod"/>
            </a:pPr>
            <a:r>
              <a:rPr lang="en-US" dirty="0"/>
              <a:t>Issues of power are enacted in classrooms. </a:t>
            </a:r>
          </a:p>
          <a:p>
            <a:pPr marL="514350" indent="-514350">
              <a:buAutoNum type="arabicPeriod"/>
            </a:pPr>
            <a:r>
              <a:rPr lang="en-US" dirty="0"/>
              <a:t>There are codes or rules for participating in power; that is, there is a "culture of power." </a:t>
            </a:r>
          </a:p>
          <a:p>
            <a:pPr marL="514350" indent="-514350">
              <a:buAutoNum type="arabicPeriod"/>
            </a:pPr>
            <a:r>
              <a:rPr lang="en-US" dirty="0"/>
              <a:t>The rules of the culture of power are a reflection of the rules of the culture of those who have power. </a:t>
            </a:r>
          </a:p>
          <a:p>
            <a:pPr marL="514350" indent="-514350">
              <a:buAutoNum type="arabicPeriod"/>
            </a:pPr>
            <a:r>
              <a:rPr lang="en-US" dirty="0"/>
              <a:t>If you are not already a participant in the culture of power, being told explicitly the rules of that culture makes acquiring power easier. </a:t>
            </a:r>
          </a:p>
          <a:p>
            <a:pPr marL="514350" indent="-514350">
              <a:buAutoNum type="arabicPeriod"/>
            </a:pPr>
            <a:r>
              <a:rPr lang="en-US" dirty="0"/>
              <a:t>Those with power are frequently least aware of — or least willing to acknowledge — its existence. Those with less power are often most aware of its existence.</a:t>
            </a:r>
          </a:p>
        </p:txBody>
      </p:sp>
    </p:spTree>
    <p:extLst>
      <p:ext uri="{BB962C8B-B14F-4D97-AF65-F5344CB8AC3E}">
        <p14:creationId xmlns:p14="http://schemas.microsoft.com/office/powerpoint/2010/main" val="1716756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11277-3946-4112-926A-46C3A4B2C7BE}"/>
              </a:ext>
            </a:extLst>
          </p:cNvPr>
          <p:cNvSpPr>
            <a:spLocks noGrp="1"/>
          </p:cNvSpPr>
          <p:nvPr>
            <p:ph type="title"/>
          </p:nvPr>
        </p:nvSpPr>
        <p:spPr/>
        <p:txBody>
          <a:bodyPr>
            <a:normAutofit fontScale="90000"/>
          </a:bodyPr>
          <a:lstStyle/>
          <a:p>
            <a:r>
              <a:rPr lang="en-US" dirty="0"/>
              <a:t>How do you communicate with someone who has more power </a:t>
            </a:r>
            <a:br>
              <a:rPr lang="en-US" dirty="0"/>
            </a:br>
            <a:r>
              <a:rPr lang="en-US" dirty="0"/>
              <a:t>but is clueless?</a:t>
            </a:r>
          </a:p>
        </p:txBody>
      </p:sp>
      <p:sp>
        <p:nvSpPr>
          <p:cNvPr id="3" name="Content Placeholder 2">
            <a:extLst>
              <a:ext uri="{FF2B5EF4-FFF2-40B4-BE49-F238E27FC236}">
                <a16:creationId xmlns:a16="http://schemas.microsoft.com/office/drawing/2014/main" id="{A9918B2B-B4B6-452B-884E-7109497A65A7}"/>
              </a:ext>
            </a:extLst>
          </p:cNvPr>
          <p:cNvSpPr>
            <a:spLocks noGrp="1"/>
          </p:cNvSpPr>
          <p:nvPr>
            <p:ph idx="1"/>
          </p:nvPr>
        </p:nvSpPr>
        <p:spPr>
          <a:xfrm>
            <a:off x="457200" y="2040834"/>
            <a:ext cx="8229600" cy="4525963"/>
          </a:xfrm>
        </p:spPr>
        <p:txBody>
          <a:bodyPr>
            <a:normAutofit fontScale="85000" lnSpcReduction="20000"/>
          </a:bodyPr>
          <a:lstStyle/>
          <a:p>
            <a:r>
              <a:rPr lang="en-US" dirty="0"/>
              <a:t>Delpit notes that the most common response when dealing with someone who is both powerful and clueless is silence</a:t>
            </a:r>
          </a:p>
          <a:p>
            <a:pPr marL="0" indent="0">
              <a:buNone/>
            </a:pPr>
            <a:endParaRPr lang="en-US" dirty="0"/>
          </a:p>
          <a:p>
            <a:pPr marL="0" indent="0">
              <a:buNone/>
            </a:pPr>
            <a:r>
              <a:rPr lang="en-US" dirty="0"/>
              <a:t>“Anyway, I'm not bothering with it anymore, now I'm just in it for a grade”</a:t>
            </a:r>
          </a:p>
          <a:p>
            <a:pPr marL="0" indent="0">
              <a:buNone/>
            </a:pPr>
            <a:r>
              <a:rPr lang="en-US" dirty="0"/>
              <a:t>“So, I shut them out. I go back to my own little cubby, my classroom, and I try to teach the way I know will work, no matter what those folk say”</a:t>
            </a:r>
          </a:p>
          <a:p>
            <a:pPr marL="0" indent="0">
              <a:buNone/>
            </a:pPr>
            <a:r>
              <a:rPr lang="en-US" dirty="0"/>
              <a:t>"Please tell those people, just don't help us anymore! I give up. I won't talk to them again!“</a:t>
            </a:r>
          </a:p>
          <a:p>
            <a:pPr marL="0" indent="0">
              <a:buNone/>
            </a:pPr>
            <a:r>
              <a:rPr lang="en-US" dirty="0"/>
              <a:t>“It just doesn't make any sense to keep talking to them.”</a:t>
            </a:r>
          </a:p>
        </p:txBody>
      </p:sp>
    </p:spTree>
    <p:extLst>
      <p:ext uri="{BB962C8B-B14F-4D97-AF65-F5344CB8AC3E}">
        <p14:creationId xmlns:p14="http://schemas.microsoft.com/office/powerpoint/2010/main" val="23572960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CBC9-469F-4B95-96FF-76983A4F5CE4}"/>
              </a:ext>
            </a:extLst>
          </p:cNvPr>
          <p:cNvSpPr>
            <a:spLocks noGrp="1"/>
          </p:cNvSpPr>
          <p:nvPr>
            <p:ph type="title"/>
          </p:nvPr>
        </p:nvSpPr>
        <p:spPr/>
        <p:txBody>
          <a:bodyPr>
            <a:normAutofit fontScale="90000"/>
          </a:bodyPr>
          <a:lstStyle/>
          <a:p>
            <a:r>
              <a:rPr lang="en-US" dirty="0"/>
              <a:t>How do you communicate with someone who has more power </a:t>
            </a:r>
            <a:br>
              <a:rPr lang="en-US" dirty="0"/>
            </a:br>
            <a:r>
              <a:rPr lang="en-US" dirty="0"/>
              <a:t>but is clueless?</a:t>
            </a:r>
          </a:p>
        </p:txBody>
      </p:sp>
      <p:sp>
        <p:nvSpPr>
          <p:cNvPr id="3" name="Content Placeholder 2">
            <a:extLst>
              <a:ext uri="{FF2B5EF4-FFF2-40B4-BE49-F238E27FC236}">
                <a16:creationId xmlns:a16="http://schemas.microsoft.com/office/drawing/2014/main" id="{513B3FFB-F853-4535-BA07-6A9DF4267C0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32981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CBC9-469F-4B95-96FF-76983A4F5CE4}"/>
              </a:ext>
            </a:extLst>
          </p:cNvPr>
          <p:cNvSpPr>
            <a:spLocks noGrp="1"/>
          </p:cNvSpPr>
          <p:nvPr>
            <p:ph type="title"/>
          </p:nvPr>
        </p:nvSpPr>
        <p:spPr/>
        <p:txBody>
          <a:bodyPr>
            <a:normAutofit fontScale="90000"/>
          </a:bodyPr>
          <a:lstStyle/>
          <a:p>
            <a:r>
              <a:rPr lang="en-US" dirty="0"/>
              <a:t>How do you avoid being the kind of person who people just can’t talk to?</a:t>
            </a:r>
          </a:p>
        </p:txBody>
      </p:sp>
      <p:sp>
        <p:nvSpPr>
          <p:cNvPr id="3" name="Content Placeholder 2">
            <a:extLst>
              <a:ext uri="{FF2B5EF4-FFF2-40B4-BE49-F238E27FC236}">
                <a16:creationId xmlns:a16="http://schemas.microsoft.com/office/drawing/2014/main" id="{513B3FFB-F853-4535-BA07-6A9DF4267C0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12984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57C8-E071-4FEE-ABE6-55D72573051F}"/>
              </a:ext>
            </a:extLst>
          </p:cNvPr>
          <p:cNvSpPr>
            <a:spLocks noGrp="1"/>
          </p:cNvSpPr>
          <p:nvPr>
            <p:ph type="title"/>
          </p:nvPr>
        </p:nvSpPr>
        <p:spPr/>
        <p:txBody>
          <a:bodyPr>
            <a:normAutofit/>
          </a:bodyPr>
          <a:lstStyle/>
          <a:p>
            <a:r>
              <a:rPr lang="en-US" dirty="0"/>
              <a:t>Equity and Power</a:t>
            </a:r>
          </a:p>
        </p:txBody>
      </p:sp>
      <p:sp>
        <p:nvSpPr>
          <p:cNvPr id="3" name="Content Placeholder 2">
            <a:extLst>
              <a:ext uri="{FF2B5EF4-FFF2-40B4-BE49-F238E27FC236}">
                <a16:creationId xmlns:a16="http://schemas.microsoft.com/office/drawing/2014/main" id="{CE35CE17-D86C-444D-B375-6CE63A54DEDD}"/>
              </a:ext>
            </a:extLst>
          </p:cNvPr>
          <p:cNvSpPr>
            <a:spLocks noGrp="1"/>
          </p:cNvSpPr>
          <p:nvPr>
            <p:ph idx="1"/>
          </p:nvPr>
        </p:nvSpPr>
        <p:spPr/>
        <p:txBody>
          <a:bodyPr>
            <a:normAutofit lnSpcReduction="10000"/>
          </a:bodyPr>
          <a:lstStyle/>
          <a:p>
            <a:r>
              <a:rPr lang="en-US" dirty="0"/>
              <a:t>"I want the same thing for everyone else's children as I want for mine.”</a:t>
            </a:r>
          </a:p>
          <a:p>
            <a:endParaRPr lang="en-US" dirty="0"/>
          </a:p>
          <a:p>
            <a:r>
              <a:rPr lang="en-US" dirty="0"/>
              <a:t>But, as Delpit points out, different students need different things</a:t>
            </a:r>
          </a:p>
          <a:p>
            <a:endParaRPr lang="en-US" dirty="0"/>
          </a:p>
          <a:p>
            <a:r>
              <a:rPr lang="en-US" dirty="0"/>
              <a:t>How do we avoid providing “the same thing for everyone else's children as I want for mine.”?</a:t>
            </a:r>
          </a:p>
        </p:txBody>
      </p:sp>
    </p:spTree>
    <p:extLst>
      <p:ext uri="{BB962C8B-B14F-4D97-AF65-F5344CB8AC3E}">
        <p14:creationId xmlns:p14="http://schemas.microsoft.com/office/powerpoint/2010/main" val="37042962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AC11-D049-45AA-B55F-9B5DE119DE60}"/>
              </a:ext>
            </a:extLst>
          </p:cNvPr>
          <p:cNvSpPr>
            <a:spLocks noGrp="1"/>
          </p:cNvSpPr>
          <p:nvPr>
            <p:ph type="title"/>
          </p:nvPr>
        </p:nvSpPr>
        <p:spPr/>
        <p:txBody>
          <a:bodyPr/>
          <a:lstStyle/>
          <a:p>
            <a:r>
              <a:rPr lang="en-US" dirty="0"/>
              <a:t>The importance of product</a:t>
            </a:r>
          </a:p>
        </p:txBody>
      </p:sp>
      <p:sp>
        <p:nvSpPr>
          <p:cNvPr id="3" name="Content Placeholder 2">
            <a:extLst>
              <a:ext uri="{FF2B5EF4-FFF2-40B4-BE49-F238E27FC236}">
                <a16:creationId xmlns:a16="http://schemas.microsoft.com/office/drawing/2014/main" id="{B16C32F7-6BB2-4735-992B-DA61CCA5B170}"/>
              </a:ext>
            </a:extLst>
          </p:cNvPr>
          <p:cNvSpPr>
            <a:spLocks noGrp="1"/>
          </p:cNvSpPr>
          <p:nvPr>
            <p:ph idx="1"/>
          </p:nvPr>
        </p:nvSpPr>
        <p:spPr/>
        <p:txBody>
          <a:bodyPr>
            <a:normAutofit fontScale="92500" lnSpcReduction="10000"/>
          </a:bodyPr>
          <a:lstStyle/>
          <a:p>
            <a:r>
              <a:rPr lang="en-US" dirty="0"/>
              <a:t>“Teachers do students no service to suggest, even implicitly, that "product" is not important. In this country, students will be judged on their product regardless of the process they utilized to achieve it. And that product, based as it is on the specific codes of a particular culture, is more readily produced when the directives of how to produce it are made explicit.”</a:t>
            </a:r>
          </a:p>
          <a:p>
            <a:endParaRPr lang="en-US" dirty="0"/>
          </a:p>
          <a:p>
            <a:r>
              <a:rPr lang="en-US" dirty="0"/>
              <a:t>What do you think?</a:t>
            </a:r>
          </a:p>
        </p:txBody>
      </p:sp>
    </p:spTree>
    <p:extLst>
      <p:ext uri="{BB962C8B-B14F-4D97-AF65-F5344CB8AC3E}">
        <p14:creationId xmlns:p14="http://schemas.microsoft.com/office/powerpoint/2010/main" val="39950147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AC11-D049-45AA-B55F-9B5DE119DE60}"/>
              </a:ext>
            </a:extLst>
          </p:cNvPr>
          <p:cNvSpPr>
            <a:spLocks noGrp="1"/>
          </p:cNvSpPr>
          <p:nvPr>
            <p:ph type="title"/>
          </p:nvPr>
        </p:nvSpPr>
        <p:spPr/>
        <p:txBody>
          <a:bodyPr/>
          <a:lstStyle/>
          <a:p>
            <a:r>
              <a:rPr lang="en-US" dirty="0"/>
              <a:t>The importance of product</a:t>
            </a:r>
          </a:p>
        </p:txBody>
      </p:sp>
      <p:sp>
        <p:nvSpPr>
          <p:cNvPr id="3" name="Content Placeholder 2">
            <a:extLst>
              <a:ext uri="{FF2B5EF4-FFF2-40B4-BE49-F238E27FC236}">
                <a16:creationId xmlns:a16="http://schemas.microsoft.com/office/drawing/2014/main" id="{B16C32F7-6BB2-4735-992B-DA61CCA5B170}"/>
              </a:ext>
            </a:extLst>
          </p:cNvPr>
          <p:cNvSpPr>
            <a:spLocks noGrp="1"/>
          </p:cNvSpPr>
          <p:nvPr>
            <p:ph idx="1"/>
          </p:nvPr>
        </p:nvSpPr>
        <p:spPr/>
        <p:txBody>
          <a:bodyPr>
            <a:normAutofit fontScale="92500" lnSpcReduction="20000"/>
          </a:bodyPr>
          <a:lstStyle/>
          <a:p>
            <a:r>
              <a:rPr lang="en-US" dirty="0"/>
              <a:t>“Teachers do students no service to suggest, even implicitly, that "product" is not important. In this country, students will be judged on their product regardless of the process they utilized to achieve it. And that product, based as it is on the specific codes of a particular culture, is more readily produced when the directives of how to produce it are made explicit.”</a:t>
            </a:r>
          </a:p>
          <a:p>
            <a:endParaRPr lang="en-US" dirty="0"/>
          </a:p>
          <a:p>
            <a:r>
              <a:rPr lang="en-US" dirty="0"/>
              <a:t>What do you think?</a:t>
            </a:r>
          </a:p>
          <a:p>
            <a:r>
              <a:rPr lang="en-US" dirty="0"/>
              <a:t>How does this compare/contrast to Freire?</a:t>
            </a:r>
          </a:p>
        </p:txBody>
      </p:sp>
    </p:spTree>
    <p:extLst>
      <p:ext uri="{BB962C8B-B14F-4D97-AF65-F5344CB8AC3E}">
        <p14:creationId xmlns:p14="http://schemas.microsoft.com/office/powerpoint/2010/main" val="26835797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AC11-D049-45AA-B55F-9B5DE119DE60}"/>
              </a:ext>
            </a:extLst>
          </p:cNvPr>
          <p:cNvSpPr>
            <a:spLocks noGrp="1"/>
          </p:cNvSpPr>
          <p:nvPr>
            <p:ph type="title"/>
          </p:nvPr>
        </p:nvSpPr>
        <p:spPr/>
        <p:txBody>
          <a:bodyPr/>
          <a:lstStyle/>
          <a:p>
            <a:r>
              <a:rPr lang="en-US" dirty="0"/>
              <a:t>The importance of product</a:t>
            </a:r>
          </a:p>
        </p:txBody>
      </p:sp>
      <p:sp>
        <p:nvSpPr>
          <p:cNvPr id="3" name="Content Placeholder 2">
            <a:extLst>
              <a:ext uri="{FF2B5EF4-FFF2-40B4-BE49-F238E27FC236}">
                <a16:creationId xmlns:a16="http://schemas.microsoft.com/office/drawing/2014/main" id="{B16C32F7-6BB2-4735-992B-DA61CCA5B170}"/>
              </a:ext>
            </a:extLst>
          </p:cNvPr>
          <p:cNvSpPr>
            <a:spLocks noGrp="1"/>
          </p:cNvSpPr>
          <p:nvPr>
            <p:ph idx="1"/>
          </p:nvPr>
        </p:nvSpPr>
        <p:spPr/>
        <p:txBody>
          <a:bodyPr>
            <a:normAutofit fontScale="92500" lnSpcReduction="20000"/>
          </a:bodyPr>
          <a:lstStyle/>
          <a:p>
            <a:r>
              <a:rPr lang="en-US" dirty="0"/>
              <a:t>“Teachers do students no service to suggest, even implicitly, that "product" is not important. In this country, students will be judged on their product regardless of the process they utilized to achieve it. And that product, based as it is on the specific codes of a particular culture, is more readily produced when the directives of how to produce it are made explicit.”</a:t>
            </a:r>
          </a:p>
          <a:p>
            <a:endParaRPr lang="en-US" dirty="0"/>
          </a:p>
          <a:p>
            <a:r>
              <a:rPr lang="en-US" dirty="0"/>
              <a:t>What do you think?</a:t>
            </a:r>
          </a:p>
          <a:p>
            <a:r>
              <a:rPr lang="en-US" dirty="0"/>
              <a:t>How does this compare/contrast to Dewey?</a:t>
            </a:r>
          </a:p>
        </p:txBody>
      </p:sp>
    </p:spTree>
    <p:extLst>
      <p:ext uri="{BB962C8B-B14F-4D97-AF65-F5344CB8AC3E}">
        <p14:creationId xmlns:p14="http://schemas.microsoft.com/office/powerpoint/2010/main" val="271406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Nordeste</a:t>
            </a:r>
            <a:r>
              <a:rPr lang="en-US" dirty="0"/>
              <a:t> today</a:t>
            </a:r>
          </a:p>
        </p:txBody>
      </p:sp>
      <p:sp>
        <p:nvSpPr>
          <p:cNvPr id="3" name="Content Placeholder 2"/>
          <p:cNvSpPr>
            <a:spLocks noGrp="1"/>
          </p:cNvSpPr>
          <p:nvPr>
            <p:ph idx="1"/>
          </p:nvPr>
        </p:nvSpPr>
        <p:spPr>
          <a:xfrm>
            <a:off x="457200" y="1600200"/>
            <a:ext cx="8229600" cy="5105400"/>
          </a:xfrm>
        </p:spPr>
        <p:txBody>
          <a:bodyPr/>
          <a:lstStyle/>
          <a:p>
            <a:r>
              <a:rPr lang="en-US" dirty="0"/>
              <a:t>Human development index comparable to Angola</a:t>
            </a:r>
          </a:p>
          <a:p>
            <a:endParaRPr lang="en-US" dirty="0"/>
          </a:p>
          <a:p>
            <a:r>
              <a:rPr lang="en-US" dirty="0"/>
              <a:t>In strong contrast to other parts of Brazil such as Rio Grande do </a:t>
            </a:r>
            <a:r>
              <a:rPr lang="en-US" dirty="0" err="1"/>
              <a:t>Sul</a:t>
            </a:r>
            <a:r>
              <a:rPr lang="en-US" dirty="0"/>
              <a:t>, Santa Catarina, or São Paulo, which are more comparable to Southern Europe</a:t>
            </a:r>
          </a:p>
        </p:txBody>
      </p:sp>
    </p:spTree>
    <p:extLst>
      <p:ext uri="{BB962C8B-B14F-4D97-AF65-F5344CB8AC3E}">
        <p14:creationId xmlns:p14="http://schemas.microsoft.com/office/powerpoint/2010/main" val="1658346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02276-25E8-4302-AEA8-670128BBBE38}"/>
              </a:ext>
            </a:extLst>
          </p:cNvPr>
          <p:cNvSpPr>
            <a:spLocks noGrp="1"/>
          </p:cNvSpPr>
          <p:nvPr>
            <p:ph type="title"/>
          </p:nvPr>
        </p:nvSpPr>
        <p:spPr/>
        <p:txBody>
          <a:bodyPr/>
          <a:lstStyle/>
          <a:p>
            <a:r>
              <a:rPr lang="en-US" dirty="0"/>
              <a:t>Thoughts or questions?</a:t>
            </a:r>
          </a:p>
        </p:txBody>
      </p:sp>
      <p:sp>
        <p:nvSpPr>
          <p:cNvPr id="3" name="Content Placeholder 2">
            <a:extLst>
              <a:ext uri="{FF2B5EF4-FFF2-40B4-BE49-F238E27FC236}">
                <a16:creationId xmlns:a16="http://schemas.microsoft.com/office/drawing/2014/main" id="{083A6387-11B5-460B-915A-D252C35ABF7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425361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9AC11-D049-45AA-B55F-9B5DE119DE60}"/>
              </a:ext>
            </a:extLst>
          </p:cNvPr>
          <p:cNvSpPr>
            <a:spLocks noGrp="1"/>
          </p:cNvSpPr>
          <p:nvPr>
            <p:ph type="title"/>
          </p:nvPr>
        </p:nvSpPr>
        <p:spPr/>
        <p:txBody>
          <a:bodyPr>
            <a:normAutofit fontScale="90000"/>
          </a:bodyPr>
          <a:lstStyle/>
          <a:p>
            <a:r>
              <a:rPr lang="en-US" dirty="0"/>
              <a:t>The importance of learning the culture of power</a:t>
            </a:r>
          </a:p>
        </p:txBody>
      </p:sp>
      <p:sp>
        <p:nvSpPr>
          <p:cNvPr id="3" name="Content Placeholder 2">
            <a:extLst>
              <a:ext uri="{FF2B5EF4-FFF2-40B4-BE49-F238E27FC236}">
                <a16:creationId xmlns:a16="http://schemas.microsoft.com/office/drawing/2014/main" id="{B16C32F7-6BB2-4735-992B-DA61CCA5B170}"/>
              </a:ext>
            </a:extLst>
          </p:cNvPr>
          <p:cNvSpPr>
            <a:spLocks noGrp="1"/>
          </p:cNvSpPr>
          <p:nvPr>
            <p:ph idx="1"/>
          </p:nvPr>
        </p:nvSpPr>
        <p:spPr/>
        <p:txBody>
          <a:bodyPr>
            <a:normAutofit fontScale="85000" lnSpcReduction="20000"/>
          </a:bodyPr>
          <a:lstStyle/>
          <a:p>
            <a:r>
              <a:rPr lang="en-US" dirty="0"/>
              <a:t>“To summarize, I suggest that students must be taught the codes needed to participate fully in the mainstream of American life, not by being forced to attend to hollow, inane, decontextualized subskills, but rather within the context of meaningful communicative endeavors; that they must be allowed the resource of the teacher's expert knowledge, while being helped to acknowledge their own "expertness" as well; and that even while students are assisted in learning the culture of power, they must also be helped to learn about the arbitrariness of those codes and about the power relationships they represent. “</a:t>
            </a:r>
          </a:p>
          <a:p>
            <a:endParaRPr lang="en-US" dirty="0"/>
          </a:p>
        </p:txBody>
      </p:sp>
    </p:spTree>
    <p:extLst>
      <p:ext uri="{BB962C8B-B14F-4D97-AF65-F5344CB8AC3E}">
        <p14:creationId xmlns:p14="http://schemas.microsoft.com/office/powerpoint/2010/main" val="1539419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E65D-0FC7-421F-95F0-4774B3D37392}"/>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B8368DB1-BE5C-4457-B4B5-4A1E929FDB59}"/>
              </a:ext>
            </a:extLst>
          </p:cNvPr>
          <p:cNvSpPr>
            <a:spLocks noGrp="1"/>
          </p:cNvSpPr>
          <p:nvPr>
            <p:ph idx="1"/>
          </p:nvPr>
        </p:nvSpPr>
        <p:spPr/>
        <p:txBody>
          <a:bodyPr>
            <a:normAutofit fontScale="70000" lnSpcReduction="20000"/>
          </a:bodyPr>
          <a:lstStyle/>
          <a:p>
            <a:r>
              <a:rPr lang="en-US" dirty="0"/>
              <a:t>How could Penn GSE do a better job of “granting students access to the culture of power”? (Students = you!)</a:t>
            </a:r>
          </a:p>
          <a:p>
            <a:endParaRPr lang="en-US" dirty="0"/>
          </a:p>
          <a:p>
            <a:r>
              <a:rPr lang="en-US" dirty="0"/>
              <a:t>Please discuss in breakout groups </a:t>
            </a:r>
          </a:p>
          <a:p>
            <a:endParaRPr lang="en-US" dirty="0"/>
          </a:p>
          <a:p>
            <a:r>
              <a:rPr lang="en-US" dirty="0"/>
              <a:t>You are welcome to post anonymous responses if you want me and the rest of the class to read them – not required </a:t>
            </a:r>
            <a:r>
              <a:rPr lang="en-US" dirty="0">
                <a:hlinkClick r:id="rId2"/>
              </a:rPr>
              <a:t>https://docs.google.com/forms/d/e/1FAIpQLSdVxDrZEA1ESwecT9YwH6sdx2C7Dd3J5KSI2Ai2X3jPryVRlQ/viewform?usp=sf_link</a:t>
            </a:r>
            <a:endParaRPr lang="en-US" dirty="0"/>
          </a:p>
          <a:p>
            <a:pPr lvl="1"/>
            <a:r>
              <a:rPr lang="en-US" dirty="0"/>
              <a:t>I will post to the discussion forum</a:t>
            </a:r>
          </a:p>
          <a:p>
            <a:endParaRPr lang="en-US" dirty="0"/>
          </a:p>
          <a:p>
            <a:r>
              <a:rPr lang="en-US" dirty="0"/>
              <a:t>Caveat: I can’t promise I can do anything about any of it</a:t>
            </a:r>
          </a:p>
        </p:txBody>
      </p:sp>
    </p:spTree>
    <p:extLst>
      <p:ext uri="{BB962C8B-B14F-4D97-AF65-F5344CB8AC3E}">
        <p14:creationId xmlns:p14="http://schemas.microsoft.com/office/powerpoint/2010/main" val="883251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 or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63286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10/29: Adaptive Learning Systems</a:t>
            </a:r>
          </a:p>
          <a:p>
            <a:r>
              <a:rPr lang="en-US" dirty="0"/>
              <a:t>11/5: Learning in a Digitally Connected World</a:t>
            </a:r>
          </a:p>
          <a:p>
            <a:r>
              <a:rPr lang="en-US" dirty="0"/>
              <a:t>11/12: Identity and Culture</a:t>
            </a:r>
          </a:p>
        </p:txBody>
      </p:sp>
    </p:spTree>
    <p:extLst>
      <p:ext uri="{BB962C8B-B14F-4D97-AF65-F5344CB8AC3E}">
        <p14:creationId xmlns:p14="http://schemas.microsoft.com/office/powerpoint/2010/main" val="164382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Nordeste</a:t>
            </a:r>
            <a:r>
              <a:rPr lang="en-US" dirty="0"/>
              <a:t> today</a:t>
            </a:r>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The successors of the </a:t>
            </a:r>
            <a:r>
              <a:rPr lang="en-US" dirty="0" err="1"/>
              <a:t>Coroneis</a:t>
            </a:r>
            <a:r>
              <a:rPr lang="en-US" dirty="0"/>
              <a:t> still have considerable power in Northeastern rural areas</a:t>
            </a:r>
          </a:p>
          <a:p>
            <a:pPr lvl="1"/>
            <a:r>
              <a:rPr lang="pt-BR" dirty="0" err="1"/>
              <a:t>Though</a:t>
            </a:r>
            <a:r>
              <a:rPr lang="pt-BR" dirty="0"/>
              <a:t> </a:t>
            </a:r>
            <a:r>
              <a:rPr lang="pt-BR" dirty="0" err="1"/>
              <a:t>they</a:t>
            </a:r>
            <a:r>
              <a:rPr lang="pt-BR" dirty="0"/>
              <a:t> </a:t>
            </a:r>
            <a:r>
              <a:rPr lang="pt-BR" dirty="0" err="1"/>
              <a:t>haven’t</a:t>
            </a:r>
            <a:r>
              <a:rPr lang="pt-BR" dirty="0"/>
              <a:t> </a:t>
            </a:r>
            <a:r>
              <a:rPr lang="pt-BR" dirty="0" err="1"/>
              <a:t>used</a:t>
            </a:r>
            <a:r>
              <a:rPr lang="pt-BR" dirty="0"/>
              <a:t> the </a:t>
            </a:r>
            <a:r>
              <a:rPr lang="pt-BR" dirty="0" err="1"/>
              <a:t>term</a:t>
            </a:r>
            <a:r>
              <a:rPr lang="pt-BR" dirty="0"/>
              <a:t> </a:t>
            </a:r>
            <a:r>
              <a:rPr lang="pt-BR" dirty="0" err="1"/>
              <a:t>to</a:t>
            </a:r>
            <a:r>
              <a:rPr lang="pt-BR" dirty="0"/>
              <a:t> </a:t>
            </a:r>
            <a:r>
              <a:rPr lang="pt-BR" dirty="0" err="1"/>
              <a:t>describe</a:t>
            </a:r>
            <a:r>
              <a:rPr lang="pt-BR" dirty="0"/>
              <a:t> </a:t>
            </a:r>
            <a:r>
              <a:rPr lang="pt-BR" dirty="0" err="1"/>
              <a:t>themselves</a:t>
            </a:r>
            <a:r>
              <a:rPr lang="pt-BR" dirty="0"/>
              <a:t> since the 1990s</a:t>
            </a:r>
            <a:endParaRPr lang="en-US" dirty="0"/>
          </a:p>
          <a:p>
            <a:endParaRPr lang="en-US" dirty="0"/>
          </a:p>
          <a:p>
            <a:r>
              <a:rPr lang="en-US" dirty="0"/>
              <a:t>Attempts at rural development and business education often meet with strong (and sometimes violent) opposition </a:t>
            </a:r>
          </a:p>
          <a:p>
            <a:endParaRPr lang="en-US" dirty="0"/>
          </a:p>
          <a:p>
            <a:r>
              <a:rPr lang="en-US" dirty="0"/>
              <a:t>However, with greater civil rights since the 1988 </a:t>
            </a:r>
            <a:r>
              <a:rPr lang="pt-BR" i="1" dirty="0"/>
              <a:t>Constituição Cidadã</a:t>
            </a:r>
            <a:r>
              <a:rPr lang="pt-BR" dirty="0"/>
              <a:t>, and the attention of the national news media, the power of the successors of the Coroneis is much reduced</a:t>
            </a:r>
            <a:endParaRPr lang="en-US" dirty="0"/>
          </a:p>
        </p:txBody>
      </p:sp>
    </p:spTree>
    <p:extLst>
      <p:ext uri="{BB962C8B-B14F-4D97-AF65-F5344CB8AC3E}">
        <p14:creationId xmlns:p14="http://schemas.microsoft.com/office/powerpoint/2010/main" val="13148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 in 1946</a:t>
            </a:r>
          </a:p>
        </p:txBody>
      </p:sp>
      <p:sp>
        <p:nvSpPr>
          <p:cNvPr id="3" name="Content Placeholder 2"/>
          <p:cNvSpPr>
            <a:spLocks noGrp="1"/>
          </p:cNvSpPr>
          <p:nvPr>
            <p:ph idx="1"/>
          </p:nvPr>
        </p:nvSpPr>
        <p:spPr/>
        <p:txBody>
          <a:bodyPr/>
          <a:lstStyle/>
          <a:p>
            <a:r>
              <a:rPr lang="en-US" dirty="0"/>
              <a:t>Running </a:t>
            </a:r>
            <a:br>
              <a:rPr lang="en-US" dirty="0"/>
            </a:br>
            <a:r>
              <a:rPr lang="en-US" dirty="0"/>
              <a:t>Pernambuco</a:t>
            </a:r>
            <a:br>
              <a:rPr lang="en-US" dirty="0"/>
            </a:br>
            <a:r>
              <a:rPr lang="en-US" dirty="0"/>
              <a:t>Department of</a:t>
            </a:r>
            <a:br>
              <a:rPr lang="en-US" dirty="0"/>
            </a:br>
            <a:r>
              <a:rPr lang="en-US" dirty="0"/>
              <a:t>Education</a:t>
            </a:r>
          </a:p>
        </p:txBody>
      </p:sp>
      <p:pic>
        <p:nvPicPr>
          <p:cNvPr id="2050" name="Picture 2" descr="https://upload.wikimedia.org/wikipedia/commons/thumb/e/e0/Pernambuco_in_Brazil.svg/250px-Pernambuco_in_Brazil.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9028"/>
            <a:ext cx="4572000" cy="4517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37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Freire in 1962</a:t>
            </a:r>
          </a:p>
        </p:txBody>
      </p:sp>
      <p:sp>
        <p:nvSpPr>
          <p:cNvPr id="3" name="Content Placeholder 2"/>
          <p:cNvSpPr>
            <a:spLocks noGrp="1"/>
          </p:cNvSpPr>
          <p:nvPr>
            <p:ph idx="1"/>
          </p:nvPr>
        </p:nvSpPr>
        <p:spPr/>
        <p:txBody>
          <a:bodyPr/>
          <a:lstStyle/>
          <a:p>
            <a:r>
              <a:rPr lang="en-US" dirty="0"/>
              <a:t>Began large-scale</a:t>
            </a:r>
            <a:br>
              <a:rPr lang="en-US" dirty="0"/>
            </a:br>
            <a:r>
              <a:rPr lang="en-US" dirty="0"/>
              <a:t>programs in</a:t>
            </a:r>
            <a:br>
              <a:rPr lang="en-US" dirty="0"/>
            </a:br>
            <a:r>
              <a:rPr lang="en-US" dirty="0"/>
              <a:t>literacy education</a:t>
            </a:r>
          </a:p>
        </p:txBody>
      </p:sp>
      <p:pic>
        <p:nvPicPr>
          <p:cNvPr id="2050" name="Picture 2" descr="https://upload.wikimedia.org/wikipedia/commons/thumb/e/e0/Pernambuco_in_Brazil.svg/250px-Pernambuco_in_Brazil.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09028"/>
            <a:ext cx="4572000" cy="4517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95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Brazil in 1964</a:t>
            </a:r>
          </a:p>
        </p:txBody>
      </p:sp>
      <p:sp>
        <p:nvSpPr>
          <p:cNvPr id="3" name="Content Placeholder 2"/>
          <p:cNvSpPr>
            <a:spLocks noGrp="1"/>
          </p:cNvSpPr>
          <p:nvPr>
            <p:ph idx="1"/>
          </p:nvPr>
        </p:nvSpPr>
        <p:spPr/>
        <p:txBody>
          <a:bodyPr/>
          <a:lstStyle/>
          <a:p>
            <a:r>
              <a:rPr lang="en-US" dirty="0"/>
              <a:t>The </a:t>
            </a:r>
            <a:r>
              <a:rPr lang="en-US" i="1" dirty="0"/>
              <a:t>Junta </a:t>
            </a:r>
            <a:r>
              <a:rPr lang="en-US" i="1" dirty="0" err="1"/>
              <a:t>Militar</a:t>
            </a:r>
            <a:r>
              <a:rPr lang="en-US" i="1" dirty="0"/>
              <a:t> </a:t>
            </a:r>
            <a:r>
              <a:rPr lang="en-US" dirty="0"/>
              <a:t>takes control of the government</a:t>
            </a:r>
          </a:p>
          <a:p>
            <a:r>
              <a:rPr lang="en-US" dirty="0"/>
              <a:t>Freire is imprisoned and then exiled to Bolivia</a:t>
            </a:r>
          </a:p>
        </p:txBody>
      </p:sp>
      <p:pic>
        <p:nvPicPr>
          <p:cNvPr id="3074" name="Picture 2" descr="http://acervo.oglobo.globo.com/incoming/10104422-43f-43f/imagemHorizontalFotogaleria/fot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657600"/>
            <a:ext cx="6286500" cy="3370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623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2211</Words>
  <Application>Microsoft Office PowerPoint</Application>
  <PresentationFormat>On-screen Show (4:3)</PresentationFormat>
  <Paragraphs>216</Paragraphs>
  <Slides>54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Foundations of  Teaching and Learning</vt:lpstr>
      <vt:lpstr>Paulo Freire</vt:lpstr>
      <vt:lpstr>Freire in 1943</vt:lpstr>
      <vt:lpstr>Pernambuco in 1943</vt:lpstr>
      <vt:lpstr>The Nordeste today</vt:lpstr>
      <vt:lpstr>The Nordeste today</vt:lpstr>
      <vt:lpstr>Freire in 1946</vt:lpstr>
      <vt:lpstr>Freire in 1962</vt:lpstr>
      <vt:lpstr>Brazil in 1964</vt:lpstr>
      <vt:lpstr>Freire in the 1960s-1980s</vt:lpstr>
      <vt:lpstr>Freire</vt:lpstr>
      <vt:lpstr>Freire and Ramos</vt:lpstr>
      <vt:lpstr>Freire and Ramos</vt:lpstr>
      <vt:lpstr>Freire and Ramos</vt:lpstr>
      <vt:lpstr>Freire and Ramos</vt:lpstr>
      <vt:lpstr>Freire and Ramos</vt:lpstr>
      <vt:lpstr>What is Freire’s model for a teacher?</vt:lpstr>
      <vt:lpstr>What is Freire’s model for a teacher?</vt:lpstr>
      <vt:lpstr>“Culture Circles”</vt:lpstr>
      <vt:lpstr>“Culture Circles”</vt:lpstr>
      <vt:lpstr>“Culture Circles”</vt:lpstr>
      <vt:lpstr>Freire’s Dialogue and Anti-Dialogue</vt:lpstr>
      <vt:lpstr>Design of education</vt:lpstr>
      <vt:lpstr>Freire and Dewey</vt:lpstr>
      <vt:lpstr>Sets of statements</vt:lpstr>
      <vt:lpstr>Go to breakout rooms</vt:lpstr>
      <vt:lpstr>Thoughts? Questions?</vt:lpstr>
      <vt:lpstr>Ladson-Billings</vt:lpstr>
      <vt:lpstr>Ladson-Billings in 1953</vt:lpstr>
      <vt:lpstr>Culturally-relevant pedagogy</vt:lpstr>
      <vt:lpstr>Three criteria of culturally-relevant pedagogy</vt:lpstr>
      <vt:lpstr>Academic success</vt:lpstr>
      <vt:lpstr>Cultural Competence</vt:lpstr>
      <vt:lpstr>Examples of Cultural Competence</vt:lpstr>
      <vt:lpstr>“But isn’t that just good teaching?” </vt:lpstr>
      <vt:lpstr>“But isn’t that just good teaching?” </vt:lpstr>
      <vt:lpstr>“But isn’t that just good teaching?” </vt:lpstr>
      <vt:lpstr>What about critical consciousness?</vt:lpstr>
      <vt:lpstr>What about critical consciousness?</vt:lpstr>
      <vt:lpstr>Thoughts? Questions?</vt:lpstr>
      <vt:lpstr>Lisa Delpit</vt:lpstr>
      <vt:lpstr>Cultures of Power  (Delpit, 1988)</vt:lpstr>
      <vt:lpstr>How do you communicate with someone who has more power  but is clueless?</vt:lpstr>
      <vt:lpstr>How do you communicate with someone who has more power  but is clueless?</vt:lpstr>
      <vt:lpstr>How do you avoid being the kind of person who people just can’t talk to?</vt:lpstr>
      <vt:lpstr>Equity and Power</vt:lpstr>
      <vt:lpstr>The importance of product</vt:lpstr>
      <vt:lpstr>The importance of product</vt:lpstr>
      <vt:lpstr>The importance of product</vt:lpstr>
      <vt:lpstr>Thoughts or questions?</vt:lpstr>
      <vt:lpstr>The importance of learning the culture of power</vt:lpstr>
      <vt:lpstr>Application</vt:lpstr>
      <vt:lpstr>Final thoughts or questions?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323</cp:revision>
  <dcterms:created xsi:type="dcterms:W3CDTF">2013-08-27T11:33:40Z</dcterms:created>
  <dcterms:modified xsi:type="dcterms:W3CDTF">2021-10-16T10:46:03Z</dcterms:modified>
</cp:coreProperties>
</file>