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717" r:id="rId3"/>
    <p:sldId id="692" r:id="rId4"/>
    <p:sldId id="694" r:id="rId5"/>
    <p:sldId id="693" r:id="rId6"/>
    <p:sldId id="695" r:id="rId7"/>
    <p:sldId id="696" r:id="rId8"/>
    <p:sldId id="697" r:id="rId9"/>
    <p:sldId id="722" r:id="rId10"/>
    <p:sldId id="706" r:id="rId11"/>
    <p:sldId id="707" r:id="rId12"/>
    <p:sldId id="708" r:id="rId13"/>
    <p:sldId id="709" r:id="rId14"/>
    <p:sldId id="710" r:id="rId15"/>
    <p:sldId id="723" r:id="rId16"/>
    <p:sldId id="719" r:id="rId17"/>
    <p:sldId id="711" r:id="rId18"/>
    <p:sldId id="720" r:id="rId19"/>
    <p:sldId id="712" r:id="rId20"/>
    <p:sldId id="713" r:id="rId21"/>
    <p:sldId id="714" r:id="rId22"/>
    <p:sldId id="721" r:id="rId23"/>
    <p:sldId id="724" r:id="rId24"/>
    <p:sldId id="726" r:id="rId25"/>
    <p:sldId id="727" r:id="rId26"/>
    <p:sldId id="725" r:id="rId27"/>
    <p:sldId id="729" r:id="rId28"/>
    <p:sldId id="728" r:id="rId29"/>
    <p:sldId id="27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2F1BAC8-1B06-4C14-B219-90F697F16CB7}">
          <p14:sldIdLst>
            <p14:sldId id="256"/>
          </p14:sldIdLst>
        </p14:section>
        <p14:section name="Untitled Section" id="{CFF9A01F-06E9-4E62-A1E7-9864A719753D}">
          <p14:sldIdLst>
            <p14:sldId id="717"/>
            <p14:sldId id="692"/>
            <p14:sldId id="694"/>
            <p14:sldId id="693"/>
            <p14:sldId id="695"/>
            <p14:sldId id="696"/>
            <p14:sldId id="697"/>
            <p14:sldId id="722"/>
            <p14:sldId id="706"/>
            <p14:sldId id="707"/>
            <p14:sldId id="708"/>
            <p14:sldId id="709"/>
            <p14:sldId id="710"/>
            <p14:sldId id="723"/>
            <p14:sldId id="719"/>
            <p14:sldId id="711"/>
            <p14:sldId id="720"/>
            <p14:sldId id="712"/>
            <p14:sldId id="713"/>
            <p14:sldId id="714"/>
            <p14:sldId id="721"/>
            <p14:sldId id="724"/>
            <p14:sldId id="726"/>
            <p14:sldId id="727"/>
            <p14:sldId id="725"/>
            <p14:sldId id="729"/>
            <p14:sldId id="728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11/6/2021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ofstede-insights.com/product/compare-countries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Foundations of </a:t>
            </a:r>
            <a:br>
              <a:rPr lang="en-US" dirty="0"/>
            </a:br>
            <a:r>
              <a:rPr lang="en-US" dirty="0"/>
              <a:t>Teaching and 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12, 2021</a:t>
            </a:r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Zhang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Discusses some specific dimensions of cultural difference and how it relates to collaborative learning, building off of Hofstede’s model of cultural dimensions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751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Hofstede’s (1984, 2003) dimensions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extensive surveys of IBM employees around the world</a:t>
            </a:r>
          </a:p>
        </p:txBody>
      </p:sp>
    </p:spTree>
    <p:extLst>
      <p:ext uri="{BB962C8B-B14F-4D97-AF65-F5344CB8AC3E}">
        <p14:creationId xmlns:p14="http://schemas.microsoft.com/office/powerpoint/2010/main" val="1266762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Hofstede’s (1984, 2003) dimensions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extensive surveys of IBM employees around the world</a:t>
            </a:r>
          </a:p>
          <a:p>
            <a:endParaRPr lang="en-US" dirty="0"/>
          </a:p>
          <a:p>
            <a:r>
              <a:rPr lang="en-US" dirty="0"/>
              <a:t>Determined dimensions on which nations differed</a:t>
            </a:r>
          </a:p>
        </p:txBody>
      </p:sp>
    </p:spTree>
    <p:extLst>
      <p:ext uri="{BB962C8B-B14F-4D97-AF65-F5344CB8AC3E}">
        <p14:creationId xmlns:p14="http://schemas.microsoft.com/office/powerpoint/2010/main" val="2725814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Hofstede’s (1984, 2003) dimensions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Power distance</a:t>
            </a:r>
          </a:p>
          <a:p>
            <a:r>
              <a:rPr lang="en-US" dirty="0"/>
              <a:t>Individualism .vs. collectivism</a:t>
            </a:r>
          </a:p>
          <a:p>
            <a:r>
              <a:rPr lang="en-US" dirty="0"/>
              <a:t>Uncertainty avoidance</a:t>
            </a:r>
          </a:p>
          <a:p>
            <a:r>
              <a:rPr lang="en-US" dirty="0"/>
              <a:t>Masculinity .vs. femininity </a:t>
            </a:r>
          </a:p>
          <a:p>
            <a:r>
              <a:rPr lang="en-US" dirty="0"/>
              <a:t>Long-term orientation .vs. short-term orientation</a:t>
            </a:r>
          </a:p>
          <a:p>
            <a:r>
              <a:rPr lang="en-US" dirty="0"/>
              <a:t>Indulgence .vs. restraint</a:t>
            </a:r>
          </a:p>
        </p:txBody>
      </p:sp>
    </p:spTree>
    <p:extLst>
      <p:ext uri="{BB962C8B-B14F-4D97-AF65-F5344CB8AC3E}">
        <p14:creationId xmlns:p14="http://schemas.microsoft.com/office/powerpoint/2010/main" val="1004588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Zhang’s discussion of dimensions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Power distance</a:t>
            </a:r>
          </a:p>
          <a:p>
            <a:pPr lvl="1"/>
            <a:r>
              <a:rPr lang="en-US" dirty="0"/>
              <a:t>High power distance = more respect for teachers, higher likelihood of treating instructors and texts as authoritative</a:t>
            </a:r>
          </a:p>
          <a:p>
            <a:pPr lvl="1"/>
            <a:r>
              <a:rPr lang="en-US" dirty="0"/>
              <a:t>Low power distance = greater preference for questioning early in learning process</a:t>
            </a:r>
          </a:p>
          <a:p>
            <a:r>
              <a:rPr lang="en-US" dirty="0"/>
              <a:t>Analytical versus holistic/dialectical thinking</a:t>
            </a:r>
          </a:p>
          <a:p>
            <a:pPr lvl="1"/>
            <a:r>
              <a:rPr lang="en-US" dirty="0"/>
              <a:t>Avoidance of contradiction, clarification versus acceptance of contradiction and complexity</a:t>
            </a:r>
          </a:p>
          <a:p>
            <a:r>
              <a:rPr lang="en-US" dirty="0"/>
              <a:t>Low-context versus high-context cultures</a:t>
            </a:r>
          </a:p>
          <a:p>
            <a:pPr lvl="1"/>
            <a:r>
              <a:rPr lang="en-US" dirty="0"/>
              <a:t>Low-context: meaning mostly captured in words</a:t>
            </a:r>
          </a:p>
          <a:p>
            <a:pPr lvl="1"/>
            <a:r>
              <a:rPr lang="en-US" dirty="0"/>
              <a:t>High-context: meaning captured partially in social/vocal/relationship cues</a:t>
            </a:r>
          </a:p>
          <a:p>
            <a:pPr lvl="1"/>
            <a:r>
              <a:rPr lang="en-US" dirty="0"/>
              <a:t>Preference for face-to-face over textual communication in high-context cultures</a:t>
            </a:r>
          </a:p>
        </p:txBody>
      </p:sp>
    </p:spTree>
    <p:extLst>
      <p:ext uri="{BB962C8B-B14F-4D97-AF65-F5344CB8AC3E}">
        <p14:creationId xmlns:p14="http://schemas.microsoft.com/office/powerpoint/2010/main" val="3795544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9E9A6-2273-47F1-A035-8FAB7551E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9FE8B-827D-474D-961E-B8CBB4A77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84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3247A-FB1A-445E-8DEF-DF5CDB286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Incompleteness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A1200-469A-40B8-BCD2-D7C8F1640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many findings in group differences in education that are not explained by these models (Baker et al., 2019)</a:t>
            </a:r>
          </a:p>
        </p:txBody>
      </p:sp>
    </p:spTree>
    <p:extLst>
      <p:ext uri="{BB962C8B-B14F-4D97-AF65-F5344CB8AC3E}">
        <p14:creationId xmlns:p14="http://schemas.microsoft.com/office/powerpoint/2010/main" val="231219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Ogan</a:t>
            </a:r>
            <a:r>
              <a:rPr lang="en-US" dirty="0"/>
              <a:t> et al. (2012)’s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Collaborative behaviors during blended learning do not map particularly well to collectivism or power distance</a:t>
            </a:r>
          </a:p>
          <a:p>
            <a:endParaRPr lang="en-US" dirty="0"/>
          </a:p>
          <a:p>
            <a:r>
              <a:rPr lang="en-US" dirty="0"/>
              <a:t>Brazil, Costa Rica, Mexico – close, “yoked” collaboration</a:t>
            </a:r>
          </a:p>
          <a:p>
            <a:r>
              <a:rPr lang="en-US" dirty="0"/>
              <a:t>USA – occasional collaboration</a:t>
            </a:r>
          </a:p>
          <a:p>
            <a:r>
              <a:rPr lang="en-US" dirty="0"/>
              <a:t>Philippines – avoidance of collaboration</a:t>
            </a:r>
          </a:p>
        </p:txBody>
      </p:sp>
    </p:spTree>
    <p:extLst>
      <p:ext uri="{BB962C8B-B14F-4D97-AF65-F5344CB8AC3E}">
        <p14:creationId xmlns:p14="http://schemas.microsoft.com/office/powerpoint/2010/main" val="1689353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Off-Task Behavior: West side of Pacific Ocean versus the rest of the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Very low off-task behavior rates in Japan, China, Thailand, and the Philippines – much lower than the rest of the world (Chase &amp; Mueller, 1989;  Lan et al., 2009; Weisz et al., 1995; Rodrigo et al., 2013)</a:t>
            </a:r>
          </a:p>
          <a:p>
            <a:endParaRPr lang="en-US" dirty="0"/>
          </a:p>
          <a:p>
            <a:r>
              <a:rPr lang="en-US" dirty="0"/>
              <a:t>No obvious explanation for this pattern in existing cultural theories -- these countries are quite different from each other, and countries that share specific cultural features with these countries, according to dimensional models, do not seem to also have low off-task behavior.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78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Are between-country differences driven 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National/personal culture?</a:t>
            </a:r>
          </a:p>
          <a:p>
            <a:r>
              <a:rPr lang="en-US" dirty="0"/>
              <a:t>Culture of schooling?</a:t>
            </a:r>
          </a:p>
        </p:txBody>
      </p:sp>
    </p:spTree>
    <p:extLst>
      <p:ext uri="{BB962C8B-B14F-4D97-AF65-F5344CB8AC3E}">
        <p14:creationId xmlns:p14="http://schemas.microsoft.com/office/powerpoint/2010/main" val="2115442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6208A-C8D8-40A6-8492-FE632EE55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Gee’s Four Categories of 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87A9E-40C4-438B-8783-26EEE7A9B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42DF62-5924-4082-B58A-67B5B5F448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44" y="1166018"/>
            <a:ext cx="9085956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7694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countries even the right unit?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Guatemala versus Honduras</a:t>
            </a:r>
          </a:p>
          <a:p>
            <a:r>
              <a:rPr lang="en-US" dirty="0"/>
              <a:t>Mississippi versus Massachusetts</a:t>
            </a:r>
          </a:p>
          <a:p>
            <a:r>
              <a:rPr lang="en-US" dirty="0"/>
              <a:t>Shenzhen versus rural Xinjiang</a:t>
            </a:r>
          </a:p>
        </p:txBody>
      </p:sp>
    </p:spTree>
    <p:extLst>
      <p:ext uri="{BB962C8B-B14F-4D97-AF65-F5344CB8AC3E}">
        <p14:creationId xmlns:p14="http://schemas.microsoft.com/office/powerpoint/2010/main" val="31530076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Even if there are differences between large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they seen in most/all individuals as individual traits?</a:t>
            </a:r>
          </a:p>
          <a:p>
            <a:endParaRPr lang="en-US" dirty="0"/>
          </a:p>
          <a:p>
            <a:r>
              <a:rPr lang="en-US" dirty="0"/>
              <a:t>Or are they emergent in the culture of specific situations, and not seen in all participants?</a:t>
            </a:r>
          </a:p>
          <a:p>
            <a:pPr lvl="1"/>
            <a:r>
              <a:rPr lang="en-US" dirty="0"/>
              <a:t>Are all Americans individualistic? Are all Brazilians collectivistic?</a:t>
            </a:r>
          </a:p>
        </p:txBody>
      </p:sp>
    </p:spTree>
    <p:extLst>
      <p:ext uri="{BB962C8B-B14F-4D97-AF65-F5344CB8AC3E}">
        <p14:creationId xmlns:p14="http://schemas.microsoft.com/office/powerpoint/2010/main" val="25978347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5E063-AD96-4703-B03D-0DA4C2077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 you match the Hofstede Dimensions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1DCA1-5DC5-47A5-92F2-FACEEBB2C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country you most grew up in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https://www.hofstede-insights.com/product/compare-countries/</a:t>
            </a:r>
            <a:endParaRPr lang="en-US" dirty="0"/>
          </a:p>
          <a:p>
            <a:endParaRPr lang="en-US" dirty="0"/>
          </a:p>
          <a:p>
            <a:r>
              <a:rPr lang="en-US" dirty="0"/>
              <a:t>Choose your country</a:t>
            </a:r>
          </a:p>
          <a:p>
            <a:r>
              <a:rPr lang="en-US" dirty="0"/>
              <a:t>Then click read more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1335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9E9A6-2273-47F1-A035-8FAB7551E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9FE8B-827D-474D-961E-B8CBB4A77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18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6DC10-EF85-4B8D-B9D3-852AA2A08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Teachers’ Narrative Arcs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Machalow</a:t>
            </a:r>
            <a:r>
              <a:rPr lang="en-US" dirty="0"/>
              <a:t> et al., 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276D2-5053-483F-B432-E7E34C3F2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Identity viewed as teacher’s narratives about their own experience with mathematics over time</a:t>
            </a:r>
          </a:p>
        </p:txBody>
      </p:sp>
    </p:spTree>
    <p:extLst>
      <p:ext uri="{BB962C8B-B14F-4D97-AF65-F5344CB8AC3E}">
        <p14:creationId xmlns:p14="http://schemas.microsoft.com/office/powerpoint/2010/main" val="2475362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753B2-0767-4226-9DD0-CF1F51C23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Teachers’ Narrative Arcs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Machalow</a:t>
            </a:r>
            <a:r>
              <a:rPr lang="en-US" dirty="0"/>
              <a:t> et al., 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EDF8F-185C-408F-90EE-6973FD762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538A31-8B18-4BC2-9D2C-2D55E0B3C0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45" y="1752600"/>
            <a:ext cx="8481709" cy="4068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2139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6DC10-EF85-4B8D-B9D3-852AA2A08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Teachers’ Narrative Arcs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Machalow</a:t>
            </a:r>
            <a:r>
              <a:rPr lang="en-US" dirty="0"/>
              <a:t> et al., 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276D2-5053-483F-B432-E7E34C3F2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B8A7A2C-1BD4-4562-A6A9-CF27284EF1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34292"/>
            <a:ext cx="9144000" cy="3189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565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44CB0-0505-40DA-9F00-F5E261975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Teachers’ Narrative Arcs and Orientation to Mathematics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C52B9-FEFB-4EFE-B9DE-D035965CD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Negative-valence narrative arcs</a:t>
            </a:r>
          </a:p>
          <a:p>
            <a:pPr lvl="1"/>
            <a:r>
              <a:rPr lang="en-US" sz="3200" b="0" i="0" dirty="0">
                <a:effectLst/>
              </a:rPr>
              <a:t>Mostly instrumental orientation (focused on replicating strategies, correct answers, and external rewards) </a:t>
            </a:r>
          </a:p>
          <a:p>
            <a:r>
              <a:rPr lang="en-US" dirty="0"/>
              <a:t>Positive-valence narrative arcs</a:t>
            </a:r>
          </a:p>
          <a:p>
            <a:pPr lvl="1"/>
            <a:r>
              <a:rPr lang="en-US" sz="3200" b="0" i="0" dirty="0">
                <a:effectLst/>
              </a:rPr>
              <a:t>Mostly relational orientation (focused on problem solving, creativity, and internal motivation)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554215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9E9A6-2273-47F1-A035-8FAB7551E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9FE8B-827D-474D-961E-B8CBB4A77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3108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/>
              <a:t>11/12 </a:t>
            </a:r>
            <a:r>
              <a:rPr lang="en-US"/>
              <a:t>THIS AFTERNOON in-person meetup (320p-4p)</a:t>
            </a:r>
            <a:endParaRPr lang="en-US" dirty="0"/>
          </a:p>
          <a:p>
            <a:r>
              <a:rPr lang="en-US" dirty="0"/>
              <a:t>11/15 Essay due</a:t>
            </a:r>
          </a:p>
          <a:p>
            <a:r>
              <a:rPr lang="en-US" dirty="0"/>
              <a:t>11/19: Motivation and Engagement</a:t>
            </a:r>
          </a:p>
          <a:p>
            <a:r>
              <a:rPr lang="en-US" dirty="0"/>
              <a:t>11/24: Constructionism (special day/time)</a:t>
            </a:r>
          </a:p>
          <a:p>
            <a:r>
              <a:rPr lang="en-US" dirty="0"/>
              <a:t>12/3: Effective Learning Strategies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826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Gee’s Examples for Himself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Nature-Identity</a:t>
            </a:r>
          </a:p>
          <a:p>
            <a:pPr lvl="1"/>
            <a:r>
              <a:rPr lang="en-US"/>
              <a:t>Identical Twin</a:t>
            </a:r>
          </a:p>
          <a:p>
            <a:r>
              <a:rPr lang="en-US"/>
              <a:t>Institution-Identity</a:t>
            </a:r>
          </a:p>
          <a:p>
            <a:pPr lvl="1"/>
            <a:r>
              <a:rPr lang="en-US"/>
              <a:t>College Professor</a:t>
            </a:r>
          </a:p>
          <a:p>
            <a:r>
              <a:rPr lang="en-US"/>
              <a:t>Discourse-Identity</a:t>
            </a:r>
          </a:p>
          <a:p>
            <a:pPr lvl="1"/>
            <a:r>
              <a:rPr lang="en-US"/>
              <a:t>A Charismatic Person</a:t>
            </a:r>
          </a:p>
          <a:p>
            <a:r>
              <a:rPr lang="en-US"/>
              <a:t>Affinity-Identity</a:t>
            </a:r>
          </a:p>
          <a:p>
            <a:pPr lvl="1"/>
            <a:r>
              <a:rPr lang="en-US"/>
              <a:t>Trekkie</a:t>
            </a:r>
          </a:p>
        </p:txBody>
      </p:sp>
    </p:spTree>
    <p:extLst>
      <p:ext uri="{BB962C8B-B14F-4D97-AF65-F5344CB8AC3E}">
        <p14:creationId xmlns:p14="http://schemas.microsoft.com/office/powerpoint/2010/main" val="1273329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identity can be each of these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See Gee’s example of race</a:t>
            </a:r>
          </a:p>
          <a:p>
            <a:endParaRPr lang="en-US" dirty="0"/>
          </a:p>
          <a:p>
            <a:r>
              <a:rPr lang="en-US" dirty="0"/>
              <a:t>I-identity: laws, rules, or policies that classify individuals as being of a certain race, with specific implications</a:t>
            </a:r>
          </a:p>
          <a:p>
            <a:r>
              <a:rPr lang="en-US" dirty="0"/>
              <a:t>N-identity: racist eugenics, but also – for instance – factual genetic characteristics such as pre-disposition to </a:t>
            </a:r>
            <a:r>
              <a:rPr lang="en-US" dirty="0" err="1"/>
              <a:t>Tay</a:t>
            </a:r>
            <a:r>
              <a:rPr lang="en-US" dirty="0"/>
              <a:t>-Sachs disease</a:t>
            </a:r>
          </a:p>
          <a:p>
            <a:r>
              <a:rPr lang="en-US" dirty="0"/>
              <a:t>D-identity: cultural features around racial identity, both positive and negative</a:t>
            </a:r>
          </a:p>
          <a:p>
            <a:r>
              <a:rPr lang="en-US" dirty="0"/>
              <a:t>A-identity: voluntary selection of practices or preferences seen as being shared with other members of same race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872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list in the chat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Identities that you yourself identify with</a:t>
            </a:r>
          </a:p>
          <a:p>
            <a:endParaRPr lang="en-US" dirty="0"/>
          </a:p>
          <a:p>
            <a:r>
              <a:rPr lang="en-US" dirty="0"/>
              <a:t>Starting with N-identities</a:t>
            </a:r>
          </a:p>
        </p:txBody>
      </p:sp>
    </p:spTree>
    <p:extLst>
      <p:ext uri="{BB962C8B-B14F-4D97-AF65-F5344CB8AC3E}">
        <p14:creationId xmlns:p14="http://schemas.microsoft.com/office/powerpoint/2010/main" val="873270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list in the chat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Identities that you yourself identify with</a:t>
            </a:r>
          </a:p>
          <a:p>
            <a:endParaRPr lang="en-US" dirty="0"/>
          </a:p>
          <a:p>
            <a:r>
              <a:rPr lang="en-US" dirty="0"/>
              <a:t>I-identities</a:t>
            </a:r>
          </a:p>
        </p:txBody>
      </p:sp>
    </p:spTree>
    <p:extLst>
      <p:ext uri="{BB962C8B-B14F-4D97-AF65-F5344CB8AC3E}">
        <p14:creationId xmlns:p14="http://schemas.microsoft.com/office/powerpoint/2010/main" val="1084591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list in the chat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Identities that you yourself identify with</a:t>
            </a:r>
          </a:p>
          <a:p>
            <a:endParaRPr lang="en-US" dirty="0"/>
          </a:p>
          <a:p>
            <a:r>
              <a:rPr lang="en-US" dirty="0"/>
              <a:t>D-identities</a:t>
            </a:r>
          </a:p>
        </p:txBody>
      </p:sp>
    </p:spTree>
    <p:extLst>
      <p:ext uri="{BB962C8B-B14F-4D97-AF65-F5344CB8AC3E}">
        <p14:creationId xmlns:p14="http://schemas.microsoft.com/office/powerpoint/2010/main" val="2033541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list in the chat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Identities that you yourself identify with</a:t>
            </a:r>
          </a:p>
          <a:p>
            <a:endParaRPr lang="en-US" dirty="0"/>
          </a:p>
          <a:p>
            <a:r>
              <a:rPr lang="en-US" dirty="0"/>
              <a:t>A-identities</a:t>
            </a:r>
          </a:p>
        </p:txBody>
      </p:sp>
    </p:spTree>
    <p:extLst>
      <p:ext uri="{BB962C8B-B14F-4D97-AF65-F5344CB8AC3E}">
        <p14:creationId xmlns:p14="http://schemas.microsoft.com/office/powerpoint/2010/main" val="3137757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9E9A6-2273-47F1-A035-8FAB7551E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9FE8B-827D-474D-961E-B8CBB4A77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3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779</Words>
  <Application>Microsoft Office PowerPoint</Application>
  <PresentationFormat>On-screen Show (4:3)</PresentationFormat>
  <Paragraphs>110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Foundations of  Teaching and Learning</vt:lpstr>
      <vt:lpstr>Gee’s Four Categories of Identity</vt:lpstr>
      <vt:lpstr>Gee’s Examples for Himself</vt:lpstr>
      <vt:lpstr>An identity can be each of these</vt:lpstr>
      <vt:lpstr>Let’s list in the chat</vt:lpstr>
      <vt:lpstr>Let’s list in the chat</vt:lpstr>
      <vt:lpstr>Let’s list in the chat</vt:lpstr>
      <vt:lpstr>Let’s list in the chat</vt:lpstr>
      <vt:lpstr>Thoughts? Questions?</vt:lpstr>
      <vt:lpstr>Zhang</vt:lpstr>
      <vt:lpstr>Hofstede’s (1984, 2003) dimensions</vt:lpstr>
      <vt:lpstr>Hofstede’s (1984, 2003) dimensions</vt:lpstr>
      <vt:lpstr>Hofstede’s (1984, 2003) dimensions</vt:lpstr>
      <vt:lpstr>Zhang’s discussion of dimensions</vt:lpstr>
      <vt:lpstr>Thoughts? Questions?</vt:lpstr>
      <vt:lpstr>Incompleteness</vt:lpstr>
      <vt:lpstr>Ogan et al. (2012)’s work</vt:lpstr>
      <vt:lpstr>Off-Task Behavior: West side of Pacific Ocean versus the rest of the world</vt:lpstr>
      <vt:lpstr>Are between-country differences driven by</vt:lpstr>
      <vt:lpstr>Are countries even the right unit?</vt:lpstr>
      <vt:lpstr>Even if there are differences between large groups</vt:lpstr>
      <vt:lpstr>Do you match the Hofstede Dimensions</vt:lpstr>
      <vt:lpstr>Thoughts? Questions?</vt:lpstr>
      <vt:lpstr>Teachers’ Narrative Arcs  (Machalow et al., 2020)</vt:lpstr>
      <vt:lpstr>Teachers’ Narrative Arcs  (Machalow et al., 2020)</vt:lpstr>
      <vt:lpstr>Teachers’ Narrative Arcs  (Machalow et al., 2020)</vt:lpstr>
      <vt:lpstr>Teachers’ Narrative Arcs and Orientation to Mathematics </vt:lpstr>
      <vt:lpstr>Thoughts? Questions?</vt:lpstr>
      <vt:lpstr>Upcoming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Baker, Ryan S</cp:lastModifiedBy>
  <cp:revision>321</cp:revision>
  <dcterms:created xsi:type="dcterms:W3CDTF">2013-08-27T11:33:40Z</dcterms:created>
  <dcterms:modified xsi:type="dcterms:W3CDTF">2021-11-06T16:37:43Z</dcterms:modified>
</cp:coreProperties>
</file>