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0"/>
  </p:notesMasterIdLst>
  <p:sldIdLst>
    <p:sldId id="256" r:id="rId2"/>
    <p:sldId id="257" r:id="rId3"/>
    <p:sldId id="285" r:id="rId4"/>
    <p:sldId id="392" r:id="rId5"/>
    <p:sldId id="262" r:id="rId6"/>
    <p:sldId id="260" r:id="rId7"/>
    <p:sldId id="268" r:id="rId8"/>
    <p:sldId id="290" r:id="rId9"/>
    <p:sldId id="291" r:id="rId10"/>
    <p:sldId id="295" r:id="rId11"/>
    <p:sldId id="399" r:id="rId12"/>
    <p:sldId id="394" r:id="rId13"/>
    <p:sldId id="305" r:id="rId14"/>
    <p:sldId id="393" r:id="rId15"/>
    <p:sldId id="387" r:id="rId16"/>
    <p:sldId id="289" r:id="rId17"/>
    <p:sldId id="396" r:id="rId18"/>
    <p:sldId id="395" r:id="rId19"/>
    <p:sldId id="308" r:id="rId20"/>
    <p:sldId id="307" r:id="rId21"/>
    <p:sldId id="309" r:id="rId22"/>
    <p:sldId id="310" r:id="rId23"/>
    <p:sldId id="311" r:id="rId24"/>
    <p:sldId id="312" r:id="rId25"/>
    <p:sldId id="313" r:id="rId26"/>
    <p:sldId id="314" r:id="rId27"/>
    <p:sldId id="315" r:id="rId28"/>
    <p:sldId id="316" r:id="rId29"/>
    <p:sldId id="317" r:id="rId30"/>
    <p:sldId id="318" r:id="rId31"/>
    <p:sldId id="319" r:id="rId32"/>
    <p:sldId id="320" r:id="rId33"/>
    <p:sldId id="321" r:id="rId34"/>
    <p:sldId id="322" r:id="rId35"/>
    <p:sldId id="323" r:id="rId36"/>
    <p:sldId id="324" r:id="rId37"/>
    <p:sldId id="325" r:id="rId38"/>
    <p:sldId id="326" r:id="rId39"/>
    <p:sldId id="327" r:id="rId40"/>
    <p:sldId id="328" r:id="rId41"/>
    <p:sldId id="329" r:id="rId42"/>
    <p:sldId id="330" r:id="rId43"/>
    <p:sldId id="331" r:id="rId44"/>
    <p:sldId id="332" r:id="rId45"/>
    <p:sldId id="333" r:id="rId46"/>
    <p:sldId id="334" r:id="rId47"/>
    <p:sldId id="335" r:id="rId48"/>
    <p:sldId id="336" r:id="rId49"/>
    <p:sldId id="337" r:id="rId50"/>
    <p:sldId id="338" r:id="rId51"/>
    <p:sldId id="391" r:id="rId52"/>
    <p:sldId id="339" r:id="rId53"/>
    <p:sldId id="340" r:id="rId54"/>
    <p:sldId id="341" r:id="rId55"/>
    <p:sldId id="342" r:id="rId56"/>
    <p:sldId id="343" r:id="rId57"/>
    <p:sldId id="344" r:id="rId58"/>
    <p:sldId id="345" r:id="rId59"/>
    <p:sldId id="346" r:id="rId60"/>
    <p:sldId id="347" r:id="rId61"/>
    <p:sldId id="348" r:id="rId62"/>
    <p:sldId id="349" r:id="rId63"/>
    <p:sldId id="350" r:id="rId64"/>
    <p:sldId id="351" r:id="rId65"/>
    <p:sldId id="352" r:id="rId66"/>
    <p:sldId id="353" r:id="rId67"/>
    <p:sldId id="354" r:id="rId68"/>
    <p:sldId id="355" r:id="rId69"/>
    <p:sldId id="356" r:id="rId70"/>
    <p:sldId id="357" r:id="rId71"/>
    <p:sldId id="358" r:id="rId72"/>
    <p:sldId id="359" r:id="rId73"/>
    <p:sldId id="360" r:id="rId74"/>
    <p:sldId id="397" r:id="rId75"/>
    <p:sldId id="361" r:id="rId76"/>
    <p:sldId id="398" r:id="rId77"/>
    <p:sldId id="362" r:id="rId78"/>
    <p:sldId id="363" r:id="rId79"/>
    <p:sldId id="364" r:id="rId80"/>
    <p:sldId id="365" r:id="rId81"/>
    <p:sldId id="368" r:id="rId82"/>
    <p:sldId id="369" r:id="rId83"/>
    <p:sldId id="370" r:id="rId84"/>
    <p:sldId id="371" r:id="rId85"/>
    <p:sldId id="372" r:id="rId86"/>
    <p:sldId id="366" r:id="rId87"/>
    <p:sldId id="367" r:id="rId88"/>
    <p:sldId id="271" r:id="rId8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8/23/2021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8/23/2021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8/23/2021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8/23/2021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8/23/2021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Foundations of </a:t>
            </a:r>
            <a:br>
              <a:rPr lang="en-US" dirty="0"/>
            </a:br>
            <a:r>
              <a:rPr lang="en-US" dirty="0"/>
              <a:t>Teaching and Learning</a:t>
            </a:r>
          </a:p>
        </p:txBody>
      </p:sp>
      <p:sp>
        <p:nvSpPr>
          <p:cNvPr id="3" name="Subtitle 2"/>
          <p:cNvSpPr>
            <a:spLocks noGrp="1"/>
          </p:cNvSpPr>
          <p:nvPr>
            <p:ph type="subTitle" idx="1"/>
          </p:nvPr>
        </p:nvSpPr>
        <p:spPr/>
        <p:txBody>
          <a:bodyPr/>
          <a:lstStyle/>
          <a:p>
            <a:r>
              <a:rPr lang="en-US" dirty="0"/>
              <a:t>September 3, 2021</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about Syllabus?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79269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Extensions?</a:t>
            </a:r>
          </a:p>
        </p:txBody>
      </p:sp>
      <p:sp>
        <p:nvSpPr>
          <p:cNvPr id="3" name="Content Placeholder 2"/>
          <p:cNvSpPr>
            <a:spLocks noGrp="1"/>
          </p:cNvSpPr>
          <p:nvPr>
            <p:ph idx="1"/>
          </p:nvPr>
        </p:nvSpPr>
        <p:spPr/>
        <p:txBody>
          <a:bodyPr>
            <a:normAutofit fontScale="85000" lnSpcReduction="20000"/>
          </a:bodyPr>
          <a:lstStyle/>
          <a:p>
            <a:r>
              <a:rPr lang="en-US" dirty="0"/>
              <a:t>In this class, we will be engaged in an ongoing discussion about assignments</a:t>
            </a:r>
          </a:p>
          <a:p>
            <a:endParaRPr lang="en-US" dirty="0"/>
          </a:p>
          <a:p>
            <a:r>
              <a:rPr lang="en-US" dirty="0"/>
              <a:t>Therefore extensions for the assignments will only be available in case of instructor error or extreme circumstances (assignments in other classes, research studies, and so on do not count as extreme circumstances; serious injury, illness, COVID quarantine, or death in the family do count as extreme circumstances). Outside of these circumstances, late hand-ins will not be accepted (e.g. zero credit will be given). </a:t>
            </a:r>
          </a:p>
        </p:txBody>
      </p:sp>
    </p:spTree>
    <p:extLst>
      <p:ext uri="{BB962C8B-B14F-4D97-AF65-F5344CB8AC3E}">
        <p14:creationId xmlns:p14="http://schemas.microsoft.com/office/powerpoint/2010/main" val="3359347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24F52-F052-4E9A-84FC-D13E6BF4118F}"/>
              </a:ext>
            </a:extLst>
          </p:cNvPr>
          <p:cNvSpPr>
            <a:spLocks noGrp="1"/>
          </p:cNvSpPr>
          <p:nvPr>
            <p:ph type="title"/>
          </p:nvPr>
        </p:nvSpPr>
        <p:spPr/>
        <p:txBody>
          <a:bodyPr/>
          <a:lstStyle/>
          <a:p>
            <a:r>
              <a:rPr lang="en-US" dirty="0"/>
              <a:t>Where to find stuff</a:t>
            </a:r>
          </a:p>
        </p:txBody>
      </p:sp>
      <p:sp>
        <p:nvSpPr>
          <p:cNvPr id="3" name="Content Placeholder 2">
            <a:extLst>
              <a:ext uri="{FF2B5EF4-FFF2-40B4-BE49-F238E27FC236}">
                <a16:creationId xmlns:a16="http://schemas.microsoft.com/office/drawing/2014/main" id="{D4CACCF0-03E9-48B0-8467-B02B09FD5FF4}"/>
              </a:ext>
            </a:extLst>
          </p:cNvPr>
          <p:cNvSpPr>
            <a:spLocks noGrp="1"/>
          </p:cNvSpPr>
          <p:nvPr>
            <p:ph idx="1"/>
          </p:nvPr>
        </p:nvSpPr>
        <p:spPr/>
        <p:txBody>
          <a:bodyPr/>
          <a:lstStyle/>
          <a:p>
            <a:r>
              <a:rPr lang="en-US" dirty="0"/>
              <a:t>Course discussion forum </a:t>
            </a:r>
            <a:br>
              <a:rPr lang="en-US" dirty="0"/>
            </a:br>
            <a:r>
              <a:rPr lang="en-US" dirty="0"/>
              <a:t>piazza.com/</a:t>
            </a:r>
            <a:r>
              <a:rPr lang="en-US" dirty="0" err="1"/>
              <a:t>upenn</a:t>
            </a:r>
            <a:r>
              <a:rPr lang="en-US" dirty="0"/>
              <a:t>/fall2021/educ616</a:t>
            </a:r>
          </a:p>
          <a:p>
            <a:endParaRPr lang="en-US" dirty="0"/>
          </a:p>
          <a:p>
            <a:r>
              <a:rPr lang="en-US" dirty="0"/>
              <a:t>Course website</a:t>
            </a:r>
            <a:br>
              <a:rPr lang="en-US" dirty="0"/>
            </a:br>
            <a:r>
              <a:rPr lang="en-US" dirty="0"/>
              <a:t>https://www.upenn.edu/learninganalytics/ryanbaker/FTL2021</a:t>
            </a:r>
          </a:p>
        </p:txBody>
      </p:sp>
    </p:spTree>
    <p:extLst>
      <p:ext uri="{BB962C8B-B14F-4D97-AF65-F5344CB8AC3E}">
        <p14:creationId xmlns:p14="http://schemas.microsoft.com/office/powerpoint/2010/main" val="190469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Forum</a:t>
            </a:r>
          </a:p>
        </p:txBody>
      </p:sp>
      <p:sp>
        <p:nvSpPr>
          <p:cNvPr id="3" name="Content Placeholder 2"/>
          <p:cNvSpPr>
            <a:spLocks noGrp="1"/>
          </p:cNvSpPr>
          <p:nvPr>
            <p:ph idx="1"/>
          </p:nvPr>
        </p:nvSpPr>
        <p:spPr>
          <a:xfrm>
            <a:off x="457200" y="1600200"/>
            <a:ext cx="8229600" cy="5105400"/>
          </a:xfrm>
        </p:spPr>
        <p:txBody>
          <a:bodyPr>
            <a:normAutofit/>
          </a:bodyPr>
          <a:lstStyle/>
          <a:p>
            <a:r>
              <a:rPr lang="en-US" dirty="0"/>
              <a:t>Will be incorporated into participation grade, along with class participation</a:t>
            </a:r>
          </a:p>
          <a:p>
            <a:pPr lvl="1"/>
            <a:r>
              <a:rPr lang="en-US" dirty="0"/>
              <a:t>Just showing up to class and sitting silently does not count as class participation</a:t>
            </a:r>
          </a:p>
          <a:p>
            <a:endParaRPr lang="en-US" dirty="0"/>
          </a:p>
          <a:p>
            <a:r>
              <a:rPr lang="en-US" dirty="0"/>
              <a:t>If you have a question for me that is not completely specific (e.g. why did I get a B?), </a:t>
            </a:r>
            <a:r>
              <a:rPr lang="en-US" b="1" dirty="0"/>
              <a:t>please post it to the forum</a:t>
            </a:r>
          </a:p>
          <a:p>
            <a:pPr lvl="1"/>
            <a:r>
              <a:rPr lang="en-US" dirty="0"/>
              <a:t>I get hundreds of real emails a day, I will read the forum first</a:t>
            </a:r>
          </a:p>
        </p:txBody>
      </p:sp>
    </p:spTree>
    <p:extLst>
      <p:ext uri="{BB962C8B-B14F-4D97-AF65-F5344CB8AC3E}">
        <p14:creationId xmlns:p14="http://schemas.microsoft.com/office/powerpoint/2010/main" val="3537719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C41F1-070B-4A9F-B2E8-099A3FFEB4E1}"/>
              </a:ext>
            </a:extLst>
          </p:cNvPr>
          <p:cNvSpPr>
            <a:spLocks noGrp="1"/>
          </p:cNvSpPr>
          <p:nvPr>
            <p:ph type="title"/>
          </p:nvPr>
        </p:nvSpPr>
        <p:spPr/>
        <p:txBody>
          <a:bodyPr/>
          <a:lstStyle/>
          <a:p>
            <a:r>
              <a:rPr lang="en-US" dirty="0"/>
              <a:t>Discussion Groups</a:t>
            </a:r>
          </a:p>
        </p:txBody>
      </p:sp>
      <p:sp>
        <p:nvSpPr>
          <p:cNvPr id="3" name="Content Placeholder 2">
            <a:extLst>
              <a:ext uri="{FF2B5EF4-FFF2-40B4-BE49-F238E27FC236}">
                <a16:creationId xmlns:a16="http://schemas.microsoft.com/office/drawing/2014/main" id="{F6E10EFE-82D0-44CC-94C8-B5506578D534}"/>
              </a:ext>
            </a:extLst>
          </p:cNvPr>
          <p:cNvSpPr>
            <a:spLocks noGrp="1"/>
          </p:cNvSpPr>
          <p:nvPr>
            <p:ph idx="1"/>
          </p:nvPr>
        </p:nvSpPr>
        <p:spPr>
          <a:xfrm>
            <a:off x="457200" y="1600200"/>
            <a:ext cx="8229600" cy="5105400"/>
          </a:xfrm>
        </p:spPr>
        <p:txBody>
          <a:bodyPr>
            <a:normAutofit fontScale="77500" lnSpcReduction="20000"/>
          </a:bodyPr>
          <a:lstStyle/>
          <a:p>
            <a:r>
              <a:rPr lang="en-US" dirty="0"/>
              <a:t>You will be placed in a Piazza discussion group, after today’s class </a:t>
            </a:r>
          </a:p>
          <a:p>
            <a:pPr lvl="1"/>
            <a:r>
              <a:rPr lang="en-US" dirty="0"/>
              <a:t>I wanted to see who would actually come to the first class</a:t>
            </a:r>
          </a:p>
          <a:p>
            <a:pPr lvl="1"/>
            <a:endParaRPr lang="en-US" dirty="0"/>
          </a:p>
          <a:p>
            <a:r>
              <a:rPr lang="en-US" dirty="0"/>
              <a:t>Each week you will be provided several prompts related to the readings. Once you have completed the readings, you will write a short, informal response to one of the prompts (1 to 2 paragraphs)</a:t>
            </a:r>
          </a:p>
          <a:p>
            <a:r>
              <a:rPr lang="en-US" dirty="0"/>
              <a:t>Your initial post is due 24 hours before your class session</a:t>
            </a:r>
          </a:p>
          <a:p>
            <a:r>
              <a:rPr lang="en-US" dirty="0"/>
              <a:t>Please respond to the posts by your group members </a:t>
            </a:r>
            <a:r>
              <a:rPr lang="en-US" b="1" i="1" dirty="0"/>
              <a:t>before </a:t>
            </a:r>
            <a:r>
              <a:rPr lang="en-US" dirty="0"/>
              <a:t>class time</a:t>
            </a:r>
          </a:p>
          <a:p>
            <a:endParaRPr lang="en-US" dirty="0"/>
          </a:p>
          <a:p>
            <a:r>
              <a:rPr lang="en-US" dirty="0"/>
              <a:t>In preparation for the class meetings, you should read the responses posted by others in your discussion group</a:t>
            </a:r>
          </a:p>
        </p:txBody>
      </p:sp>
    </p:spTree>
    <p:extLst>
      <p:ext uri="{BB962C8B-B14F-4D97-AF65-F5344CB8AC3E}">
        <p14:creationId xmlns:p14="http://schemas.microsoft.com/office/powerpoint/2010/main" val="4186273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to get in touch with me</a:t>
            </a:r>
          </a:p>
        </p:txBody>
      </p:sp>
      <p:sp>
        <p:nvSpPr>
          <p:cNvPr id="3" name="Content Placeholder 2"/>
          <p:cNvSpPr>
            <a:spLocks noGrp="1"/>
          </p:cNvSpPr>
          <p:nvPr>
            <p:ph idx="1"/>
          </p:nvPr>
        </p:nvSpPr>
        <p:spPr>
          <a:xfrm>
            <a:off x="457200" y="1600200"/>
            <a:ext cx="8763000" cy="5105400"/>
          </a:xfrm>
        </p:spPr>
        <p:txBody>
          <a:bodyPr>
            <a:normAutofit fontScale="92500"/>
          </a:bodyPr>
          <a:lstStyle/>
          <a:p>
            <a:r>
              <a:rPr lang="en-US" dirty="0"/>
              <a:t>Post to the forum</a:t>
            </a:r>
          </a:p>
          <a:p>
            <a:pPr lvl="1"/>
            <a:r>
              <a:rPr lang="en-US" dirty="0"/>
              <a:t>Strongly preferred for all questions that could be of interest to other students</a:t>
            </a:r>
          </a:p>
          <a:p>
            <a:r>
              <a:rPr lang="en-US" dirty="0"/>
              <a:t>Come to office hours, 4pm-5pm Wednesday (at </a:t>
            </a:r>
            <a:r>
              <a:rPr lang="en-US" dirty="0" err="1"/>
              <a:t>bluejeans</a:t>
            </a:r>
            <a:r>
              <a:rPr lang="en-US" dirty="0"/>
              <a:t>)</a:t>
            </a:r>
          </a:p>
          <a:p>
            <a:r>
              <a:rPr lang="en-US" sz="3000" dirty="0"/>
              <a:t>Set up a meeting penn.learninganalytics@gmail.com</a:t>
            </a:r>
          </a:p>
          <a:p>
            <a:r>
              <a:rPr lang="en-US" sz="3000" dirty="0"/>
              <a:t>Questions on grades, being late, or missing class ryanshaunbaker@gmail.com</a:t>
            </a:r>
          </a:p>
          <a:p>
            <a:pPr lvl="1"/>
            <a:endParaRPr lang="en-US" dirty="0"/>
          </a:p>
          <a:p>
            <a:r>
              <a:rPr lang="en-US" dirty="0"/>
              <a:t>Use the right approach, get a much faster response</a:t>
            </a:r>
          </a:p>
          <a:p>
            <a:pPr lvl="1"/>
            <a:endParaRPr lang="en-US" dirty="0"/>
          </a:p>
        </p:txBody>
      </p:sp>
    </p:spTree>
    <p:extLst>
      <p:ext uri="{BB962C8B-B14F-4D97-AF65-F5344CB8AC3E}">
        <p14:creationId xmlns:p14="http://schemas.microsoft.com/office/powerpoint/2010/main" val="3186710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Introductions</a:t>
            </a:r>
          </a:p>
        </p:txBody>
      </p:sp>
      <p:sp>
        <p:nvSpPr>
          <p:cNvPr id="3" name="Content Placeholder 2"/>
          <p:cNvSpPr>
            <a:spLocks noGrp="1"/>
          </p:cNvSpPr>
          <p:nvPr>
            <p:ph idx="1"/>
          </p:nvPr>
        </p:nvSpPr>
        <p:spPr/>
        <p:txBody>
          <a:bodyPr>
            <a:normAutofit lnSpcReduction="10000"/>
          </a:bodyPr>
          <a:lstStyle/>
          <a:p>
            <a:r>
              <a:rPr lang="en-US" dirty="0"/>
              <a:t>Everyone please</a:t>
            </a:r>
          </a:p>
          <a:p>
            <a:endParaRPr lang="en-US" dirty="0"/>
          </a:p>
          <a:p>
            <a:r>
              <a:rPr lang="en-US" dirty="0"/>
              <a:t>Say your name</a:t>
            </a:r>
          </a:p>
          <a:p>
            <a:r>
              <a:rPr lang="en-US" dirty="0"/>
              <a:t>Say what program you’re studying in </a:t>
            </a:r>
          </a:p>
          <a:p>
            <a:r>
              <a:rPr lang="en-US" dirty="0"/>
              <a:t>Say what your current job is (if you have one)</a:t>
            </a:r>
          </a:p>
          <a:p>
            <a:r>
              <a:rPr lang="en-US" dirty="0"/>
              <a:t>Say why you’re interested in the material in this class (if you are)</a:t>
            </a:r>
          </a:p>
          <a:p>
            <a:r>
              <a:rPr lang="en-US" dirty="0"/>
              <a:t>Say what you hope to be doing in 5 years</a:t>
            </a:r>
          </a:p>
        </p:txBody>
      </p:sp>
    </p:spTree>
    <p:extLst>
      <p:ext uri="{BB962C8B-B14F-4D97-AF65-F5344CB8AC3E}">
        <p14:creationId xmlns:p14="http://schemas.microsoft.com/office/powerpoint/2010/main" val="127015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8A01D-B011-471B-B42C-9680A1994139}"/>
              </a:ext>
            </a:extLst>
          </p:cNvPr>
          <p:cNvSpPr>
            <a:spLocks noGrp="1"/>
          </p:cNvSpPr>
          <p:nvPr>
            <p:ph type="title"/>
          </p:nvPr>
        </p:nvSpPr>
        <p:spPr/>
        <p:txBody>
          <a:bodyPr/>
          <a:lstStyle/>
          <a:p>
            <a:r>
              <a:rPr lang="en-US" dirty="0"/>
              <a:t>What we will study this semester</a:t>
            </a:r>
          </a:p>
        </p:txBody>
      </p:sp>
      <p:sp>
        <p:nvSpPr>
          <p:cNvPr id="3" name="Content Placeholder 2">
            <a:extLst>
              <a:ext uri="{FF2B5EF4-FFF2-40B4-BE49-F238E27FC236}">
                <a16:creationId xmlns:a16="http://schemas.microsoft.com/office/drawing/2014/main" id="{28A0D8E6-AFD4-49EE-A1EE-FFCBE64E3C22}"/>
              </a:ext>
            </a:extLst>
          </p:cNvPr>
          <p:cNvSpPr>
            <a:spLocks noGrp="1"/>
          </p:cNvSpPr>
          <p:nvPr>
            <p:ph idx="1"/>
          </p:nvPr>
        </p:nvSpPr>
        <p:spPr/>
        <p:txBody>
          <a:bodyPr>
            <a:normAutofit fontScale="92500" lnSpcReduction="10000"/>
          </a:bodyPr>
          <a:lstStyle/>
          <a:p>
            <a:pPr marL="514350" indent="-514350">
              <a:buFont typeface="+mj-lt"/>
              <a:buAutoNum type="arabicPeriod"/>
            </a:pPr>
            <a:r>
              <a:rPr lang="en-US" dirty="0"/>
              <a:t>Exploration of major theories of learning, theorists that introduced them, and their implications for practice</a:t>
            </a:r>
          </a:p>
          <a:p>
            <a:pPr marL="514350" indent="-514350">
              <a:buFont typeface="+mj-lt"/>
              <a:buAutoNum type="arabicPeriod"/>
            </a:pPr>
            <a:r>
              <a:rPr lang="en-US" dirty="0"/>
              <a:t>Examine several pedagogical frameworks and perspectives and their implications for educational practice</a:t>
            </a:r>
          </a:p>
          <a:p>
            <a:pPr marL="514350" indent="-514350">
              <a:buFont typeface="+mj-lt"/>
              <a:buAutoNum type="arabicPeriod"/>
            </a:pPr>
            <a:r>
              <a:rPr lang="en-US" dirty="0"/>
              <a:t>How emerging technologies shape modern learning</a:t>
            </a:r>
          </a:p>
          <a:p>
            <a:pPr marL="514350" indent="-514350">
              <a:buFont typeface="+mj-lt"/>
              <a:buAutoNum type="arabicPeriod"/>
            </a:pPr>
            <a:r>
              <a:rPr lang="en-US" dirty="0"/>
              <a:t>Social factors and phenomena that influence and moderate learning in context.</a:t>
            </a:r>
          </a:p>
        </p:txBody>
      </p:sp>
    </p:spTree>
    <p:extLst>
      <p:ext uri="{BB962C8B-B14F-4D97-AF65-F5344CB8AC3E}">
        <p14:creationId xmlns:p14="http://schemas.microsoft.com/office/powerpoint/2010/main" val="24791025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E826A-D1A9-4EC7-8B70-CD5A6FDD0780}"/>
              </a:ext>
            </a:extLst>
          </p:cNvPr>
          <p:cNvSpPr>
            <a:spLocks noGrp="1"/>
          </p:cNvSpPr>
          <p:nvPr>
            <p:ph type="title"/>
          </p:nvPr>
        </p:nvSpPr>
        <p:spPr/>
        <p:txBody>
          <a:bodyPr/>
          <a:lstStyle/>
          <a:p>
            <a:r>
              <a:rPr lang="en-US" dirty="0"/>
              <a:t>What we will study this semester</a:t>
            </a:r>
          </a:p>
        </p:txBody>
      </p:sp>
      <p:sp>
        <p:nvSpPr>
          <p:cNvPr id="3" name="Content Placeholder 2">
            <a:extLst>
              <a:ext uri="{FF2B5EF4-FFF2-40B4-BE49-F238E27FC236}">
                <a16:creationId xmlns:a16="http://schemas.microsoft.com/office/drawing/2014/main" id="{6843E096-AADA-48B7-834C-2224F4C3225C}"/>
              </a:ext>
            </a:extLst>
          </p:cNvPr>
          <p:cNvSpPr>
            <a:spLocks noGrp="1"/>
          </p:cNvSpPr>
          <p:nvPr>
            <p:ph idx="1"/>
          </p:nvPr>
        </p:nvSpPr>
        <p:spPr/>
        <p:txBody>
          <a:bodyPr/>
          <a:lstStyle/>
          <a:p>
            <a:r>
              <a:rPr lang="en-US" dirty="0"/>
              <a:t>To the syllabus!</a:t>
            </a:r>
          </a:p>
        </p:txBody>
      </p:sp>
    </p:spTree>
    <p:extLst>
      <p:ext uri="{BB962C8B-B14F-4D97-AF65-F5344CB8AC3E}">
        <p14:creationId xmlns:p14="http://schemas.microsoft.com/office/powerpoint/2010/main" val="100117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6334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Welcome to </a:t>
            </a:r>
            <a:br>
              <a:rPr lang="en-US" dirty="0"/>
            </a:br>
            <a:r>
              <a:rPr lang="en-US" dirty="0"/>
              <a:t>EDUC 616: </a:t>
            </a:r>
            <a:br>
              <a:rPr lang="en-US" dirty="0"/>
            </a:br>
            <a:r>
              <a:rPr lang="en-US" dirty="0"/>
              <a:t>Foundations of Teaching and Learning</a:t>
            </a:r>
          </a:p>
        </p:txBody>
      </p:sp>
      <p:sp>
        <p:nvSpPr>
          <p:cNvPr id="3" name="Content Placeholder 2"/>
          <p:cNvSpPr>
            <a:spLocks noGrp="1"/>
          </p:cNvSpPr>
          <p:nvPr>
            <p:ph idx="1"/>
          </p:nvPr>
        </p:nvSpPr>
        <p:spPr>
          <a:xfrm>
            <a:off x="457200" y="1905000"/>
            <a:ext cx="8229600" cy="4525963"/>
          </a:xfrm>
        </p:spPr>
        <p:txBody>
          <a:bodyPr>
            <a:normAutofit fontScale="92500" lnSpcReduction="10000"/>
          </a:bodyPr>
          <a:lstStyle/>
          <a:p>
            <a:r>
              <a:rPr lang="en-US" dirty="0"/>
              <a:t>Seminar-style course where we’ll discuss several perspectives on what learning and teaching are and should be</a:t>
            </a:r>
          </a:p>
          <a:p>
            <a:pPr lvl="1"/>
            <a:endParaRPr lang="en-US" dirty="0"/>
          </a:p>
          <a:p>
            <a:r>
              <a:rPr lang="en-US" dirty="0"/>
              <a:t>Connecting these perspectives to philosophy and theory on the nature of design and inquiry</a:t>
            </a:r>
          </a:p>
          <a:p>
            <a:endParaRPr lang="en-US" dirty="0"/>
          </a:p>
          <a:p>
            <a:r>
              <a:rPr lang="en-US" dirty="0"/>
              <a:t>I hope you’ll come away from this class with an appreciation for what each of these perspectives brings to the discussion and broader field</a:t>
            </a:r>
          </a:p>
        </p:txBody>
      </p:sp>
    </p:spTree>
    <p:extLst>
      <p:ext uri="{BB962C8B-B14F-4D97-AF65-F5344CB8AC3E}">
        <p14:creationId xmlns:p14="http://schemas.microsoft.com/office/powerpoint/2010/main" val="3124289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Where do different theories come from?</a:t>
            </a:r>
          </a:p>
        </p:txBody>
      </p:sp>
      <p:sp>
        <p:nvSpPr>
          <p:cNvPr id="3" name="Content Placeholder 2"/>
          <p:cNvSpPr>
            <a:spLocks noGrp="1"/>
          </p:cNvSpPr>
          <p:nvPr>
            <p:ph idx="1"/>
          </p:nvPr>
        </p:nvSpPr>
        <p:spPr>
          <a:xfrm>
            <a:off x="457200" y="1600200"/>
            <a:ext cx="8229600" cy="5029200"/>
          </a:xfrm>
        </p:spPr>
        <p:txBody>
          <a:bodyPr>
            <a:normAutofit/>
          </a:bodyPr>
          <a:lstStyle/>
          <a:p>
            <a:r>
              <a:rPr lang="en-US" dirty="0"/>
              <a:t>Different theories conceptualize learning differently</a:t>
            </a:r>
          </a:p>
          <a:p>
            <a:endParaRPr lang="en-US" dirty="0"/>
          </a:p>
          <a:p>
            <a:r>
              <a:rPr lang="en-US" dirty="0"/>
              <a:t>They also come from different philosophical assumptions about how to construct theory itself</a:t>
            </a:r>
          </a:p>
          <a:p>
            <a:pPr lvl="1"/>
            <a:r>
              <a:rPr lang="en-US" dirty="0"/>
              <a:t>The difference phenomena we choose to study are dependent in part on the way we look at meaning itself</a:t>
            </a:r>
          </a:p>
          <a:p>
            <a:endParaRPr lang="en-US" dirty="0"/>
          </a:p>
        </p:txBody>
      </p:sp>
    </p:spTree>
    <p:extLst>
      <p:ext uri="{BB962C8B-B14F-4D97-AF65-F5344CB8AC3E}">
        <p14:creationId xmlns:p14="http://schemas.microsoft.com/office/powerpoint/2010/main" val="537387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3600" dirty="0"/>
              <a:t>Buchanan and McKeon’s Framework</a:t>
            </a:r>
          </a:p>
        </p:txBody>
      </p:sp>
      <p:sp>
        <p:nvSpPr>
          <p:cNvPr id="10" name="Content Placeholder 2"/>
          <p:cNvSpPr>
            <a:spLocks noGrp="1"/>
          </p:cNvSpPr>
          <p:nvPr>
            <p:ph idx="1"/>
          </p:nvPr>
        </p:nvSpPr>
        <p:spPr>
          <a:xfrm>
            <a:off x="457200" y="1600200"/>
            <a:ext cx="8229600" cy="4525963"/>
          </a:xfrm>
        </p:spPr>
        <p:txBody>
          <a:bodyPr/>
          <a:lstStyle/>
          <a:p>
            <a:r>
              <a:rPr lang="en-US" dirty="0"/>
              <a:t>“Ways to design”</a:t>
            </a:r>
          </a:p>
          <a:p>
            <a:r>
              <a:rPr lang="en-US" dirty="0"/>
              <a:t>“The cross of pane”</a:t>
            </a:r>
          </a:p>
        </p:txBody>
      </p:sp>
    </p:spTree>
    <p:extLst>
      <p:ext uri="{BB962C8B-B14F-4D97-AF65-F5344CB8AC3E}">
        <p14:creationId xmlns:p14="http://schemas.microsoft.com/office/powerpoint/2010/main" val="1314790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4000" dirty="0"/>
              <a:t>Dick Buchanan</a:t>
            </a:r>
          </a:p>
        </p:txBody>
      </p:sp>
      <p:sp>
        <p:nvSpPr>
          <p:cNvPr id="10" name="Content Placeholder 2"/>
          <p:cNvSpPr>
            <a:spLocks noGrp="1"/>
          </p:cNvSpPr>
          <p:nvPr>
            <p:ph idx="1"/>
          </p:nvPr>
        </p:nvSpPr>
        <p:spPr>
          <a:xfrm>
            <a:off x="457200" y="1600200"/>
            <a:ext cx="8229600" cy="4525963"/>
          </a:xfrm>
        </p:spPr>
        <p:txBody>
          <a:bodyPr/>
          <a:lstStyle/>
          <a:p>
            <a:r>
              <a:rPr lang="en-US" dirty="0"/>
              <a:t>Founder of journal </a:t>
            </a:r>
            <a:r>
              <a:rPr lang="en-US" i="1" dirty="0"/>
              <a:t>Design Issues</a:t>
            </a:r>
          </a:p>
          <a:p>
            <a:r>
              <a:rPr lang="en-US" dirty="0"/>
              <a:t>Inventor of term “wicked problem”</a:t>
            </a:r>
          </a:p>
          <a:p>
            <a:r>
              <a:rPr lang="en-US" dirty="0"/>
              <a:t>Key theoretician of design in the 1990s and the first decade of the 2000s</a:t>
            </a:r>
          </a:p>
        </p:txBody>
      </p:sp>
      <p:pic>
        <p:nvPicPr>
          <p:cNvPr id="60418" name="Picture 2" descr="http://www.design.cmu.edu/files/buchanan_450x300.jpg"/>
          <p:cNvPicPr>
            <a:picLocks noChangeAspect="1" noChangeArrowheads="1"/>
          </p:cNvPicPr>
          <p:nvPr/>
        </p:nvPicPr>
        <p:blipFill>
          <a:blip r:embed="rId2" cstate="print"/>
          <a:srcRect/>
          <a:stretch>
            <a:fillRect/>
          </a:stretch>
        </p:blipFill>
        <p:spPr bwMode="auto">
          <a:xfrm>
            <a:off x="0" y="5486400"/>
            <a:ext cx="2057400" cy="1371600"/>
          </a:xfrm>
          <a:prstGeom prst="rect">
            <a:avLst/>
          </a:prstGeom>
          <a:noFill/>
        </p:spPr>
      </p:pic>
    </p:spTree>
    <p:extLst>
      <p:ext uri="{BB962C8B-B14F-4D97-AF65-F5344CB8AC3E}">
        <p14:creationId xmlns:p14="http://schemas.microsoft.com/office/powerpoint/2010/main" val="33118277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Richard McKeon</a:t>
            </a:r>
          </a:p>
        </p:txBody>
      </p:sp>
      <p:sp>
        <p:nvSpPr>
          <p:cNvPr id="3" name="Content Placeholder 2"/>
          <p:cNvSpPr>
            <a:spLocks noGrp="1"/>
          </p:cNvSpPr>
          <p:nvPr>
            <p:ph idx="1"/>
          </p:nvPr>
        </p:nvSpPr>
        <p:spPr/>
        <p:txBody>
          <a:bodyPr/>
          <a:lstStyle/>
          <a:p>
            <a:r>
              <a:rPr lang="en-US" dirty="0"/>
              <a:t>Key 20</a:t>
            </a:r>
            <a:r>
              <a:rPr lang="en-US" baseline="30000" dirty="0"/>
              <a:t>th</a:t>
            </a:r>
            <a:r>
              <a:rPr lang="en-US" dirty="0"/>
              <a:t> century philosopher </a:t>
            </a:r>
          </a:p>
          <a:p>
            <a:r>
              <a:rPr lang="en-US" dirty="0"/>
              <a:t>Referred to as the “Evil Professor” by Robert </a:t>
            </a:r>
            <a:r>
              <a:rPr lang="en-US" dirty="0" err="1"/>
              <a:t>Pirsig</a:t>
            </a:r>
            <a:r>
              <a:rPr lang="en-US" dirty="0"/>
              <a:t> in </a:t>
            </a:r>
            <a:r>
              <a:rPr lang="en-US" i="1" dirty="0"/>
              <a:t>Zen and the Art of Motorcycle </a:t>
            </a:r>
            <a:r>
              <a:rPr lang="en-US" i="1" dirty="0" err="1"/>
              <a:t>Maintanance</a:t>
            </a:r>
            <a:endParaRPr lang="en-US" dirty="0"/>
          </a:p>
        </p:txBody>
      </p:sp>
      <p:pic>
        <p:nvPicPr>
          <p:cNvPr id="67586" name="Picture 2" descr="mckeon.jpg (1843 bytes)"/>
          <p:cNvPicPr>
            <a:picLocks noChangeAspect="1" noChangeArrowheads="1"/>
          </p:cNvPicPr>
          <p:nvPr/>
        </p:nvPicPr>
        <p:blipFill>
          <a:blip r:embed="rId2" cstate="print"/>
          <a:srcRect/>
          <a:stretch>
            <a:fillRect/>
          </a:stretch>
        </p:blipFill>
        <p:spPr bwMode="auto">
          <a:xfrm>
            <a:off x="0" y="5068955"/>
            <a:ext cx="1371600" cy="1789045"/>
          </a:xfrm>
          <a:prstGeom prst="rect">
            <a:avLst/>
          </a:prstGeom>
          <a:noFill/>
        </p:spPr>
      </p:pic>
    </p:spTree>
    <p:extLst>
      <p:ext uri="{BB962C8B-B14F-4D97-AF65-F5344CB8AC3E}">
        <p14:creationId xmlns:p14="http://schemas.microsoft.com/office/powerpoint/2010/main" val="32236193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Tree>
    <p:extLst>
      <p:ext uri="{BB962C8B-B14F-4D97-AF65-F5344CB8AC3E}">
        <p14:creationId xmlns:p14="http://schemas.microsoft.com/office/powerpoint/2010/main" val="160927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76600" y="6324600"/>
            <a:ext cx="2209800" cy="523220"/>
          </a:xfrm>
          <a:prstGeom prst="rect">
            <a:avLst/>
          </a:prstGeom>
          <a:noFill/>
        </p:spPr>
        <p:txBody>
          <a:bodyPr wrap="square" rtlCol="0">
            <a:spAutoFit/>
          </a:bodyPr>
          <a:lstStyle/>
          <a:p>
            <a:r>
              <a:rPr lang="en-US" sz="2800" b="1" dirty="0">
                <a:solidFill>
                  <a:srgbClr val="FF0000"/>
                </a:solidFill>
              </a:rPr>
              <a:t>ENTITATIVE</a:t>
            </a:r>
            <a:endParaRPr lang="en-US" b="1" dirty="0">
              <a:solidFill>
                <a:srgbClr val="FF0000"/>
              </a:solidFill>
            </a:endParaRP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Tree>
    <p:extLst>
      <p:ext uri="{BB962C8B-B14F-4D97-AF65-F5344CB8AC3E}">
        <p14:creationId xmlns:p14="http://schemas.microsoft.com/office/powerpoint/2010/main" val="13876069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76600" y="6324600"/>
            <a:ext cx="2209800" cy="523220"/>
          </a:xfrm>
          <a:prstGeom prst="rect">
            <a:avLst/>
          </a:prstGeom>
          <a:noFill/>
        </p:spPr>
        <p:txBody>
          <a:bodyPr wrap="square" rtlCol="0">
            <a:spAutoFit/>
          </a:bodyPr>
          <a:lstStyle/>
          <a:p>
            <a:r>
              <a:rPr lang="en-US" sz="2800" b="1" dirty="0">
                <a:solidFill>
                  <a:srgbClr val="FF0000"/>
                </a:solidFill>
              </a:rPr>
              <a:t>ENTITATIVE</a:t>
            </a:r>
            <a:endParaRPr lang="en-US" b="1" dirty="0">
              <a:solidFill>
                <a:srgbClr val="FF0000"/>
              </a:solidFill>
            </a:endParaRP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1219200" y="5486400"/>
            <a:ext cx="2514600" cy="923330"/>
          </a:xfrm>
          <a:prstGeom prst="rect">
            <a:avLst/>
          </a:prstGeom>
          <a:noFill/>
        </p:spPr>
        <p:txBody>
          <a:bodyPr wrap="square" rtlCol="0">
            <a:spAutoFit/>
          </a:bodyPr>
          <a:lstStyle/>
          <a:p>
            <a:r>
              <a:rPr lang="en-US" dirty="0"/>
              <a:t>Includes both “</a:t>
            </a:r>
            <a:r>
              <a:rPr lang="en-US" dirty="0" err="1"/>
              <a:t>Cognitivism</a:t>
            </a:r>
            <a:r>
              <a:rPr lang="en-US" dirty="0"/>
              <a:t>” and “Behaviorism”</a:t>
            </a:r>
          </a:p>
        </p:txBody>
      </p:sp>
    </p:spTree>
    <p:extLst>
      <p:ext uri="{BB962C8B-B14F-4D97-AF65-F5344CB8AC3E}">
        <p14:creationId xmlns:p14="http://schemas.microsoft.com/office/powerpoint/2010/main" val="3926233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76600" y="6324600"/>
            <a:ext cx="2209800" cy="523220"/>
          </a:xfrm>
          <a:prstGeom prst="rect">
            <a:avLst/>
          </a:prstGeom>
          <a:noFill/>
        </p:spPr>
        <p:txBody>
          <a:bodyPr wrap="square" rtlCol="0">
            <a:spAutoFit/>
          </a:bodyPr>
          <a:lstStyle/>
          <a:p>
            <a:r>
              <a:rPr lang="en-US" sz="2800" b="1" dirty="0">
                <a:solidFill>
                  <a:srgbClr val="FF0000"/>
                </a:solidFill>
              </a:rPr>
              <a:t>ENTITATIVE</a:t>
            </a:r>
            <a:endParaRPr lang="en-US" b="1" dirty="0">
              <a:solidFill>
                <a:srgbClr val="FF0000"/>
              </a:solidFill>
            </a:endParaRP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4648200" y="5486400"/>
            <a:ext cx="2514600" cy="646331"/>
          </a:xfrm>
          <a:prstGeom prst="rect">
            <a:avLst/>
          </a:prstGeom>
          <a:noFill/>
        </p:spPr>
        <p:txBody>
          <a:bodyPr wrap="square" rtlCol="0">
            <a:spAutoFit/>
          </a:bodyPr>
          <a:lstStyle/>
          <a:p>
            <a:r>
              <a:rPr lang="en-US" dirty="0"/>
              <a:t>You can understand things “in themselves”</a:t>
            </a:r>
          </a:p>
        </p:txBody>
      </p:sp>
    </p:spTree>
    <p:extLst>
      <p:ext uri="{BB962C8B-B14F-4D97-AF65-F5344CB8AC3E}">
        <p14:creationId xmlns:p14="http://schemas.microsoft.com/office/powerpoint/2010/main" val="4270211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76600" y="6324600"/>
            <a:ext cx="2209800" cy="523220"/>
          </a:xfrm>
          <a:prstGeom prst="rect">
            <a:avLst/>
          </a:prstGeom>
          <a:noFill/>
        </p:spPr>
        <p:txBody>
          <a:bodyPr wrap="square" rtlCol="0">
            <a:spAutoFit/>
          </a:bodyPr>
          <a:lstStyle/>
          <a:p>
            <a:r>
              <a:rPr lang="en-US" sz="2800" b="1" dirty="0">
                <a:solidFill>
                  <a:srgbClr val="FF0000"/>
                </a:solidFill>
              </a:rPr>
              <a:t>ENTITATIVE</a:t>
            </a:r>
            <a:endParaRPr lang="en-US" b="1" dirty="0">
              <a:solidFill>
                <a:srgbClr val="FF0000"/>
              </a:solidFill>
            </a:endParaRP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4648200" y="5715000"/>
            <a:ext cx="3200400" cy="646331"/>
          </a:xfrm>
          <a:prstGeom prst="rect">
            <a:avLst/>
          </a:prstGeom>
          <a:noFill/>
        </p:spPr>
        <p:txBody>
          <a:bodyPr wrap="square" rtlCol="0">
            <a:spAutoFit/>
          </a:bodyPr>
          <a:lstStyle/>
          <a:p>
            <a:r>
              <a:rPr lang="en-US" dirty="0"/>
              <a:t>You can understand things separately from their contexts</a:t>
            </a:r>
          </a:p>
        </p:txBody>
      </p:sp>
    </p:spTree>
    <p:extLst>
      <p:ext uri="{BB962C8B-B14F-4D97-AF65-F5344CB8AC3E}">
        <p14:creationId xmlns:p14="http://schemas.microsoft.com/office/powerpoint/2010/main" val="40691310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76600" y="6324600"/>
            <a:ext cx="2209800" cy="523220"/>
          </a:xfrm>
          <a:prstGeom prst="rect">
            <a:avLst/>
          </a:prstGeom>
          <a:noFill/>
        </p:spPr>
        <p:txBody>
          <a:bodyPr wrap="square" rtlCol="0">
            <a:spAutoFit/>
          </a:bodyPr>
          <a:lstStyle/>
          <a:p>
            <a:r>
              <a:rPr lang="en-US" sz="2800" b="1" dirty="0">
                <a:solidFill>
                  <a:srgbClr val="FF0000"/>
                </a:solidFill>
              </a:rPr>
              <a:t>ENTITATIVE</a:t>
            </a:r>
            <a:endParaRPr lang="en-US" b="1" dirty="0">
              <a:solidFill>
                <a:srgbClr val="FF0000"/>
              </a:solidFill>
            </a:endParaRP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4648200" y="5943600"/>
            <a:ext cx="3886200" cy="369332"/>
          </a:xfrm>
          <a:prstGeom prst="rect">
            <a:avLst/>
          </a:prstGeom>
          <a:noFill/>
        </p:spPr>
        <p:txBody>
          <a:bodyPr wrap="square" rtlCol="0">
            <a:spAutoFit/>
          </a:bodyPr>
          <a:lstStyle/>
          <a:p>
            <a:r>
              <a:rPr lang="en-US" dirty="0"/>
              <a:t>Individuals learn skills and concepts</a:t>
            </a:r>
          </a:p>
        </p:txBody>
      </p:sp>
    </p:spTree>
    <p:extLst>
      <p:ext uri="{BB962C8B-B14F-4D97-AF65-F5344CB8AC3E}">
        <p14:creationId xmlns:p14="http://schemas.microsoft.com/office/powerpoint/2010/main" val="3560445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Format</a:t>
            </a:r>
          </a:p>
        </p:txBody>
      </p:sp>
      <p:sp>
        <p:nvSpPr>
          <p:cNvPr id="3" name="Content Placeholder 2"/>
          <p:cNvSpPr>
            <a:spLocks noGrp="1"/>
          </p:cNvSpPr>
          <p:nvPr>
            <p:ph idx="1"/>
          </p:nvPr>
        </p:nvSpPr>
        <p:spPr/>
        <p:txBody>
          <a:bodyPr/>
          <a:lstStyle/>
          <a:p>
            <a:r>
              <a:rPr lang="en-US" dirty="0"/>
              <a:t>Blended reading/lecture/discussion</a:t>
            </a:r>
          </a:p>
          <a:p>
            <a:endParaRPr lang="en-US" dirty="0"/>
          </a:p>
          <a:p>
            <a:r>
              <a:rPr lang="en-US" dirty="0"/>
              <a:t>Discussion in class </a:t>
            </a:r>
            <a:r>
              <a:rPr lang="en-US" i="1" dirty="0"/>
              <a:t>and</a:t>
            </a:r>
            <a:r>
              <a:rPr lang="en-US" dirty="0"/>
              <a:t> on discussion forum</a:t>
            </a:r>
          </a:p>
          <a:p>
            <a:endParaRPr lang="en-US" dirty="0"/>
          </a:p>
        </p:txBody>
      </p:sp>
    </p:spTree>
    <p:extLst>
      <p:ext uri="{BB962C8B-B14F-4D97-AF65-F5344CB8AC3E}">
        <p14:creationId xmlns:p14="http://schemas.microsoft.com/office/powerpoint/2010/main" val="30083766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76600" y="6324600"/>
            <a:ext cx="2209800" cy="523220"/>
          </a:xfrm>
          <a:prstGeom prst="rect">
            <a:avLst/>
          </a:prstGeom>
          <a:noFill/>
        </p:spPr>
        <p:txBody>
          <a:bodyPr wrap="square" rtlCol="0">
            <a:spAutoFit/>
          </a:bodyPr>
          <a:lstStyle/>
          <a:p>
            <a:r>
              <a:rPr lang="en-US" sz="2800" b="1" dirty="0">
                <a:solidFill>
                  <a:srgbClr val="FF0000"/>
                </a:solidFill>
              </a:rPr>
              <a:t>ENTITATIVE</a:t>
            </a:r>
            <a:endParaRPr lang="en-US" b="1" dirty="0">
              <a:solidFill>
                <a:srgbClr val="FF0000"/>
              </a:solidFill>
            </a:endParaRP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3" name="TextBox 12"/>
          <p:cNvSpPr txBox="1"/>
          <p:nvPr/>
        </p:nvSpPr>
        <p:spPr>
          <a:xfrm>
            <a:off x="4495800" y="5867400"/>
            <a:ext cx="3810000" cy="461665"/>
          </a:xfrm>
          <a:prstGeom prst="rect">
            <a:avLst/>
          </a:prstGeom>
          <a:noFill/>
        </p:spPr>
        <p:txBody>
          <a:bodyPr wrap="square" rtlCol="0">
            <a:spAutoFit/>
          </a:bodyPr>
          <a:lstStyle/>
          <a:p>
            <a:r>
              <a:rPr lang="en-US" dirty="0"/>
              <a:t>Key method: </a:t>
            </a:r>
            <a:r>
              <a:rPr lang="en-US" sz="2400" b="1" dirty="0"/>
              <a:t>REDUCTIONISM</a:t>
            </a:r>
            <a:endParaRPr lang="en-US" b="1" dirty="0"/>
          </a:p>
        </p:txBody>
      </p:sp>
    </p:spTree>
    <p:extLst>
      <p:ext uri="{BB962C8B-B14F-4D97-AF65-F5344CB8AC3E}">
        <p14:creationId xmlns:p14="http://schemas.microsoft.com/office/powerpoint/2010/main" val="37358378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reductionism?</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584832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76600" y="6324600"/>
            <a:ext cx="2209800" cy="523220"/>
          </a:xfrm>
          <a:prstGeom prst="rect">
            <a:avLst/>
          </a:prstGeom>
          <a:noFill/>
        </p:spPr>
        <p:txBody>
          <a:bodyPr wrap="square" rtlCol="0">
            <a:spAutoFit/>
          </a:bodyPr>
          <a:lstStyle/>
          <a:p>
            <a:r>
              <a:rPr lang="en-US" sz="2800" b="1" dirty="0">
                <a:solidFill>
                  <a:srgbClr val="FF0000"/>
                </a:solidFill>
              </a:rPr>
              <a:t>ENTITATIVE</a:t>
            </a:r>
            <a:endParaRPr lang="en-US" b="1" dirty="0">
              <a:solidFill>
                <a:srgbClr val="FF0000"/>
              </a:solidFill>
            </a:endParaRP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3" name="TextBox 12"/>
          <p:cNvSpPr txBox="1"/>
          <p:nvPr/>
        </p:nvSpPr>
        <p:spPr>
          <a:xfrm>
            <a:off x="533400" y="5181600"/>
            <a:ext cx="3505200" cy="923330"/>
          </a:xfrm>
          <a:prstGeom prst="rect">
            <a:avLst/>
          </a:prstGeom>
          <a:noFill/>
        </p:spPr>
        <p:txBody>
          <a:bodyPr wrap="square" rtlCol="0">
            <a:spAutoFit/>
          </a:bodyPr>
          <a:lstStyle/>
          <a:p>
            <a:r>
              <a:rPr lang="en-US" dirty="0"/>
              <a:t>We can understand complex phenomena by understanding their parts and how those parts interact</a:t>
            </a:r>
          </a:p>
        </p:txBody>
      </p:sp>
    </p:spTree>
    <p:extLst>
      <p:ext uri="{BB962C8B-B14F-4D97-AF65-F5344CB8AC3E}">
        <p14:creationId xmlns:p14="http://schemas.microsoft.com/office/powerpoint/2010/main" val="29729355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76600" y="6324600"/>
            <a:ext cx="2209800" cy="523220"/>
          </a:xfrm>
          <a:prstGeom prst="rect">
            <a:avLst/>
          </a:prstGeom>
          <a:noFill/>
        </p:spPr>
        <p:txBody>
          <a:bodyPr wrap="square" rtlCol="0">
            <a:spAutoFit/>
          </a:bodyPr>
          <a:lstStyle/>
          <a:p>
            <a:r>
              <a:rPr lang="en-US" sz="2800" b="1" dirty="0">
                <a:solidFill>
                  <a:srgbClr val="FF0000"/>
                </a:solidFill>
              </a:rPr>
              <a:t>ENTITATIVE</a:t>
            </a:r>
            <a:endParaRPr lang="en-US" b="1" dirty="0">
              <a:solidFill>
                <a:srgbClr val="FF0000"/>
              </a:solidFill>
            </a:endParaRP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3" name="TextBox 12"/>
          <p:cNvSpPr txBox="1"/>
          <p:nvPr/>
        </p:nvSpPr>
        <p:spPr>
          <a:xfrm>
            <a:off x="228600" y="5334000"/>
            <a:ext cx="3810000" cy="923330"/>
          </a:xfrm>
          <a:prstGeom prst="rect">
            <a:avLst/>
          </a:prstGeom>
          <a:noFill/>
        </p:spPr>
        <p:txBody>
          <a:bodyPr wrap="square" rtlCol="0">
            <a:spAutoFit/>
          </a:bodyPr>
          <a:lstStyle/>
          <a:p>
            <a:r>
              <a:rPr lang="en-US" dirty="0"/>
              <a:t>Emergent phenomena can be understood by first understanding the motivating factors and processes</a:t>
            </a:r>
          </a:p>
        </p:txBody>
      </p:sp>
    </p:spTree>
    <p:extLst>
      <p:ext uri="{BB962C8B-B14F-4D97-AF65-F5344CB8AC3E}">
        <p14:creationId xmlns:p14="http://schemas.microsoft.com/office/powerpoint/2010/main" val="36968248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276600" y="6324600"/>
            <a:ext cx="2209800" cy="523220"/>
          </a:xfrm>
          <a:prstGeom prst="rect">
            <a:avLst/>
          </a:prstGeom>
          <a:noFill/>
        </p:spPr>
        <p:txBody>
          <a:bodyPr wrap="square" rtlCol="0">
            <a:spAutoFit/>
          </a:bodyPr>
          <a:lstStyle/>
          <a:p>
            <a:r>
              <a:rPr lang="en-US" sz="2800" b="1" dirty="0">
                <a:solidFill>
                  <a:srgbClr val="FF0000"/>
                </a:solidFill>
              </a:rPr>
              <a:t>ENTITATIVE</a:t>
            </a:r>
            <a:endParaRPr lang="en-US" b="1" dirty="0">
              <a:solidFill>
                <a:srgbClr val="FF0000"/>
              </a:solidFill>
            </a:endParaRP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err="1">
                <a:ln>
                  <a:noFill/>
                </a:ln>
                <a:solidFill>
                  <a:schemeClr val="tx1"/>
                </a:solidFill>
                <a:effectLst/>
                <a:uLnTx/>
                <a:uFillTx/>
                <a:latin typeface="+mj-lt"/>
                <a:ea typeface="+mj-ea"/>
                <a:cs typeface="+mj-cs"/>
              </a:rPr>
              <a:t>Entitative</a:t>
            </a:r>
            <a:r>
              <a:rPr kumimoji="0" lang="en-US" sz="3600" b="0" i="0" u="none" strike="noStrike" kern="1200" cap="none" spc="0" normalizeH="0" noProof="0" dirty="0">
                <a:ln>
                  <a:noFill/>
                </a:ln>
                <a:solidFill>
                  <a:schemeClr val="tx1"/>
                </a:solidFill>
                <a:effectLst/>
                <a:uLnTx/>
                <a:uFillTx/>
                <a:latin typeface="+mj-lt"/>
                <a:ea typeface="+mj-ea"/>
                <a:cs typeface="+mj-cs"/>
              </a:rPr>
              <a:t> Thinkers</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pic>
        <p:nvPicPr>
          <p:cNvPr id="10" name="Picture 2" descr="mckeon.jpg (1843 bytes)"/>
          <p:cNvPicPr>
            <a:picLocks noChangeAspect="1" noChangeArrowheads="1"/>
          </p:cNvPicPr>
          <p:nvPr/>
        </p:nvPicPr>
        <p:blipFill>
          <a:blip r:embed="rId2" cstate="print"/>
          <a:srcRect/>
          <a:stretch>
            <a:fillRect/>
          </a:stretch>
        </p:blipFill>
        <p:spPr bwMode="auto">
          <a:xfrm>
            <a:off x="2791460" y="5791200"/>
            <a:ext cx="408940" cy="533400"/>
          </a:xfrm>
          <a:prstGeom prst="rect">
            <a:avLst/>
          </a:prstGeom>
          <a:noFill/>
        </p:spPr>
      </p:pic>
      <p:pic>
        <p:nvPicPr>
          <p:cNvPr id="12" name="Picture 2" descr="John Anderson"/>
          <p:cNvPicPr>
            <a:picLocks noChangeAspect="1" noChangeArrowheads="1"/>
          </p:cNvPicPr>
          <p:nvPr/>
        </p:nvPicPr>
        <p:blipFill>
          <a:blip r:embed="rId3" cstate="print"/>
          <a:srcRect/>
          <a:stretch>
            <a:fillRect/>
          </a:stretch>
        </p:blipFill>
        <p:spPr bwMode="auto">
          <a:xfrm>
            <a:off x="3540072" y="5791200"/>
            <a:ext cx="387458" cy="571501"/>
          </a:xfrm>
          <a:prstGeom prst="rect">
            <a:avLst/>
          </a:prstGeom>
          <a:noFill/>
        </p:spPr>
      </p:pic>
      <p:pic>
        <p:nvPicPr>
          <p:cNvPr id="15" name="Picture 6" descr="http://www.monografias.com/trabajos14/administracion-empresas/Image28.jpg"/>
          <p:cNvPicPr>
            <a:picLocks noChangeAspect="1" noChangeArrowheads="1"/>
          </p:cNvPicPr>
          <p:nvPr/>
        </p:nvPicPr>
        <p:blipFill>
          <a:blip r:embed="rId4" cstate="print"/>
          <a:srcRect/>
          <a:stretch>
            <a:fillRect/>
          </a:stretch>
        </p:blipFill>
        <p:spPr bwMode="auto">
          <a:xfrm>
            <a:off x="4442980" y="5791200"/>
            <a:ext cx="357620" cy="533400"/>
          </a:xfrm>
          <a:prstGeom prst="rect">
            <a:avLst/>
          </a:prstGeom>
          <a:noFill/>
        </p:spPr>
      </p:pic>
      <p:pic>
        <p:nvPicPr>
          <p:cNvPr id="77826" name="Picture 2" descr="http://www.c21te.usf.edu/materials/institute/ct/bloom.png"/>
          <p:cNvPicPr>
            <a:picLocks noChangeAspect="1" noChangeArrowheads="1"/>
          </p:cNvPicPr>
          <p:nvPr/>
        </p:nvPicPr>
        <p:blipFill>
          <a:blip r:embed="rId5" cstate="print"/>
          <a:srcRect/>
          <a:stretch>
            <a:fillRect/>
          </a:stretch>
        </p:blipFill>
        <p:spPr bwMode="auto">
          <a:xfrm>
            <a:off x="5105400" y="5791200"/>
            <a:ext cx="482600" cy="571500"/>
          </a:xfrm>
          <a:prstGeom prst="rect">
            <a:avLst/>
          </a:prstGeom>
          <a:noFill/>
        </p:spPr>
      </p:pic>
      <p:sp>
        <p:nvSpPr>
          <p:cNvPr id="16" name="TextBox 15"/>
          <p:cNvSpPr txBox="1"/>
          <p:nvPr/>
        </p:nvSpPr>
        <p:spPr>
          <a:xfrm>
            <a:off x="4953000" y="5421868"/>
            <a:ext cx="838200" cy="369332"/>
          </a:xfrm>
          <a:prstGeom prst="rect">
            <a:avLst/>
          </a:prstGeom>
          <a:noFill/>
        </p:spPr>
        <p:txBody>
          <a:bodyPr wrap="square" rtlCol="0">
            <a:spAutoFit/>
          </a:bodyPr>
          <a:lstStyle/>
          <a:p>
            <a:r>
              <a:rPr lang="en-US" dirty="0"/>
              <a:t>Bloom</a:t>
            </a:r>
          </a:p>
        </p:txBody>
      </p:sp>
      <p:sp>
        <p:nvSpPr>
          <p:cNvPr id="17" name="TextBox 16"/>
          <p:cNvSpPr txBox="1"/>
          <p:nvPr/>
        </p:nvSpPr>
        <p:spPr>
          <a:xfrm>
            <a:off x="3200400" y="5334000"/>
            <a:ext cx="1219200" cy="369332"/>
          </a:xfrm>
          <a:prstGeom prst="rect">
            <a:avLst/>
          </a:prstGeom>
          <a:noFill/>
        </p:spPr>
        <p:txBody>
          <a:bodyPr wrap="square" rtlCol="0">
            <a:spAutoFit/>
          </a:bodyPr>
          <a:lstStyle/>
          <a:p>
            <a:r>
              <a:rPr lang="en-US" dirty="0"/>
              <a:t>Anderson</a:t>
            </a:r>
          </a:p>
        </p:txBody>
      </p:sp>
      <p:sp>
        <p:nvSpPr>
          <p:cNvPr id="18" name="TextBox 17"/>
          <p:cNvSpPr txBox="1"/>
          <p:nvPr/>
        </p:nvSpPr>
        <p:spPr>
          <a:xfrm>
            <a:off x="4272941" y="5421868"/>
            <a:ext cx="838200" cy="369332"/>
          </a:xfrm>
          <a:prstGeom prst="rect">
            <a:avLst/>
          </a:prstGeom>
          <a:noFill/>
        </p:spPr>
        <p:txBody>
          <a:bodyPr wrap="square" rtlCol="0">
            <a:spAutoFit/>
          </a:bodyPr>
          <a:lstStyle/>
          <a:p>
            <a:r>
              <a:rPr lang="en-US" dirty="0"/>
              <a:t>Simon</a:t>
            </a:r>
          </a:p>
        </p:txBody>
      </p:sp>
      <p:pic>
        <p:nvPicPr>
          <p:cNvPr id="1026" name="Picture 2" descr="http://www.cmu.edu/homepage/images/2009/kennethKoedinger_236x236.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43600" y="5791200"/>
            <a:ext cx="609600" cy="6096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5715000" y="5410200"/>
            <a:ext cx="1371600" cy="369332"/>
          </a:xfrm>
          <a:prstGeom prst="rect">
            <a:avLst/>
          </a:prstGeom>
          <a:noFill/>
        </p:spPr>
        <p:txBody>
          <a:bodyPr wrap="square" rtlCol="0">
            <a:spAutoFit/>
          </a:bodyPr>
          <a:lstStyle/>
          <a:p>
            <a:r>
              <a:rPr lang="en-US" dirty="0" err="1"/>
              <a:t>Koedinger</a:t>
            </a:r>
            <a:endParaRPr lang="en-US" dirty="0"/>
          </a:p>
        </p:txBody>
      </p:sp>
    </p:spTree>
    <p:extLst>
      <p:ext uri="{BB962C8B-B14F-4D97-AF65-F5344CB8AC3E}">
        <p14:creationId xmlns:p14="http://schemas.microsoft.com/office/powerpoint/2010/main" val="24975228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429000" y="2057400"/>
            <a:ext cx="1676400" cy="523220"/>
          </a:xfrm>
          <a:prstGeom prst="rect">
            <a:avLst/>
          </a:prstGeom>
          <a:noFill/>
        </p:spPr>
        <p:txBody>
          <a:bodyPr wrap="square" rtlCol="0">
            <a:spAutoFit/>
          </a:bodyPr>
          <a:lstStyle/>
          <a:p>
            <a:r>
              <a:rPr lang="en-US" sz="2800" b="1" dirty="0">
                <a:solidFill>
                  <a:srgbClr val="FF0000"/>
                </a:solidFill>
              </a:rPr>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Tree>
    <p:extLst>
      <p:ext uri="{BB962C8B-B14F-4D97-AF65-F5344CB8AC3E}">
        <p14:creationId xmlns:p14="http://schemas.microsoft.com/office/powerpoint/2010/main" val="27783465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429000" y="2057400"/>
            <a:ext cx="1676400" cy="523220"/>
          </a:xfrm>
          <a:prstGeom prst="rect">
            <a:avLst/>
          </a:prstGeom>
          <a:noFill/>
        </p:spPr>
        <p:txBody>
          <a:bodyPr wrap="square" rtlCol="0">
            <a:spAutoFit/>
          </a:bodyPr>
          <a:lstStyle/>
          <a:p>
            <a:r>
              <a:rPr lang="en-US" sz="2800" b="1" dirty="0">
                <a:solidFill>
                  <a:srgbClr val="FF0000"/>
                </a:solidFill>
              </a:rPr>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4572000" y="2590800"/>
            <a:ext cx="2514600" cy="923330"/>
          </a:xfrm>
          <a:prstGeom prst="rect">
            <a:avLst/>
          </a:prstGeom>
          <a:noFill/>
        </p:spPr>
        <p:txBody>
          <a:bodyPr wrap="square" rtlCol="0">
            <a:spAutoFit/>
          </a:bodyPr>
          <a:lstStyle/>
          <a:p>
            <a:r>
              <a:rPr lang="en-US" dirty="0"/>
              <a:t>Called “the ontological approach” by Buchanan, and Gestalt by others</a:t>
            </a:r>
          </a:p>
        </p:txBody>
      </p:sp>
    </p:spTree>
    <p:extLst>
      <p:ext uri="{BB962C8B-B14F-4D97-AF65-F5344CB8AC3E}">
        <p14:creationId xmlns:p14="http://schemas.microsoft.com/office/powerpoint/2010/main" val="8353950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429000" y="2057400"/>
            <a:ext cx="1676400" cy="523220"/>
          </a:xfrm>
          <a:prstGeom prst="rect">
            <a:avLst/>
          </a:prstGeom>
          <a:noFill/>
        </p:spPr>
        <p:txBody>
          <a:bodyPr wrap="square" rtlCol="0">
            <a:spAutoFit/>
          </a:bodyPr>
          <a:lstStyle/>
          <a:p>
            <a:r>
              <a:rPr lang="en-US" sz="2800" b="1" dirty="0">
                <a:solidFill>
                  <a:srgbClr val="FF0000"/>
                </a:solidFill>
              </a:rPr>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1371600" y="2514600"/>
            <a:ext cx="2514600" cy="1477328"/>
          </a:xfrm>
          <a:prstGeom prst="rect">
            <a:avLst/>
          </a:prstGeom>
          <a:noFill/>
        </p:spPr>
        <p:txBody>
          <a:bodyPr wrap="square" rtlCol="0">
            <a:spAutoFit/>
          </a:bodyPr>
          <a:lstStyle/>
          <a:p>
            <a:r>
              <a:rPr lang="en-US" dirty="0"/>
              <a:t>In education, called “</a:t>
            </a:r>
            <a:r>
              <a:rPr lang="en-US" dirty="0" err="1"/>
              <a:t>Situationalism</a:t>
            </a:r>
            <a:r>
              <a:rPr lang="en-US" dirty="0"/>
              <a:t>” or “Activity Theory” or “Social </a:t>
            </a:r>
            <a:r>
              <a:rPr lang="en-US" dirty="0" err="1"/>
              <a:t>Cognitivism</a:t>
            </a:r>
            <a:r>
              <a:rPr lang="en-US" dirty="0"/>
              <a:t>” by its friends </a:t>
            </a:r>
          </a:p>
        </p:txBody>
      </p:sp>
    </p:spTree>
    <p:extLst>
      <p:ext uri="{BB962C8B-B14F-4D97-AF65-F5344CB8AC3E}">
        <p14:creationId xmlns:p14="http://schemas.microsoft.com/office/powerpoint/2010/main" val="29950336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429000" y="2057400"/>
            <a:ext cx="1676400" cy="523220"/>
          </a:xfrm>
          <a:prstGeom prst="rect">
            <a:avLst/>
          </a:prstGeom>
          <a:noFill/>
        </p:spPr>
        <p:txBody>
          <a:bodyPr wrap="square" rtlCol="0">
            <a:spAutoFit/>
          </a:bodyPr>
          <a:lstStyle/>
          <a:p>
            <a:r>
              <a:rPr lang="en-US" sz="2800" b="1" dirty="0">
                <a:solidFill>
                  <a:srgbClr val="FF0000"/>
                </a:solidFill>
              </a:rPr>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4572000" y="2590800"/>
            <a:ext cx="2514600" cy="1200329"/>
          </a:xfrm>
          <a:prstGeom prst="rect">
            <a:avLst/>
          </a:prstGeom>
          <a:noFill/>
        </p:spPr>
        <p:txBody>
          <a:bodyPr wrap="square" rtlCol="0">
            <a:spAutoFit/>
          </a:bodyPr>
          <a:lstStyle/>
          <a:p>
            <a:r>
              <a:rPr lang="en-US" dirty="0"/>
              <a:t>Things can only be understood by understanding the systems they operate in</a:t>
            </a:r>
          </a:p>
        </p:txBody>
      </p:sp>
    </p:spTree>
    <p:extLst>
      <p:ext uri="{BB962C8B-B14F-4D97-AF65-F5344CB8AC3E}">
        <p14:creationId xmlns:p14="http://schemas.microsoft.com/office/powerpoint/2010/main" val="3909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429000" y="2057400"/>
            <a:ext cx="1676400" cy="523220"/>
          </a:xfrm>
          <a:prstGeom prst="rect">
            <a:avLst/>
          </a:prstGeom>
          <a:noFill/>
        </p:spPr>
        <p:txBody>
          <a:bodyPr wrap="square" rtlCol="0">
            <a:spAutoFit/>
          </a:bodyPr>
          <a:lstStyle/>
          <a:p>
            <a:r>
              <a:rPr lang="en-US" sz="2800" b="1" dirty="0">
                <a:solidFill>
                  <a:srgbClr val="FF0000"/>
                </a:solidFill>
              </a:rPr>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5105400" y="1600200"/>
            <a:ext cx="2514600" cy="1477328"/>
          </a:xfrm>
          <a:prstGeom prst="rect">
            <a:avLst/>
          </a:prstGeom>
          <a:noFill/>
        </p:spPr>
        <p:txBody>
          <a:bodyPr wrap="square" rtlCol="0">
            <a:spAutoFit/>
          </a:bodyPr>
          <a:lstStyle/>
          <a:p>
            <a:r>
              <a:rPr lang="en-US" dirty="0"/>
              <a:t>Learners are </a:t>
            </a:r>
            <a:r>
              <a:rPr lang="en-US" dirty="0" err="1"/>
              <a:t>enculturated</a:t>
            </a:r>
            <a:r>
              <a:rPr lang="en-US" dirty="0"/>
              <a:t> into practices that communities agree are correct</a:t>
            </a:r>
          </a:p>
        </p:txBody>
      </p:sp>
    </p:spTree>
    <p:extLst>
      <p:ext uri="{BB962C8B-B14F-4D97-AF65-F5344CB8AC3E}">
        <p14:creationId xmlns:p14="http://schemas.microsoft.com/office/powerpoint/2010/main" val="3098067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4A5A6-60E2-46E7-A84A-434366D457ED}"/>
              </a:ext>
            </a:extLst>
          </p:cNvPr>
          <p:cNvSpPr>
            <a:spLocks noGrp="1"/>
          </p:cNvSpPr>
          <p:nvPr>
            <p:ph type="title"/>
          </p:nvPr>
        </p:nvSpPr>
        <p:spPr/>
        <p:txBody>
          <a:bodyPr/>
          <a:lstStyle/>
          <a:p>
            <a:r>
              <a:rPr lang="en-US" dirty="0"/>
              <a:t>Do the readings</a:t>
            </a:r>
          </a:p>
        </p:txBody>
      </p:sp>
      <p:sp>
        <p:nvSpPr>
          <p:cNvPr id="3" name="Content Placeholder 2">
            <a:extLst>
              <a:ext uri="{FF2B5EF4-FFF2-40B4-BE49-F238E27FC236}">
                <a16:creationId xmlns:a16="http://schemas.microsoft.com/office/drawing/2014/main" id="{7E6A0E56-1401-400B-B719-C61AE0613C48}"/>
              </a:ext>
            </a:extLst>
          </p:cNvPr>
          <p:cNvSpPr>
            <a:spLocks noGrp="1"/>
          </p:cNvSpPr>
          <p:nvPr>
            <p:ph idx="1"/>
          </p:nvPr>
        </p:nvSpPr>
        <p:spPr/>
        <p:txBody>
          <a:bodyPr>
            <a:normAutofit/>
          </a:bodyPr>
          <a:lstStyle/>
          <a:p>
            <a:r>
              <a:rPr lang="en-US" dirty="0"/>
              <a:t>I know there’s a lot of readings</a:t>
            </a:r>
          </a:p>
          <a:p>
            <a:endParaRPr lang="en-US" dirty="0"/>
          </a:p>
          <a:p>
            <a:r>
              <a:rPr lang="en-US" dirty="0"/>
              <a:t>You will get a lot less out of this class, if you skip the readings</a:t>
            </a:r>
          </a:p>
          <a:p>
            <a:pPr marL="0" indent="0">
              <a:buNone/>
            </a:pPr>
            <a:endParaRPr lang="en-US" dirty="0"/>
          </a:p>
          <a:p>
            <a:r>
              <a:rPr lang="en-US" dirty="0"/>
              <a:t>You also won’t do as well on the assignments</a:t>
            </a:r>
          </a:p>
          <a:p>
            <a:endParaRPr lang="en-US" dirty="0"/>
          </a:p>
        </p:txBody>
      </p:sp>
    </p:spTree>
    <p:extLst>
      <p:ext uri="{BB962C8B-B14F-4D97-AF65-F5344CB8AC3E}">
        <p14:creationId xmlns:p14="http://schemas.microsoft.com/office/powerpoint/2010/main" val="3254189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429000" y="2057400"/>
            <a:ext cx="1676400" cy="523220"/>
          </a:xfrm>
          <a:prstGeom prst="rect">
            <a:avLst/>
          </a:prstGeom>
          <a:noFill/>
        </p:spPr>
        <p:txBody>
          <a:bodyPr wrap="square" rtlCol="0">
            <a:spAutoFit/>
          </a:bodyPr>
          <a:lstStyle/>
          <a:p>
            <a:r>
              <a:rPr lang="en-US" sz="2800" b="1" dirty="0">
                <a:solidFill>
                  <a:srgbClr val="FF0000"/>
                </a:solidFill>
              </a:rPr>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3" name="Rectangle 12"/>
          <p:cNvSpPr/>
          <p:nvPr/>
        </p:nvSpPr>
        <p:spPr>
          <a:xfrm>
            <a:off x="304800" y="2590800"/>
            <a:ext cx="4572000" cy="1200329"/>
          </a:xfrm>
          <a:prstGeom prst="rect">
            <a:avLst/>
          </a:prstGeom>
        </p:spPr>
        <p:txBody>
          <a:bodyPr>
            <a:spAutoFit/>
          </a:bodyPr>
          <a:lstStyle/>
          <a:p>
            <a:r>
              <a:rPr lang="en-US" dirty="0"/>
              <a:t>Complex phenomena must be </a:t>
            </a:r>
          </a:p>
          <a:p>
            <a:r>
              <a:rPr lang="en-US" dirty="0"/>
              <a:t>understood as wholes; they can not be</a:t>
            </a:r>
          </a:p>
          <a:p>
            <a:r>
              <a:rPr lang="en-US" dirty="0"/>
              <a:t>understood in terms of their </a:t>
            </a:r>
            <a:br>
              <a:rPr lang="en-US" dirty="0"/>
            </a:br>
            <a:r>
              <a:rPr lang="en-US" dirty="0"/>
              <a:t>component  parts</a:t>
            </a:r>
          </a:p>
        </p:txBody>
      </p:sp>
    </p:spTree>
    <p:extLst>
      <p:ext uri="{BB962C8B-B14F-4D97-AF65-F5344CB8AC3E}">
        <p14:creationId xmlns:p14="http://schemas.microsoft.com/office/powerpoint/2010/main" val="38302376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429000" y="2057400"/>
            <a:ext cx="1676400" cy="523220"/>
          </a:xfrm>
          <a:prstGeom prst="rect">
            <a:avLst/>
          </a:prstGeom>
          <a:noFill/>
        </p:spPr>
        <p:txBody>
          <a:bodyPr wrap="square" rtlCol="0">
            <a:spAutoFit/>
          </a:bodyPr>
          <a:lstStyle/>
          <a:p>
            <a:r>
              <a:rPr lang="en-US" sz="2800" b="1" dirty="0">
                <a:solidFill>
                  <a:srgbClr val="FF0000"/>
                </a:solidFill>
              </a:rPr>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228600" y="2590800"/>
            <a:ext cx="3810000" cy="646331"/>
          </a:xfrm>
          <a:prstGeom prst="rect">
            <a:avLst/>
          </a:prstGeom>
          <a:noFill/>
        </p:spPr>
        <p:txBody>
          <a:bodyPr wrap="square" rtlCol="0">
            <a:spAutoFit/>
          </a:bodyPr>
          <a:lstStyle/>
          <a:p>
            <a:r>
              <a:rPr lang="en-US" dirty="0"/>
              <a:t>Emergent phenomena must be understood in themselves</a:t>
            </a:r>
          </a:p>
        </p:txBody>
      </p:sp>
    </p:spTree>
    <p:extLst>
      <p:ext uri="{BB962C8B-B14F-4D97-AF65-F5344CB8AC3E}">
        <p14:creationId xmlns:p14="http://schemas.microsoft.com/office/powerpoint/2010/main" val="20640514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429000" y="2057400"/>
            <a:ext cx="1676400" cy="523220"/>
          </a:xfrm>
          <a:prstGeom prst="rect">
            <a:avLst/>
          </a:prstGeom>
          <a:noFill/>
        </p:spPr>
        <p:txBody>
          <a:bodyPr wrap="square" rtlCol="0">
            <a:spAutoFit/>
          </a:bodyPr>
          <a:lstStyle/>
          <a:p>
            <a:r>
              <a:rPr lang="en-US" sz="2800" b="1" dirty="0">
                <a:solidFill>
                  <a:srgbClr val="FF0000"/>
                </a:solidFill>
              </a:rPr>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2" name="TextBox 11"/>
          <p:cNvSpPr txBox="1"/>
          <p:nvPr/>
        </p:nvSpPr>
        <p:spPr>
          <a:xfrm>
            <a:off x="304800" y="2514600"/>
            <a:ext cx="3810000" cy="461665"/>
          </a:xfrm>
          <a:prstGeom prst="rect">
            <a:avLst/>
          </a:prstGeom>
          <a:noFill/>
        </p:spPr>
        <p:txBody>
          <a:bodyPr wrap="square" rtlCol="0">
            <a:spAutoFit/>
          </a:bodyPr>
          <a:lstStyle/>
          <a:p>
            <a:r>
              <a:rPr lang="en-US" dirty="0"/>
              <a:t>Key method: </a:t>
            </a:r>
            <a:r>
              <a:rPr lang="en-US" sz="2400" b="1" dirty="0"/>
              <a:t>DIALECTIC</a:t>
            </a:r>
            <a:endParaRPr lang="en-US" b="1" dirty="0"/>
          </a:p>
        </p:txBody>
      </p:sp>
    </p:spTree>
    <p:extLst>
      <p:ext uri="{BB962C8B-B14F-4D97-AF65-F5344CB8AC3E}">
        <p14:creationId xmlns:p14="http://schemas.microsoft.com/office/powerpoint/2010/main" val="5470427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dialectic?</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974762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429000" y="2057400"/>
            <a:ext cx="1676400" cy="523220"/>
          </a:xfrm>
          <a:prstGeom prst="rect">
            <a:avLst/>
          </a:prstGeom>
          <a:noFill/>
        </p:spPr>
        <p:txBody>
          <a:bodyPr wrap="square" rtlCol="0">
            <a:spAutoFit/>
          </a:bodyPr>
          <a:lstStyle/>
          <a:p>
            <a:r>
              <a:rPr lang="en-US" sz="2800" b="1" dirty="0">
                <a:solidFill>
                  <a:srgbClr val="FF0000"/>
                </a:solidFill>
              </a:rPr>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228600" y="2590800"/>
            <a:ext cx="3810000" cy="1200329"/>
          </a:xfrm>
          <a:prstGeom prst="rect">
            <a:avLst/>
          </a:prstGeom>
          <a:noFill/>
        </p:spPr>
        <p:txBody>
          <a:bodyPr wrap="square" rtlCol="0">
            <a:spAutoFit/>
          </a:bodyPr>
          <a:lstStyle/>
          <a:p>
            <a:r>
              <a:rPr lang="en-US" dirty="0"/>
              <a:t>Truth is found through the struggle of opposing  </a:t>
            </a:r>
            <a:r>
              <a:rPr lang="en-US" i="1" dirty="0"/>
              <a:t>hypotheses </a:t>
            </a:r>
            <a:r>
              <a:rPr lang="en-US" dirty="0"/>
              <a:t>and their eventual unification in a richer </a:t>
            </a:r>
            <a:r>
              <a:rPr lang="en-US" i="1" dirty="0"/>
              <a:t>synthesis </a:t>
            </a:r>
            <a:r>
              <a:rPr lang="en-US" dirty="0"/>
              <a:t>(Hegelian-Kantian dialectic)</a:t>
            </a:r>
          </a:p>
        </p:txBody>
      </p:sp>
    </p:spTree>
    <p:extLst>
      <p:ext uri="{BB962C8B-B14F-4D97-AF65-F5344CB8AC3E}">
        <p14:creationId xmlns:p14="http://schemas.microsoft.com/office/powerpoint/2010/main" val="14742967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429000" y="2057400"/>
            <a:ext cx="1676400" cy="523220"/>
          </a:xfrm>
          <a:prstGeom prst="rect">
            <a:avLst/>
          </a:prstGeom>
          <a:noFill/>
        </p:spPr>
        <p:txBody>
          <a:bodyPr wrap="square" rtlCol="0">
            <a:spAutoFit/>
          </a:bodyPr>
          <a:lstStyle/>
          <a:p>
            <a:r>
              <a:rPr lang="en-US" sz="2800" b="1" dirty="0">
                <a:solidFill>
                  <a:srgbClr val="FF0000"/>
                </a:solidFill>
              </a:rPr>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228600" y="2590800"/>
            <a:ext cx="3810000" cy="1477328"/>
          </a:xfrm>
          <a:prstGeom prst="rect">
            <a:avLst/>
          </a:prstGeom>
          <a:noFill/>
        </p:spPr>
        <p:txBody>
          <a:bodyPr wrap="square" rtlCol="0">
            <a:spAutoFit/>
          </a:bodyPr>
          <a:lstStyle/>
          <a:p>
            <a:r>
              <a:rPr lang="en-US" dirty="0"/>
              <a:t>Truth is found through positing overly abstract </a:t>
            </a:r>
            <a:r>
              <a:rPr lang="en-US" i="1" dirty="0"/>
              <a:t>hypotheses, </a:t>
            </a:r>
            <a:r>
              <a:rPr lang="en-US" dirty="0"/>
              <a:t>finding evidence that negates them, and coming to a newer </a:t>
            </a:r>
            <a:r>
              <a:rPr lang="en-US" i="1" dirty="0"/>
              <a:t>concrete </a:t>
            </a:r>
            <a:r>
              <a:rPr lang="en-US" dirty="0"/>
              <a:t>theory (Hegelian dialectic)</a:t>
            </a:r>
          </a:p>
        </p:txBody>
      </p:sp>
    </p:spTree>
    <p:extLst>
      <p:ext uri="{BB962C8B-B14F-4D97-AF65-F5344CB8AC3E}">
        <p14:creationId xmlns:p14="http://schemas.microsoft.com/office/powerpoint/2010/main" val="5346191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429000" y="2057400"/>
            <a:ext cx="1676400" cy="523220"/>
          </a:xfrm>
          <a:prstGeom prst="rect">
            <a:avLst/>
          </a:prstGeom>
          <a:noFill/>
        </p:spPr>
        <p:txBody>
          <a:bodyPr wrap="square" rtlCol="0">
            <a:spAutoFit/>
          </a:bodyPr>
          <a:lstStyle/>
          <a:p>
            <a:r>
              <a:rPr lang="en-US" sz="2800" b="1" dirty="0">
                <a:solidFill>
                  <a:srgbClr val="FF0000"/>
                </a:solidFill>
              </a:rPr>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4419600" y="2514600"/>
            <a:ext cx="3810000" cy="1477328"/>
          </a:xfrm>
          <a:prstGeom prst="rect">
            <a:avLst/>
          </a:prstGeom>
          <a:noFill/>
        </p:spPr>
        <p:txBody>
          <a:bodyPr wrap="square" rtlCol="0">
            <a:spAutoFit/>
          </a:bodyPr>
          <a:lstStyle/>
          <a:p>
            <a:r>
              <a:rPr lang="en-US" dirty="0"/>
              <a:t>Change is governed by historical properties (historicism) where contradictions and states repeat themselves but in continual refinement (material dialectic)</a:t>
            </a:r>
          </a:p>
        </p:txBody>
      </p:sp>
    </p:spTree>
    <p:extLst>
      <p:ext uri="{BB962C8B-B14F-4D97-AF65-F5344CB8AC3E}">
        <p14:creationId xmlns:p14="http://schemas.microsoft.com/office/powerpoint/2010/main" val="28974739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429000" y="2057400"/>
            <a:ext cx="1676400" cy="523220"/>
          </a:xfrm>
          <a:prstGeom prst="rect">
            <a:avLst/>
          </a:prstGeom>
          <a:noFill/>
        </p:spPr>
        <p:txBody>
          <a:bodyPr wrap="square" rtlCol="0">
            <a:spAutoFit/>
          </a:bodyPr>
          <a:lstStyle/>
          <a:p>
            <a:r>
              <a:rPr lang="en-US" sz="2800" b="1" dirty="0">
                <a:solidFill>
                  <a:srgbClr val="FF0000"/>
                </a:solidFill>
              </a:rPr>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Dialectical Thinkers</a:t>
            </a:r>
          </a:p>
        </p:txBody>
      </p:sp>
      <p:pic>
        <p:nvPicPr>
          <p:cNvPr id="68610" name="Picture 2" descr="http://stevencolby.files.wordpress.com/2008/10/zen-robert-p1.jpg"/>
          <p:cNvPicPr>
            <a:picLocks noChangeAspect="1" noChangeArrowheads="1"/>
          </p:cNvPicPr>
          <p:nvPr/>
        </p:nvPicPr>
        <p:blipFill>
          <a:blip r:embed="rId2" cstate="print"/>
          <a:srcRect/>
          <a:stretch>
            <a:fillRect/>
          </a:stretch>
        </p:blipFill>
        <p:spPr bwMode="auto">
          <a:xfrm>
            <a:off x="3505200" y="2438400"/>
            <a:ext cx="579215" cy="838200"/>
          </a:xfrm>
          <a:prstGeom prst="rect">
            <a:avLst/>
          </a:prstGeom>
          <a:noFill/>
        </p:spPr>
      </p:pic>
      <p:pic>
        <p:nvPicPr>
          <p:cNvPr id="68612" name="Picture 4" descr="http://faculty.weber.edu/pstewart/images/vygotsky.jpg"/>
          <p:cNvPicPr>
            <a:picLocks noChangeAspect="1" noChangeArrowheads="1"/>
          </p:cNvPicPr>
          <p:nvPr/>
        </p:nvPicPr>
        <p:blipFill>
          <a:blip r:embed="rId3" cstate="print"/>
          <a:srcRect/>
          <a:stretch>
            <a:fillRect/>
          </a:stretch>
        </p:blipFill>
        <p:spPr bwMode="auto">
          <a:xfrm>
            <a:off x="4419600" y="2526269"/>
            <a:ext cx="609600" cy="869696"/>
          </a:xfrm>
          <a:prstGeom prst="rect">
            <a:avLst/>
          </a:prstGeom>
          <a:noFill/>
        </p:spPr>
      </p:pic>
      <p:sp>
        <p:nvSpPr>
          <p:cNvPr id="14" name="TextBox 13"/>
          <p:cNvSpPr txBox="1"/>
          <p:nvPr/>
        </p:nvSpPr>
        <p:spPr>
          <a:xfrm>
            <a:off x="4191000" y="3440668"/>
            <a:ext cx="2590800" cy="369332"/>
          </a:xfrm>
          <a:prstGeom prst="rect">
            <a:avLst/>
          </a:prstGeom>
          <a:noFill/>
        </p:spPr>
        <p:txBody>
          <a:bodyPr wrap="square" rtlCol="0">
            <a:spAutoFit/>
          </a:bodyPr>
          <a:lstStyle/>
          <a:p>
            <a:r>
              <a:rPr lang="en-US" dirty="0" err="1"/>
              <a:t>Vygotsky</a:t>
            </a:r>
            <a:r>
              <a:rPr lang="en-US" dirty="0"/>
              <a:t>        </a:t>
            </a:r>
            <a:r>
              <a:rPr lang="en-US" dirty="0" err="1"/>
              <a:t>Freire</a:t>
            </a:r>
            <a:endParaRPr lang="en-US" dirty="0"/>
          </a:p>
        </p:txBody>
      </p:sp>
      <p:sp>
        <p:nvSpPr>
          <p:cNvPr id="16" name="TextBox 15"/>
          <p:cNvSpPr txBox="1"/>
          <p:nvPr/>
        </p:nvSpPr>
        <p:spPr>
          <a:xfrm>
            <a:off x="3429000" y="3276600"/>
            <a:ext cx="685800" cy="369332"/>
          </a:xfrm>
          <a:prstGeom prst="rect">
            <a:avLst/>
          </a:prstGeom>
          <a:noFill/>
        </p:spPr>
        <p:txBody>
          <a:bodyPr wrap="square" rtlCol="0">
            <a:spAutoFit/>
          </a:bodyPr>
          <a:lstStyle/>
          <a:p>
            <a:r>
              <a:rPr lang="en-US" dirty="0" err="1"/>
              <a:t>Pirsig</a:t>
            </a:r>
            <a:endParaRPr lang="en-US" dirty="0"/>
          </a:p>
        </p:txBody>
      </p:sp>
      <p:pic>
        <p:nvPicPr>
          <p:cNvPr id="1026" name="Picture 2" descr="http://futfanatico.com/wp-content/uploads/2011/05/Smokin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24272" y="2506215"/>
            <a:ext cx="1252728" cy="88940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2514600" y="3364468"/>
            <a:ext cx="1143000" cy="369332"/>
          </a:xfrm>
          <a:prstGeom prst="rect">
            <a:avLst/>
          </a:prstGeom>
          <a:noFill/>
        </p:spPr>
        <p:txBody>
          <a:bodyPr wrap="square" rtlCol="0">
            <a:spAutoFit/>
          </a:bodyPr>
          <a:lstStyle/>
          <a:p>
            <a:r>
              <a:rPr lang="en-US" dirty="0"/>
              <a:t>     Lave</a:t>
            </a:r>
          </a:p>
        </p:txBody>
      </p:sp>
      <p:pic>
        <p:nvPicPr>
          <p:cNvPr id="4098" name="Picture 2" descr="http://unt.unice.fr/uoh/learn_teach_FL/img/figures/jean-lave_smal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19400" y="2465903"/>
            <a:ext cx="574110" cy="861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26692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key dimension</a:t>
            </a:r>
          </a:p>
        </p:txBody>
      </p:sp>
      <p:sp>
        <p:nvSpPr>
          <p:cNvPr id="3" name="Content Placeholder 2"/>
          <p:cNvSpPr>
            <a:spLocks noGrp="1"/>
          </p:cNvSpPr>
          <p:nvPr>
            <p:ph idx="1"/>
          </p:nvPr>
        </p:nvSpPr>
        <p:spPr/>
        <p:txBody>
          <a:bodyPr/>
          <a:lstStyle/>
          <a:p>
            <a:r>
              <a:rPr lang="en-US" dirty="0"/>
              <a:t>Is there a reality out there that we want students to learn about?</a:t>
            </a:r>
          </a:p>
          <a:p>
            <a:endParaRPr lang="en-US" dirty="0"/>
          </a:p>
          <a:p>
            <a:r>
              <a:rPr lang="en-US" dirty="0"/>
              <a:t>Are we just teaching cultural practices, or are we teaching real things?</a:t>
            </a:r>
          </a:p>
        </p:txBody>
      </p:sp>
    </p:spTree>
    <p:extLst>
      <p:ext uri="{BB962C8B-B14F-4D97-AF65-F5344CB8AC3E}">
        <p14:creationId xmlns:p14="http://schemas.microsoft.com/office/powerpoint/2010/main" val="8075678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6934200" y="4191000"/>
            <a:ext cx="2209800" cy="523220"/>
          </a:xfrm>
          <a:prstGeom prst="rect">
            <a:avLst/>
          </a:prstGeom>
          <a:noFill/>
        </p:spPr>
        <p:txBody>
          <a:bodyPr wrap="square" rtlCol="0">
            <a:spAutoFit/>
          </a:bodyPr>
          <a:lstStyle/>
          <a:p>
            <a:r>
              <a:rPr lang="en-US" sz="2800" b="1" dirty="0">
                <a:solidFill>
                  <a:srgbClr val="FF0000"/>
                </a:solidFill>
              </a:rPr>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Tree>
    <p:extLst>
      <p:ext uri="{BB962C8B-B14F-4D97-AF65-F5344CB8AC3E}">
        <p14:creationId xmlns:p14="http://schemas.microsoft.com/office/powerpoint/2010/main" val="3922232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times</a:t>
            </a:r>
          </a:p>
        </p:txBody>
      </p:sp>
      <p:sp>
        <p:nvSpPr>
          <p:cNvPr id="3" name="Content Placeholder 2"/>
          <p:cNvSpPr>
            <a:spLocks noGrp="1"/>
          </p:cNvSpPr>
          <p:nvPr>
            <p:ph idx="1"/>
          </p:nvPr>
        </p:nvSpPr>
        <p:spPr>
          <a:xfrm>
            <a:off x="457200" y="1600200"/>
            <a:ext cx="8229600" cy="5105400"/>
          </a:xfrm>
        </p:spPr>
        <p:txBody>
          <a:bodyPr>
            <a:normAutofit/>
          </a:bodyPr>
          <a:lstStyle/>
          <a:p>
            <a:r>
              <a:rPr lang="en-US" dirty="0"/>
              <a:t>Friday 630am-820am</a:t>
            </a:r>
          </a:p>
          <a:p>
            <a:r>
              <a:rPr lang="en-US" dirty="0"/>
              <a:t>Early for some, late for others</a:t>
            </a:r>
          </a:p>
          <a:p>
            <a:endParaRPr lang="en-US" dirty="0"/>
          </a:p>
          <a:p>
            <a:endParaRPr lang="en-US" dirty="0"/>
          </a:p>
        </p:txBody>
      </p:sp>
    </p:spTree>
    <p:extLst>
      <p:ext uri="{BB962C8B-B14F-4D97-AF65-F5344CB8AC3E}">
        <p14:creationId xmlns:p14="http://schemas.microsoft.com/office/powerpoint/2010/main" val="20846646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6934200" y="4191000"/>
            <a:ext cx="2209800" cy="523220"/>
          </a:xfrm>
          <a:prstGeom prst="rect">
            <a:avLst/>
          </a:prstGeom>
          <a:noFill/>
        </p:spPr>
        <p:txBody>
          <a:bodyPr wrap="square" rtlCol="0">
            <a:spAutoFit/>
          </a:bodyPr>
          <a:lstStyle/>
          <a:p>
            <a:r>
              <a:rPr lang="en-US" sz="2800" b="1" dirty="0">
                <a:solidFill>
                  <a:srgbClr val="FF0000"/>
                </a:solidFill>
              </a:rPr>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6019800" y="3200400"/>
            <a:ext cx="2514600" cy="923330"/>
          </a:xfrm>
          <a:prstGeom prst="rect">
            <a:avLst/>
          </a:prstGeom>
          <a:noFill/>
        </p:spPr>
        <p:txBody>
          <a:bodyPr wrap="square" rtlCol="0">
            <a:spAutoFit/>
          </a:bodyPr>
          <a:lstStyle/>
          <a:p>
            <a:r>
              <a:rPr lang="en-US" dirty="0"/>
              <a:t>Doesn’t really have a name that its friends call it, in education</a:t>
            </a:r>
          </a:p>
        </p:txBody>
      </p:sp>
    </p:spTree>
    <p:extLst>
      <p:ext uri="{BB962C8B-B14F-4D97-AF65-F5344CB8AC3E}">
        <p14:creationId xmlns:p14="http://schemas.microsoft.com/office/powerpoint/2010/main" val="8070930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6934200" y="4191000"/>
            <a:ext cx="2209800" cy="523220"/>
          </a:xfrm>
          <a:prstGeom prst="rect">
            <a:avLst/>
          </a:prstGeom>
          <a:noFill/>
        </p:spPr>
        <p:txBody>
          <a:bodyPr wrap="square" rtlCol="0">
            <a:spAutoFit/>
          </a:bodyPr>
          <a:lstStyle/>
          <a:p>
            <a:r>
              <a:rPr lang="en-US" sz="2800" b="1" dirty="0">
                <a:solidFill>
                  <a:srgbClr val="FF0000"/>
                </a:solidFill>
              </a:rPr>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6019800" y="3200400"/>
            <a:ext cx="2514600" cy="923330"/>
          </a:xfrm>
          <a:prstGeom prst="rect">
            <a:avLst/>
          </a:prstGeom>
          <a:noFill/>
        </p:spPr>
        <p:txBody>
          <a:bodyPr wrap="square" rtlCol="0">
            <a:spAutoFit/>
          </a:bodyPr>
          <a:lstStyle/>
          <a:p>
            <a:r>
              <a:rPr lang="en-US" dirty="0"/>
              <a:t>Doesn’t really have a name that its friends call it, in education</a:t>
            </a:r>
          </a:p>
        </p:txBody>
      </p:sp>
      <p:sp>
        <p:nvSpPr>
          <p:cNvPr id="12" name="TextBox 11">
            <a:extLst>
              <a:ext uri="{FF2B5EF4-FFF2-40B4-BE49-F238E27FC236}">
                <a16:creationId xmlns:a16="http://schemas.microsoft.com/office/drawing/2014/main" id="{A4CDA673-03BF-4C69-B128-F11BFB6C3294}"/>
              </a:ext>
            </a:extLst>
          </p:cNvPr>
          <p:cNvSpPr txBox="1"/>
          <p:nvPr/>
        </p:nvSpPr>
        <p:spPr>
          <a:xfrm>
            <a:off x="6019800" y="4715470"/>
            <a:ext cx="2514600" cy="923330"/>
          </a:xfrm>
          <a:prstGeom prst="rect">
            <a:avLst/>
          </a:prstGeom>
          <a:noFill/>
        </p:spPr>
        <p:txBody>
          <a:bodyPr wrap="square" rtlCol="0">
            <a:spAutoFit/>
          </a:bodyPr>
          <a:lstStyle/>
          <a:p>
            <a:r>
              <a:rPr lang="en-US" dirty="0"/>
              <a:t>Despite being probably the most popular approach!</a:t>
            </a:r>
          </a:p>
        </p:txBody>
      </p:sp>
    </p:spTree>
    <p:extLst>
      <p:ext uri="{BB962C8B-B14F-4D97-AF65-F5344CB8AC3E}">
        <p14:creationId xmlns:p14="http://schemas.microsoft.com/office/powerpoint/2010/main" val="19247143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6934200" y="4191000"/>
            <a:ext cx="2209800" cy="523220"/>
          </a:xfrm>
          <a:prstGeom prst="rect">
            <a:avLst/>
          </a:prstGeom>
          <a:noFill/>
        </p:spPr>
        <p:txBody>
          <a:bodyPr wrap="square" rtlCol="0">
            <a:spAutoFit/>
          </a:bodyPr>
          <a:lstStyle/>
          <a:p>
            <a:r>
              <a:rPr lang="en-US" sz="2800" b="1" dirty="0">
                <a:solidFill>
                  <a:srgbClr val="FF0000"/>
                </a:solidFill>
              </a:rPr>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6019800" y="3200400"/>
            <a:ext cx="2819400" cy="646331"/>
          </a:xfrm>
          <a:prstGeom prst="rect">
            <a:avLst/>
          </a:prstGeom>
          <a:noFill/>
        </p:spPr>
        <p:txBody>
          <a:bodyPr wrap="square" rtlCol="0">
            <a:spAutoFit/>
          </a:bodyPr>
          <a:lstStyle/>
          <a:p>
            <a:r>
              <a:rPr lang="en-US" dirty="0"/>
              <a:t>Maybe one could call it “The Curricular Approach”</a:t>
            </a:r>
          </a:p>
        </p:txBody>
      </p:sp>
    </p:spTree>
    <p:extLst>
      <p:ext uri="{BB962C8B-B14F-4D97-AF65-F5344CB8AC3E}">
        <p14:creationId xmlns:p14="http://schemas.microsoft.com/office/powerpoint/2010/main" val="29376145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6934200" y="4191000"/>
            <a:ext cx="2209800" cy="523220"/>
          </a:xfrm>
          <a:prstGeom prst="rect">
            <a:avLst/>
          </a:prstGeom>
          <a:noFill/>
        </p:spPr>
        <p:txBody>
          <a:bodyPr wrap="square" rtlCol="0">
            <a:spAutoFit/>
          </a:bodyPr>
          <a:lstStyle/>
          <a:p>
            <a:r>
              <a:rPr lang="en-US" sz="2800" b="1" dirty="0">
                <a:solidFill>
                  <a:srgbClr val="FF0000"/>
                </a:solidFill>
              </a:rPr>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6019800" y="3200400"/>
            <a:ext cx="2514600" cy="923330"/>
          </a:xfrm>
          <a:prstGeom prst="rect">
            <a:avLst/>
          </a:prstGeom>
          <a:noFill/>
        </p:spPr>
        <p:txBody>
          <a:bodyPr wrap="square" rtlCol="0">
            <a:spAutoFit/>
          </a:bodyPr>
          <a:lstStyle/>
          <a:p>
            <a:r>
              <a:rPr lang="en-US" dirty="0"/>
              <a:t>Its enemies used to call it “</a:t>
            </a:r>
            <a:r>
              <a:rPr lang="en-US" dirty="0" err="1"/>
              <a:t>Instructionism</a:t>
            </a:r>
            <a:r>
              <a:rPr lang="en-US" dirty="0"/>
              <a:t>” </a:t>
            </a:r>
            <a:br>
              <a:rPr lang="en-US" dirty="0"/>
            </a:br>
            <a:r>
              <a:rPr lang="en-US" dirty="0"/>
              <a:t>(cf. </a:t>
            </a:r>
            <a:r>
              <a:rPr lang="en-US" dirty="0" err="1"/>
              <a:t>Papert</a:t>
            </a:r>
            <a:r>
              <a:rPr lang="en-US" dirty="0"/>
              <a:t>, 1981)</a:t>
            </a:r>
          </a:p>
        </p:txBody>
      </p:sp>
    </p:spTree>
    <p:extLst>
      <p:ext uri="{BB962C8B-B14F-4D97-AF65-F5344CB8AC3E}">
        <p14:creationId xmlns:p14="http://schemas.microsoft.com/office/powerpoint/2010/main" val="7128573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6934200" y="4191000"/>
            <a:ext cx="2209800" cy="523220"/>
          </a:xfrm>
          <a:prstGeom prst="rect">
            <a:avLst/>
          </a:prstGeom>
          <a:noFill/>
        </p:spPr>
        <p:txBody>
          <a:bodyPr wrap="square" rtlCol="0">
            <a:spAutoFit/>
          </a:bodyPr>
          <a:lstStyle/>
          <a:p>
            <a:r>
              <a:rPr lang="en-US" sz="2800" b="1" dirty="0">
                <a:solidFill>
                  <a:srgbClr val="FF0000"/>
                </a:solidFill>
              </a:rPr>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6019800" y="4724400"/>
            <a:ext cx="2514600" cy="1200329"/>
          </a:xfrm>
          <a:prstGeom prst="rect">
            <a:avLst/>
          </a:prstGeom>
          <a:noFill/>
        </p:spPr>
        <p:txBody>
          <a:bodyPr wrap="square" rtlCol="0">
            <a:spAutoFit/>
          </a:bodyPr>
          <a:lstStyle/>
          <a:p>
            <a:r>
              <a:rPr lang="en-US" dirty="0"/>
              <a:t>There is a real fundamental reality  to the universe that students can learn about </a:t>
            </a:r>
          </a:p>
        </p:txBody>
      </p:sp>
    </p:spTree>
    <p:extLst>
      <p:ext uri="{BB962C8B-B14F-4D97-AF65-F5344CB8AC3E}">
        <p14:creationId xmlns:p14="http://schemas.microsoft.com/office/powerpoint/2010/main" val="32826672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6934200" y="4191000"/>
            <a:ext cx="2209800" cy="523220"/>
          </a:xfrm>
          <a:prstGeom prst="rect">
            <a:avLst/>
          </a:prstGeom>
          <a:noFill/>
        </p:spPr>
        <p:txBody>
          <a:bodyPr wrap="square" rtlCol="0">
            <a:spAutoFit/>
          </a:bodyPr>
          <a:lstStyle/>
          <a:p>
            <a:r>
              <a:rPr lang="en-US" sz="2800" b="1" dirty="0">
                <a:solidFill>
                  <a:srgbClr val="FF0000"/>
                </a:solidFill>
              </a:rPr>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5943600" y="4724400"/>
            <a:ext cx="2895600" cy="1754326"/>
          </a:xfrm>
          <a:prstGeom prst="rect">
            <a:avLst/>
          </a:prstGeom>
          <a:noFill/>
        </p:spPr>
        <p:txBody>
          <a:bodyPr wrap="square" rtlCol="0">
            <a:spAutoFit/>
          </a:bodyPr>
          <a:lstStyle/>
          <a:p>
            <a:r>
              <a:rPr lang="en-US" dirty="0"/>
              <a:t>Or, in the “Pragmatic Essentialism” form, there are beliefs, skills, and practices that are so core to a specific culture and context as to be real for all practical purposes</a:t>
            </a:r>
          </a:p>
        </p:txBody>
      </p:sp>
    </p:spTree>
    <p:extLst>
      <p:ext uri="{BB962C8B-B14F-4D97-AF65-F5344CB8AC3E}">
        <p14:creationId xmlns:p14="http://schemas.microsoft.com/office/powerpoint/2010/main" val="13641276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6934200" y="4191000"/>
            <a:ext cx="2209800" cy="523220"/>
          </a:xfrm>
          <a:prstGeom prst="rect">
            <a:avLst/>
          </a:prstGeom>
          <a:noFill/>
        </p:spPr>
        <p:txBody>
          <a:bodyPr wrap="square" rtlCol="0">
            <a:spAutoFit/>
          </a:bodyPr>
          <a:lstStyle/>
          <a:p>
            <a:r>
              <a:rPr lang="en-US" sz="2800" b="1" dirty="0">
                <a:solidFill>
                  <a:srgbClr val="FF0000"/>
                </a:solidFill>
              </a:rPr>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5943600" y="4724400"/>
            <a:ext cx="2667000" cy="1477328"/>
          </a:xfrm>
          <a:prstGeom prst="rect">
            <a:avLst/>
          </a:prstGeom>
          <a:noFill/>
        </p:spPr>
        <p:txBody>
          <a:bodyPr wrap="square" rtlCol="0">
            <a:spAutoFit/>
          </a:bodyPr>
          <a:lstStyle/>
          <a:p>
            <a:r>
              <a:rPr lang="en-US" dirty="0"/>
              <a:t>Essentialism is implicit in the focus on mathematical skills, scientific skills, and literacy, and the “Common Core”</a:t>
            </a:r>
          </a:p>
        </p:txBody>
      </p:sp>
    </p:spTree>
    <p:extLst>
      <p:ext uri="{BB962C8B-B14F-4D97-AF65-F5344CB8AC3E}">
        <p14:creationId xmlns:p14="http://schemas.microsoft.com/office/powerpoint/2010/main" val="26273916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6934200" y="4191000"/>
            <a:ext cx="2209800" cy="523220"/>
          </a:xfrm>
          <a:prstGeom prst="rect">
            <a:avLst/>
          </a:prstGeom>
          <a:noFill/>
        </p:spPr>
        <p:txBody>
          <a:bodyPr wrap="square" rtlCol="0">
            <a:spAutoFit/>
          </a:bodyPr>
          <a:lstStyle/>
          <a:p>
            <a:r>
              <a:rPr lang="en-US" sz="2800" b="1" dirty="0">
                <a:solidFill>
                  <a:srgbClr val="FF0000"/>
                </a:solidFill>
              </a:rPr>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6019800" y="2514600"/>
            <a:ext cx="2667000" cy="1754326"/>
          </a:xfrm>
          <a:prstGeom prst="rect">
            <a:avLst/>
          </a:prstGeom>
          <a:noFill/>
        </p:spPr>
        <p:txBody>
          <a:bodyPr wrap="square" rtlCol="0">
            <a:spAutoFit/>
          </a:bodyPr>
          <a:lstStyle/>
          <a:p>
            <a:r>
              <a:rPr lang="en-US" dirty="0"/>
              <a:t>Knowledge can be measured and compared, because there’s some real reference that two students can be compared according to</a:t>
            </a:r>
          </a:p>
        </p:txBody>
      </p:sp>
    </p:spTree>
    <p:extLst>
      <p:ext uri="{BB962C8B-B14F-4D97-AF65-F5344CB8AC3E}">
        <p14:creationId xmlns:p14="http://schemas.microsoft.com/office/powerpoint/2010/main" val="17063258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6934200" y="4191000"/>
            <a:ext cx="2209800" cy="523220"/>
          </a:xfrm>
          <a:prstGeom prst="rect">
            <a:avLst/>
          </a:prstGeom>
          <a:noFill/>
        </p:spPr>
        <p:txBody>
          <a:bodyPr wrap="square" rtlCol="0">
            <a:spAutoFit/>
          </a:bodyPr>
          <a:lstStyle/>
          <a:p>
            <a:r>
              <a:rPr lang="en-US" sz="2800" b="1" dirty="0">
                <a:solidFill>
                  <a:srgbClr val="FF0000"/>
                </a:solidFill>
              </a:rPr>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5943600" y="4724400"/>
            <a:ext cx="2667000" cy="1477328"/>
          </a:xfrm>
          <a:prstGeom prst="rect">
            <a:avLst/>
          </a:prstGeom>
          <a:noFill/>
        </p:spPr>
        <p:txBody>
          <a:bodyPr wrap="square" rtlCol="0">
            <a:spAutoFit/>
          </a:bodyPr>
          <a:lstStyle/>
          <a:p>
            <a:r>
              <a:rPr lang="en-US" dirty="0"/>
              <a:t>If you </a:t>
            </a:r>
            <a:r>
              <a:rPr lang="en-US" b="1" i="1" dirty="0"/>
              <a:t>use</a:t>
            </a:r>
            <a:r>
              <a:rPr lang="en-US" dirty="0"/>
              <a:t> the Common Core, PSSA, or other standardized exams, you’re an essentialist in practice </a:t>
            </a:r>
          </a:p>
        </p:txBody>
      </p:sp>
    </p:spTree>
    <p:extLst>
      <p:ext uri="{BB962C8B-B14F-4D97-AF65-F5344CB8AC3E}">
        <p14:creationId xmlns:p14="http://schemas.microsoft.com/office/powerpoint/2010/main" val="19456239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6934200" y="4191000"/>
            <a:ext cx="2209800" cy="523220"/>
          </a:xfrm>
          <a:prstGeom prst="rect">
            <a:avLst/>
          </a:prstGeom>
          <a:noFill/>
        </p:spPr>
        <p:txBody>
          <a:bodyPr wrap="square" rtlCol="0">
            <a:spAutoFit/>
          </a:bodyPr>
          <a:lstStyle/>
          <a:p>
            <a:r>
              <a:rPr lang="en-US" sz="2800" b="1" dirty="0">
                <a:solidFill>
                  <a:srgbClr val="FF0000"/>
                </a:solidFill>
              </a:rPr>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5943600" y="4724400"/>
            <a:ext cx="2667000" cy="2031325"/>
          </a:xfrm>
          <a:prstGeom prst="rect">
            <a:avLst/>
          </a:prstGeom>
          <a:noFill/>
        </p:spPr>
        <p:txBody>
          <a:bodyPr wrap="square" rtlCol="0">
            <a:spAutoFit/>
          </a:bodyPr>
          <a:lstStyle/>
          <a:p>
            <a:r>
              <a:rPr lang="en-US" dirty="0"/>
              <a:t>If you think standardized exams are worthless  because they don’t measure real math/science skill/knowledge, you’re still an essentialist</a:t>
            </a:r>
          </a:p>
        </p:txBody>
      </p:sp>
    </p:spTree>
    <p:extLst>
      <p:ext uri="{BB962C8B-B14F-4D97-AF65-F5344CB8AC3E}">
        <p14:creationId xmlns:p14="http://schemas.microsoft.com/office/powerpoint/2010/main" val="1519078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Prerequisite</a:t>
            </a:r>
          </a:p>
        </p:txBody>
      </p:sp>
      <p:sp>
        <p:nvSpPr>
          <p:cNvPr id="3" name="Content Placeholder 2"/>
          <p:cNvSpPr>
            <a:spLocks noGrp="1"/>
          </p:cNvSpPr>
          <p:nvPr>
            <p:ph idx="1"/>
          </p:nvPr>
        </p:nvSpPr>
        <p:spPr/>
        <p:txBody>
          <a:bodyPr/>
          <a:lstStyle/>
          <a:p>
            <a:r>
              <a:rPr lang="en-US" dirty="0"/>
              <a:t>None</a:t>
            </a:r>
          </a:p>
          <a:p>
            <a:endParaRPr lang="en-US" dirty="0"/>
          </a:p>
        </p:txBody>
      </p:sp>
    </p:spTree>
    <p:extLst>
      <p:ext uri="{BB962C8B-B14F-4D97-AF65-F5344CB8AC3E}">
        <p14:creationId xmlns:p14="http://schemas.microsoft.com/office/powerpoint/2010/main" val="12816522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76400" y="4419600"/>
            <a:ext cx="5181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6934200" y="4191000"/>
            <a:ext cx="2209800" cy="523220"/>
          </a:xfrm>
          <a:prstGeom prst="rect">
            <a:avLst/>
          </a:prstGeom>
          <a:noFill/>
        </p:spPr>
        <p:txBody>
          <a:bodyPr wrap="square" rtlCol="0">
            <a:spAutoFit/>
          </a:bodyPr>
          <a:lstStyle/>
          <a:p>
            <a:r>
              <a:rPr lang="en-US" sz="2800" b="1" dirty="0">
                <a:solidFill>
                  <a:srgbClr val="FF0000"/>
                </a:solidFill>
              </a:rPr>
              <a:t>ESSENTIALIST</a:t>
            </a:r>
          </a:p>
        </p:txBody>
      </p:sp>
      <p:sp>
        <p:nvSpPr>
          <p:cNvPr id="9" name="TextBox 8"/>
          <p:cNvSpPr txBox="1"/>
          <p:nvPr/>
        </p:nvSpPr>
        <p:spPr>
          <a:xfrm>
            <a:off x="0" y="4191000"/>
            <a:ext cx="1828800" cy="369332"/>
          </a:xfrm>
          <a:prstGeom prst="rect">
            <a:avLst/>
          </a:prstGeom>
          <a:noFill/>
        </p:spPr>
        <p:txBody>
          <a:bodyPr wrap="square" rtlCol="0">
            <a:spAutoFit/>
          </a:bodyPr>
          <a:lstStyle/>
          <a:p>
            <a:r>
              <a:rPr lang="en-US" dirty="0"/>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5" name="TextBox 14"/>
          <p:cNvSpPr txBox="1"/>
          <p:nvPr/>
        </p:nvSpPr>
        <p:spPr>
          <a:xfrm>
            <a:off x="7315200" y="4812268"/>
            <a:ext cx="914400" cy="369332"/>
          </a:xfrm>
          <a:prstGeom prst="rect">
            <a:avLst/>
          </a:prstGeom>
          <a:noFill/>
        </p:spPr>
        <p:txBody>
          <a:bodyPr wrap="square" rtlCol="0">
            <a:spAutoFit/>
          </a:bodyPr>
          <a:lstStyle/>
          <a:p>
            <a:r>
              <a:rPr lang="en-US" dirty="0"/>
              <a:t>Gagne</a:t>
            </a:r>
          </a:p>
        </p:txBody>
      </p:sp>
      <p:pic>
        <p:nvPicPr>
          <p:cNvPr id="89096" name="Picture 8" descr="See full size image"/>
          <p:cNvPicPr>
            <a:picLocks noChangeAspect="1" noChangeArrowheads="1"/>
          </p:cNvPicPr>
          <p:nvPr/>
        </p:nvPicPr>
        <p:blipFill>
          <a:blip r:embed="rId2" cstate="print"/>
          <a:srcRect/>
          <a:stretch>
            <a:fillRect/>
          </a:stretch>
        </p:blipFill>
        <p:spPr bwMode="auto">
          <a:xfrm>
            <a:off x="8229600" y="4648200"/>
            <a:ext cx="628650" cy="904876"/>
          </a:xfrm>
          <a:prstGeom prst="rect">
            <a:avLst/>
          </a:prstGeom>
          <a:noFill/>
        </p:spPr>
      </p:pic>
    </p:spTree>
    <p:extLst>
      <p:ext uri="{BB962C8B-B14F-4D97-AF65-F5344CB8AC3E}">
        <p14:creationId xmlns:p14="http://schemas.microsoft.com/office/powerpoint/2010/main" val="40575048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Tree>
    <p:extLst>
      <p:ext uri="{BB962C8B-B14F-4D97-AF65-F5344CB8AC3E}">
        <p14:creationId xmlns:p14="http://schemas.microsoft.com/office/powerpoint/2010/main" val="89789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1143000" y="3200400"/>
            <a:ext cx="2514600" cy="923330"/>
          </a:xfrm>
          <a:prstGeom prst="rect">
            <a:avLst/>
          </a:prstGeom>
          <a:noFill/>
        </p:spPr>
        <p:txBody>
          <a:bodyPr wrap="square" rtlCol="0">
            <a:spAutoFit/>
          </a:bodyPr>
          <a:lstStyle/>
          <a:p>
            <a:r>
              <a:rPr lang="en-US" dirty="0"/>
              <a:t>In education, called “</a:t>
            </a:r>
            <a:r>
              <a:rPr lang="en-US" dirty="0" err="1"/>
              <a:t>Constructionism</a:t>
            </a:r>
            <a:r>
              <a:rPr lang="en-US" dirty="0"/>
              <a:t>” by its friends</a:t>
            </a:r>
          </a:p>
        </p:txBody>
      </p:sp>
    </p:spTree>
    <p:extLst>
      <p:ext uri="{BB962C8B-B14F-4D97-AF65-F5344CB8AC3E}">
        <p14:creationId xmlns:p14="http://schemas.microsoft.com/office/powerpoint/2010/main" val="10832729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1143000" y="3200400"/>
            <a:ext cx="2514600" cy="923330"/>
          </a:xfrm>
          <a:prstGeom prst="rect">
            <a:avLst/>
          </a:prstGeom>
          <a:noFill/>
        </p:spPr>
        <p:txBody>
          <a:bodyPr wrap="square" rtlCol="0">
            <a:spAutoFit/>
          </a:bodyPr>
          <a:lstStyle/>
          <a:p>
            <a:r>
              <a:rPr lang="en-US" dirty="0"/>
              <a:t>“</a:t>
            </a:r>
            <a:r>
              <a:rPr lang="en-US" dirty="0" err="1"/>
              <a:t>Constructionism</a:t>
            </a:r>
            <a:r>
              <a:rPr lang="en-US" dirty="0"/>
              <a:t>” is </a:t>
            </a:r>
            <a:r>
              <a:rPr lang="en-US" b="1" i="1" dirty="0"/>
              <a:t>not</a:t>
            </a:r>
            <a:r>
              <a:rPr lang="en-US" dirty="0"/>
              <a:t> the same thing as “Constructivism”</a:t>
            </a:r>
          </a:p>
        </p:txBody>
      </p:sp>
    </p:spTree>
    <p:extLst>
      <p:ext uri="{BB962C8B-B14F-4D97-AF65-F5344CB8AC3E}">
        <p14:creationId xmlns:p14="http://schemas.microsoft.com/office/powerpoint/2010/main" val="42483939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1295400" y="1219200"/>
            <a:ext cx="6553200" cy="923330"/>
          </a:xfrm>
          <a:prstGeom prst="rect">
            <a:avLst/>
          </a:prstGeom>
          <a:noFill/>
        </p:spPr>
        <p:txBody>
          <a:bodyPr wrap="square" rtlCol="0">
            <a:spAutoFit/>
          </a:bodyPr>
          <a:lstStyle/>
          <a:p>
            <a:r>
              <a:rPr lang="en-US" dirty="0"/>
              <a:t>“Constructivism” (a la Piaget) argues that students learn actively rather than passively,  and learn best by doing. It’s pretty much orthogonal to the dimensions shown below. </a:t>
            </a:r>
          </a:p>
        </p:txBody>
      </p:sp>
    </p:spTree>
    <p:extLst>
      <p:ext uri="{BB962C8B-B14F-4D97-AF65-F5344CB8AC3E}">
        <p14:creationId xmlns:p14="http://schemas.microsoft.com/office/powerpoint/2010/main" val="17965200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762000" y="4800600"/>
            <a:ext cx="2514600" cy="923330"/>
          </a:xfrm>
          <a:prstGeom prst="rect">
            <a:avLst/>
          </a:prstGeom>
          <a:noFill/>
        </p:spPr>
        <p:txBody>
          <a:bodyPr wrap="square" rtlCol="0">
            <a:spAutoFit/>
          </a:bodyPr>
          <a:lstStyle/>
          <a:p>
            <a:r>
              <a:rPr lang="en-US" dirty="0"/>
              <a:t>Everyone defines their own reality in their own individual way</a:t>
            </a:r>
          </a:p>
        </p:txBody>
      </p:sp>
    </p:spTree>
    <p:extLst>
      <p:ext uri="{BB962C8B-B14F-4D97-AF65-F5344CB8AC3E}">
        <p14:creationId xmlns:p14="http://schemas.microsoft.com/office/powerpoint/2010/main" val="38032221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762000" y="4800600"/>
            <a:ext cx="2514600" cy="1477328"/>
          </a:xfrm>
          <a:prstGeom prst="rect">
            <a:avLst/>
          </a:prstGeom>
          <a:noFill/>
        </p:spPr>
        <p:txBody>
          <a:bodyPr wrap="square" rtlCol="0">
            <a:spAutoFit/>
          </a:bodyPr>
          <a:lstStyle/>
          <a:p>
            <a:r>
              <a:rPr lang="en-US" dirty="0"/>
              <a:t>Agreed-upon conventions are simply agreed-upon conventions and reflect no fundamental reality</a:t>
            </a:r>
          </a:p>
        </p:txBody>
      </p:sp>
    </p:spTree>
    <p:extLst>
      <p:ext uri="{BB962C8B-B14F-4D97-AF65-F5344CB8AC3E}">
        <p14:creationId xmlns:p14="http://schemas.microsoft.com/office/powerpoint/2010/main" val="4336230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762000" y="4800600"/>
            <a:ext cx="2743200" cy="923330"/>
          </a:xfrm>
          <a:prstGeom prst="rect">
            <a:avLst/>
          </a:prstGeom>
          <a:noFill/>
        </p:spPr>
        <p:txBody>
          <a:bodyPr wrap="square" rtlCol="0">
            <a:spAutoFit/>
          </a:bodyPr>
          <a:lstStyle/>
          <a:p>
            <a:r>
              <a:rPr lang="en-US" dirty="0"/>
              <a:t>0, 1, and 42 are social constructions; blue and red are social constructions</a:t>
            </a:r>
          </a:p>
        </p:txBody>
      </p:sp>
    </p:spTree>
    <p:extLst>
      <p:ext uri="{BB962C8B-B14F-4D97-AF65-F5344CB8AC3E}">
        <p14:creationId xmlns:p14="http://schemas.microsoft.com/office/powerpoint/2010/main" val="309907424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762000" y="3200400"/>
            <a:ext cx="2743200" cy="923330"/>
          </a:xfrm>
          <a:prstGeom prst="rect">
            <a:avLst/>
          </a:prstGeom>
          <a:noFill/>
        </p:spPr>
        <p:txBody>
          <a:bodyPr wrap="square" rtlCol="0">
            <a:spAutoFit/>
          </a:bodyPr>
          <a:lstStyle/>
          <a:p>
            <a:r>
              <a:rPr lang="en-US" dirty="0"/>
              <a:t>And they’re actually not even the same thing in different peoples’ heads</a:t>
            </a:r>
          </a:p>
        </p:txBody>
      </p:sp>
    </p:spTree>
    <p:extLst>
      <p:ext uri="{BB962C8B-B14F-4D97-AF65-F5344CB8AC3E}">
        <p14:creationId xmlns:p14="http://schemas.microsoft.com/office/powerpoint/2010/main" val="28056458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762000" y="3200400"/>
            <a:ext cx="2743200" cy="923330"/>
          </a:xfrm>
          <a:prstGeom prst="rect">
            <a:avLst/>
          </a:prstGeom>
          <a:noFill/>
        </p:spPr>
        <p:txBody>
          <a:bodyPr wrap="square" rtlCol="0">
            <a:spAutoFit/>
          </a:bodyPr>
          <a:lstStyle/>
          <a:p>
            <a:r>
              <a:rPr lang="en-US" dirty="0"/>
              <a:t>So when you and I think of “42” we’re thinking of different things</a:t>
            </a:r>
          </a:p>
        </p:txBody>
      </p:sp>
    </p:spTree>
    <p:extLst>
      <p:ext uri="{BB962C8B-B14F-4D97-AF65-F5344CB8AC3E}">
        <p14:creationId xmlns:p14="http://schemas.microsoft.com/office/powerpoint/2010/main" val="1823251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Assignments</a:t>
            </a:r>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a:t>Reflection on your own learning 15% </a:t>
            </a:r>
          </a:p>
          <a:p>
            <a:pPr lvl="1"/>
            <a:r>
              <a:rPr lang="en-US" dirty="0"/>
              <a:t>Already posted on course website</a:t>
            </a:r>
          </a:p>
          <a:p>
            <a:pPr lvl="1"/>
            <a:r>
              <a:rPr lang="en-US" dirty="0"/>
              <a:t>Due September 13</a:t>
            </a:r>
          </a:p>
          <a:p>
            <a:r>
              <a:rPr lang="en-US" dirty="0"/>
              <a:t>Learning Theory Matrix 10%</a:t>
            </a:r>
          </a:p>
          <a:p>
            <a:pPr lvl="1"/>
            <a:r>
              <a:rPr lang="en-US" dirty="0"/>
              <a:t>Due October 4</a:t>
            </a:r>
          </a:p>
          <a:p>
            <a:r>
              <a:rPr lang="en-US" dirty="0"/>
              <a:t>Applying Theory to a Contemporary Educational Problem 25%</a:t>
            </a:r>
          </a:p>
          <a:p>
            <a:pPr lvl="1"/>
            <a:r>
              <a:rPr lang="en-US" dirty="0"/>
              <a:t>Prospectus Due October 18</a:t>
            </a:r>
          </a:p>
          <a:p>
            <a:pPr lvl="1"/>
            <a:r>
              <a:rPr lang="en-US" dirty="0"/>
              <a:t>Paper Due November 15</a:t>
            </a:r>
          </a:p>
          <a:p>
            <a:r>
              <a:rPr lang="en-US" dirty="0"/>
              <a:t>Analysis and Revision of Learning System 25%</a:t>
            </a:r>
          </a:p>
          <a:p>
            <a:pPr lvl="1"/>
            <a:r>
              <a:rPr lang="en-US" dirty="0"/>
              <a:t>Due December 20</a:t>
            </a:r>
          </a:p>
          <a:p>
            <a:r>
              <a:rPr lang="en-US" dirty="0"/>
              <a:t>Participation 25%</a:t>
            </a:r>
          </a:p>
          <a:p>
            <a:pPr lvl="1"/>
            <a:r>
              <a:rPr lang="en-US" dirty="0"/>
              <a:t>In-Class Participation 10%</a:t>
            </a:r>
          </a:p>
          <a:p>
            <a:pPr lvl="1"/>
            <a:r>
              <a:rPr lang="en-US" dirty="0"/>
              <a:t>Discussion Forum Participation 15%</a:t>
            </a:r>
          </a:p>
        </p:txBody>
      </p:sp>
    </p:spTree>
    <p:extLst>
      <p:ext uri="{BB962C8B-B14F-4D97-AF65-F5344CB8AC3E}">
        <p14:creationId xmlns:p14="http://schemas.microsoft.com/office/powerpoint/2010/main" val="104054157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685800" y="1905000"/>
            <a:ext cx="2743200" cy="2308324"/>
          </a:xfrm>
          <a:prstGeom prst="rect">
            <a:avLst/>
          </a:prstGeom>
          <a:noFill/>
        </p:spPr>
        <p:txBody>
          <a:bodyPr wrap="square" rtlCol="0">
            <a:spAutoFit/>
          </a:bodyPr>
          <a:lstStyle/>
          <a:p>
            <a:r>
              <a:rPr lang="en-US" dirty="0"/>
              <a:t>Because of this, measuring learning is fundamentally misguided – there is no real commonality to compare – even if we manifest the same behavior, the cognitive reality is </a:t>
            </a:r>
            <a:r>
              <a:rPr lang="en-US" dirty="0" err="1"/>
              <a:t>unreduceable</a:t>
            </a:r>
            <a:endParaRPr lang="en-US" dirty="0"/>
          </a:p>
        </p:txBody>
      </p:sp>
    </p:spTree>
    <p:extLst>
      <p:ext uri="{BB962C8B-B14F-4D97-AF65-F5344CB8AC3E}">
        <p14:creationId xmlns:p14="http://schemas.microsoft.com/office/powerpoint/2010/main" val="28956183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609600" y="4724400"/>
            <a:ext cx="2971800" cy="2031325"/>
          </a:xfrm>
          <a:prstGeom prst="rect">
            <a:avLst/>
          </a:prstGeom>
          <a:noFill/>
        </p:spPr>
        <p:txBody>
          <a:bodyPr wrap="square" rtlCol="0">
            <a:spAutoFit/>
          </a:bodyPr>
          <a:lstStyle/>
          <a:p>
            <a:r>
              <a:rPr lang="en-US" dirty="0"/>
              <a:t>If you think that standardized exams are junk, and never can be improved in any way, because tests cannot measure anything that matters, you’re an existentialist in practice</a:t>
            </a:r>
          </a:p>
        </p:txBody>
      </p:sp>
    </p:spTree>
    <p:extLst>
      <p:ext uri="{BB962C8B-B14F-4D97-AF65-F5344CB8AC3E}">
        <p14:creationId xmlns:p14="http://schemas.microsoft.com/office/powerpoint/2010/main" val="90180060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609600" y="4724400"/>
            <a:ext cx="2971800" cy="2031325"/>
          </a:xfrm>
          <a:prstGeom prst="rect">
            <a:avLst/>
          </a:prstGeom>
          <a:noFill/>
        </p:spPr>
        <p:txBody>
          <a:bodyPr wrap="square" rtlCol="0">
            <a:spAutoFit/>
          </a:bodyPr>
          <a:lstStyle/>
          <a:p>
            <a:r>
              <a:rPr lang="en-US" dirty="0"/>
              <a:t>School should not focus on math or literacy skills, it should focus on “learning how to learn” and generating passion for learning, because everyone will be passionate and skilled at different things</a:t>
            </a:r>
          </a:p>
        </p:txBody>
      </p:sp>
    </p:spTree>
    <p:extLst>
      <p:ext uri="{BB962C8B-B14F-4D97-AF65-F5344CB8AC3E}">
        <p14:creationId xmlns:p14="http://schemas.microsoft.com/office/powerpoint/2010/main" val="218273563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609600" y="4724400"/>
            <a:ext cx="2971800" cy="1754326"/>
          </a:xfrm>
          <a:prstGeom prst="rect">
            <a:avLst/>
          </a:prstGeom>
          <a:noFill/>
        </p:spPr>
        <p:txBody>
          <a:bodyPr wrap="square" rtlCol="0">
            <a:spAutoFit/>
          </a:bodyPr>
          <a:lstStyle/>
          <a:p>
            <a:r>
              <a:rPr lang="en-US" dirty="0"/>
              <a:t>So if you want to measure something, measure </a:t>
            </a:r>
            <a:r>
              <a:rPr lang="en-US" i="1" dirty="0"/>
              <a:t>passion</a:t>
            </a:r>
            <a:r>
              <a:rPr lang="en-US" dirty="0"/>
              <a:t> or measure the great things a student </a:t>
            </a:r>
            <a:r>
              <a:rPr lang="en-US" i="1" dirty="0"/>
              <a:t>can do</a:t>
            </a:r>
            <a:r>
              <a:rPr lang="en-US" dirty="0"/>
              <a:t> and the surprising connections they make</a:t>
            </a:r>
          </a:p>
        </p:txBody>
      </p:sp>
    </p:spTree>
    <p:extLst>
      <p:ext uri="{BB962C8B-B14F-4D97-AF65-F5344CB8AC3E}">
        <p14:creationId xmlns:p14="http://schemas.microsoft.com/office/powerpoint/2010/main" val="296016872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0" name="TextBox 9"/>
          <p:cNvSpPr txBox="1"/>
          <p:nvPr/>
        </p:nvSpPr>
        <p:spPr>
          <a:xfrm>
            <a:off x="609600" y="4724400"/>
            <a:ext cx="2971800" cy="1200329"/>
          </a:xfrm>
          <a:prstGeom prst="rect">
            <a:avLst/>
          </a:prstGeom>
          <a:noFill/>
        </p:spPr>
        <p:txBody>
          <a:bodyPr wrap="square" rtlCol="0">
            <a:spAutoFit/>
          </a:bodyPr>
          <a:lstStyle/>
          <a:p>
            <a:r>
              <a:rPr lang="en-US" dirty="0"/>
              <a:t>And help learners to make connections across their lives, helping them develop their own individual journey</a:t>
            </a:r>
          </a:p>
        </p:txBody>
      </p:sp>
    </p:spTree>
    <p:extLst>
      <p:ext uri="{BB962C8B-B14F-4D97-AF65-F5344CB8AC3E}">
        <p14:creationId xmlns:p14="http://schemas.microsoft.com/office/powerpoint/2010/main" val="37498112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2" name="TextBox 11"/>
          <p:cNvSpPr txBox="1"/>
          <p:nvPr/>
        </p:nvSpPr>
        <p:spPr>
          <a:xfrm>
            <a:off x="914400" y="3581400"/>
            <a:ext cx="914400" cy="369332"/>
          </a:xfrm>
          <a:prstGeom prst="rect">
            <a:avLst/>
          </a:prstGeom>
          <a:noFill/>
        </p:spPr>
        <p:txBody>
          <a:bodyPr wrap="square" rtlCol="0">
            <a:spAutoFit/>
          </a:bodyPr>
          <a:lstStyle/>
          <a:p>
            <a:r>
              <a:rPr lang="en-US" dirty="0" err="1"/>
              <a:t>Papert</a:t>
            </a:r>
            <a:endParaRPr lang="en-US" dirty="0"/>
          </a:p>
        </p:txBody>
      </p:sp>
      <p:pic>
        <p:nvPicPr>
          <p:cNvPr id="105474" name="Picture 2" descr="http://www.lessignets.com/signetsdiane/calendrier/images/mars/1/1/seymour_papert2.jpg"/>
          <p:cNvPicPr>
            <a:picLocks noChangeAspect="1" noChangeArrowheads="1"/>
          </p:cNvPicPr>
          <p:nvPr/>
        </p:nvPicPr>
        <p:blipFill>
          <a:blip r:embed="rId2" cstate="print"/>
          <a:srcRect/>
          <a:stretch>
            <a:fillRect/>
          </a:stretch>
        </p:blipFill>
        <p:spPr bwMode="auto">
          <a:xfrm>
            <a:off x="152400" y="3352800"/>
            <a:ext cx="624629" cy="828676"/>
          </a:xfrm>
          <a:prstGeom prst="rect">
            <a:avLst/>
          </a:prstGeom>
          <a:noFill/>
        </p:spPr>
      </p:pic>
    </p:spTree>
    <p:extLst>
      <p:ext uri="{BB962C8B-B14F-4D97-AF65-F5344CB8AC3E}">
        <p14:creationId xmlns:p14="http://schemas.microsoft.com/office/powerpoint/2010/main" val="34162555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2438400" y="4419600"/>
            <a:ext cx="472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7" name="TextBox 6"/>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8" name="TextBox 7"/>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9" name="TextBox 8"/>
          <p:cNvSpPr txBox="1"/>
          <p:nvPr/>
        </p:nvSpPr>
        <p:spPr>
          <a:xfrm>
            <a:off x="0" y="4191000"/>
            <a:ext cx="2514600" cy="523220"/>
          </a:xfrm>
          <a:prstGeom prst="rect">
            <a:avLst/>
          </a:prstGeom>
          <a:noFill/>
        </p:spPr>
        <p:txBody>
          <a:bodyPr wrap="square" rtlCol="0">
            <a:spAutoFit/>
          </a:bodyPr>
          <a:lstStyle/>
          <a:p>
            <a:r>
              <a:rPr lang="en-US" sz="2800" dirty="0">
                <a:solidFill>
                  <a:srgbClr val="FF0000"/>
                </a:solidFill>
              </a:rPr>
              <a:t>EXISTENTIALIST</a:t>
            </a:r>
          </a:p>
        </p:txBody>
      </p:sp>
      <p:sp>
        <p:nvSpPr>
          <p:cNvPr id="11" name="Title 1"/>
          <p:cNvSpPr txBox="1">
            <a:spLocks/>
          </p:cNvSpPr>
          <p:nvPr/>
        </p:nvSpPr>
        <p:spPr>
          <a:xfrm>
            <a:off x="0" y="274638"/>
            <a:ext cx="9144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j-lt"/>
                <a:ea typeface="+mj-ea"/>
                <a:cs typeface="+mj-cs"/>
              </a:rPr>
              <a:t>Buchanan and McKeon’s Framework</a:t>
            </a:r>
          </a:p>
        </p:txBody>
      </p:sp>
      <p:sp>
        <p:nvSpPr>
          <p:cNvPr id="12" name="TextBox 11"/>
          <p:cNvSpPr txBox="1"/>
          <p:nvPr/>
        </p:nvSpPr>
        <p:spPr>
          <a:xfrm>
            <a:off x="914400" y="3581400"/>
            <a:ext cx="914400" cy="369332"/>
          </a:xfrm>
          <a:prstGeom prst="rect">
            <a:avLst/>
          </a:prstGeom>
          <a:noFill/>
        </p:spPr>
        <p:txBody>
          <a:bodyPr wrap="square" rtlCol="0">
            <a:spAutoFit/>
          </a:bodyPr>
          <a:lstStyle/>
          <a:p>
            <a:r>
              <a:rPr lang="en-US" dirty="0" err="1"/>
              <a:t>Papert</a:t>
            </a:r>
            <a:endParaRPr lang="en-US" dirty="0"/>
          </a:p>
        </p:txBody>
      </p:sp>
      <p:pic>
        <p:nvPicPr>
          <p:cNvPr id="105474" name="Picture 2" descr="http://www.lessignets.com/signetsdiane/calendrier/images/mars/1/1/seymour_papert2.jpg"/>
          <p:cNvPicPr>
            <a:picLocks noChangeAspect="1" noChangeArrowheads="1"/>
          </p:cNvPicPr>
          <p:nvPr/>
        </p:nvPicPr>
        <p:blipFill>
          <a:blip r:embed="rId2" cstate="print"/>
          <a:srcRect/>
          <a:stretch>
            <a:fillRect/>
          </a:stretch>
        </p:blipFill>
        <p:spPr bwMode="auto">
          <a:xfrm>
            <a:off x="152400" y="3352800"/>
            <a:ext cx="624629" cy="828676"/>
          </a:xfrm>
          <a:prstGeom prst="rect">
            <a:avLst/>
          </a:prstGeom>
          <a:noFill/>
        </p:spPr>
      </p:pic>
      <p:pic>
        <p:nvPicPr>
          <p:cNvPr id="2050" name="Picture 2" descr="John Dewey - Wikipedia">
            <a:extLst>
              <a:ext uri="{FF2B5EF4-FFF2-40B4-BE49-F238E27FC236}">
                <a16:creationId xmlns:a16="http://schemas.microsoft.com/office/drawing/2014/main" id="{D5EF82E0-198F-4E03-909F-7712131FD98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4714220"/>
            <a:ext cx="662257" cy="904219"/>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77001B79-676E-42E3-83F4-AAACD22C6A90}"/>
              </a:ext>
            </a:extLst>
          </p:cNvPr>
          <p:cNvSpPr txBox="1"/>
          <p:nvPr/>
        </p:nvSpPr>
        <p:spPr>
          <a:xfrm>
            <a:off x="914400" y="4964668"/>
            <a:ext cx="2819400" cy="1200329"/>
          </a:xfrm>
          <a:prstGeom prst="rect">
            <a:avLst/>
          </a:prstGeom>
          <a:noFill/>
        </p:spPr>
        <p:txBody>
          <a:bodyPr wrap="square" rtlCol="0">
            <a:spAutoFit/>
          </a:bodyPr>
          <a:lstStyle/>
          <a:p>
            <a:r>
              <a:rPr lang="en-US" dirty="0"/>
              <a:t>Dewey wasn’t a constructionist, but you’ll notice some echoes when we read Dewey</a:t>
            </a:r>
          </a:p>
        </p:txBody>
      </p:sp>
    </p:spTree>
    <p:extLst>
      <p:ext uri="{BB962C8B-B14F-4D97-AF65-F5344CB8AC3E}">
        <p14:creationId xmlns:p14="http://schemas.microsoft.com/office/powerpoint/2010/main" val="107396826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Comments about this?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4932778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Crossing the Center</a:t>
            </a:r>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a:t>Many researchers are at the diagonals of this graph rather than the ends</a:t>
            </a:r>
          </a:p>
          <a:p>
            <a:pPr lvl="1">
              <a:buNone/>
            </a:pPr>
            <a:endParaRPr lang="en-US" dirty="0"/>
          </a:p>
          <a:p>
            <a:r>
              <a:rPr lang="en-US" dirty="0"/>
              <a:t>Some researchers do not fit neatly in these categories</a:t>
            </a:r>
          </a:p>
          <a:p>
            <a:pPr lvl="1"/>
            <a:r>
              <a:rPr lang="en-US" dirty="0"/>
              <a:t>e.g. they use both holistic and </a:t>
            </a:r>
            <a:r>
              <a:rPr lang="en-US" dirty="0" err="1"/>
              <a:t>entitative</a:t>
            </a:r>
            <a:r>
              <a:rPr lang="en-US" dirty="0"/>
              <a:t> methods when they seem useful</a:t>
            </a:r>
          </a:p>
          <a:p>
            <a:pPr lvl="1"/>
            <a:endParaRPr lang="en-US" dirty="0"/>
          </a:p>
          <a:p>
            <a:r>
              <a:rPr lang="en-US" dirty="0"/>
              <a:t>That said… Buchanan claims that most researchers and designers have a strong preference, and I have generally found that to be true</a:t>
            </a:r>
          </a:p>
          <a:p>
            <a:pPr lvl="1"/>
            <a:r>
              <a:rPr lang="en-US" dirty="0"/>
              <a:t>I *definitely* have preferences </a:t>
            </a:r>
          </a:p>
          <a:p>
            <a:pPr lvl="1"/>
            <a:r>
              <a:rPr lang="en-US" dirty="0"/>
              <a:t>And the only major education theorist I’ve ever seen who wrote in both holistic and </a:t>
            </a:r>
            <a:r>
              <a:rPr lang="en-US" dirty="0" err="1"/>
              <a:t>entitative</a:t>
            </a:r>
            <a:r>
              <a:rPr lang="en-US" dirty="0"/>
              <a:t> ways effectively was </a:t>
            </a:r>
            <a:r>
              <a:rPr lang="en-US" dirty="0" err="1"/>
              <a:t>Vygotsky</a:t>
            </a:r>
            <a:endParaRPr lang="en-US" dirty="0"/>
          </a:p>
        </p:txBody>
      </p:sp>
    </p:spTree>
    <p:extLst>
      <p:ext uri="{BB962C8B-B14F-4D97-AF65-F5344CB8AC3E}">
        <p14:creationId xmlns:p14="http://schemas.microsoft.com/office/powerpoint/2010/main" val="26010039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Methods</a:t>
            </a:r>
          </a:p>
        </p:txBody>
      </p:sp>
      <p:sp>
        <p:nvSpPr>
          <p:cNvPr id="3" name="Content Placeholder 2"/>
          <p:cNvSpPr>
            <a:spLocks noGrp="1"/>
          </p:cNvSpPr>
          <p:nvPr>
            <p:ph idx="1"/>
          </p:nvPr>
        </p:nvSpPr>
        <p:spPr>
          <a:xfrm>
            <a:off x="457200" y="1600200"/>
            <a:ext cx="8229600" cy="5029200"/>
          </a:xfrm>
        </p:spPr>
        <p:txBody>
          <a:bodyPr>
            <a:normAutofit/>
          </a:bodyPr>
          <a:lstStyle/>
          <a:p>
            <a:r>
              <a:rPr lang="en-US" dirty="0"/>
              <a:t>Most education research methods are tightly identified with one (or at most two, at a diagonal) of these philosophical positions</a:t>
            </a:r>
          </a:p>
          <a:p>
            <a:endParaRPr lang="en-US" dirty="0"/>
          </a:p>
          <a:p>
            <a:r>
              <a:rPr lang="en-US" dirty="0"/>
              <a:t>Analytics/data mining seems to be an exception, as it can be used in ways compatible with each of these perspectives</a:t>
            </a:r>
          </a:p>
          <a:p>
            <a:pPr lvl="1"/>
            <a:r>
              <a:rPr lang="en-US" dirty="0"/>
              <a:t>A fuller discussion of this is outside of the scope of this class</a:t>
            </a:r>
          </a:p>
        </p:txBody>
      </p:sp>
    </p:spTree>
    <p:extLst>
      <p:ext uri="{BB962C8B-B14F-4D97-AF65-F5344CB8AC3E}">
        <p14:creationId xmlns:p14="http://schemas.microsoft.com/office/powerpoint/2010/main" val="4266840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Books</a:t>
            </a:r>
          </a:p>
        </p:txBody>
      </p:sp>
      <p:sp>
        <p:nvSpPr>
          <p:cNvPr id="3" name="Content Placeholder 2"/>
          <p:cNvSpPr>
            <a:spLocks noGrp="1"/>
          </p:cNvSpPr>
          <p:nvPr>
            <p:ph idx="1"/>
          </p:nvPr>
        </p:nvSpPr>
        <p:spPr/>
        <p:txBody>
          <a:bodyPr/>
          <a:lstStyle/>
          <a:p>
            <a:r>
              <a:rPr lang="en-US" dirty="0"/>
              <a:t>Vygotsky, L. S. (1978). </a:t>
            </a:r>
            <a:r>
              <a:rPr lang="en-US" i="1" dirty="0"/>
              <a:t>Mind in society: The development of higher psychological processes. </a:t>
            </a:r>
          </a:p>
          <a:p>
            <a:pPr lvl="1"/>
            <a:r>
              <a:rPr lang="en-US" dirty="0"/>
              <a:t>Needed for class September 24</a:t>
            </a:r>
          </a:p>
          <a:p>
            <a:r>
              <a:rPr lang="en-US" dirty="0"/>
              <a:t>Dewey, J. (1938/1963). </a:t>
            </a:r>
            <a:r>
              <a:rPr lang="en-US" i="1" dirty="0"/>
              <a:t>Experience and education. </a:t>
            </a:r>
          </a:p>
          <a:p>
            <a:pPr lvl="1"/>
            <a:endParaRPr lang="en-US" dirty="0"/>
          </a:p>
        </p:txBody>
      </p:sp>
    </p:spTree>
    <p:extLst>
      <p:ext uri="{BB962C8B-B14F-4D97-AF65-F5344CB8AC3E}">
        <p14:creationId xmlns:p14="http://schemas.microsoft.com/office/powerpoint/2010/main" val="27918405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the extreme</a:t>
            </a:r>
          </a:p>
        </p:txBody>
      </p:sp>
      <p:sp>
        <p:nvSpPr>
          <p:cNvPr id="3" name="Content Placeholder 2"/>
          <p:cNvSpPr>
            <a:spLocks noGrp="1"/>
          </p:cNvSpPr>
          <p:nvPr>
            <p:ph idx="1"/>
          </p:nvPr>
        </p:nvSpPr>
        <p:spPr/>
        <p:txBody>
          <a:bodyPr>
            <a:normAutofit fontScale="92500" lnSpcReduction="20000"/>
          </a:bodyPr>
          <a:lstStyle/>
          <a:p>
            <a:r>
              <a:rPr lang="en-US" dirty="0"/>
              <a:t>Researchers who are strongly identified with one position tend to find research drawing on the opposite set of assumptions</a:t>
            </a:r>
          </a:p>
          <a:p>
            <a:pPr lvl="1"/>
            <a:r>
              <a:rPr lang="en-US" dirty="0"/>
              <a:t>incomprehensible, outdated, acting in bad faith, </a:t>
            </a:r>
            <a:br>
              <a:rPr lang="en-US" dirty="0"/>
            </a:br>
            <a:r>
              <a:rPr lang="en-US" dirty="0"/>
              <a:t>or even evil</a:t>
            </a:r>
          </a:p>
          <a:p>
            <a:endParaRPr lang="en-US" dirty="0"/>
          </a:p>
          <a:p>
            <a:r>
              <a:rPr lang="en-US" dirty="0"/>
              <a:t>Example: </a:t>
            </a:r>
            <a:r>
              <a:rPr lang="en-US" dirty="0" err="1"/>
              <a:t>Greeno-Reder</a:t>
            </a:r>
            <a:r>
              <a:rPr lang="en-US" dirty="0"/>
              <a:t>/Anderson/Simon debate</a:t>
            </a:r>
          </a:p>
          <a:p>
            <a:endParaRPr lang="en-US" dirty="0"/>
          </a:p>
          <a:p>
            <a:r>
              <a:rPr lang="en-US" dirty="0"/>
              <a:t>Example: </a:t>
            </a:r>
            <a:r>
              <a:rPr lang="en-US" dirty="0" err="1"/>
              <a:t>Papert</a:t>
            </a:r>
            <a:r>
              <a:rPr lang="en-US" dirty="0"/>
              <a:t>, “Perestroika and Epistemological Politics”</a:t>
            </a:r>
          </a:p>
        </p:txBody>
      </p:sp>
    </p:spTree>
    <p:extLst>
      <p:ext uri="{BB962C8B-B14F-4D97-AF65-F5344CB8AC3E}">
        <p14:creationId xmlns:p14="http://schemas.microsoft.com/office/powerpoint/2010/main" val="425802720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Papert</a:t>
            </a:r>
            <a:r>
              <a:rPr lang="en-US" dirty="0"/>
              <a:t> and Perestroika</a:t>
            </a:r>
            <a:br>
              <a:rPr lang="en-US" dirty="0"/>
            </a:br>
            <a:r>
              <a:rPr lang="en-US" dirty="0"/>
              <a:t>(If we have time)</a:t>
            </a:r>
          </a:p>
        </p:txBody>
      </p:sp>
      <p:sp>
        <p:nvSpPr>
          <p:cNvPr id="4" name="Content Placeholder 3"/>
          <p:cNvSpPr>
            <a:spLocks noGrp="1"/>
          </p:cNvSpPr>
          <p:nvPr>
            <p:ph idx="1"/>
          </p:nvPr>
        </p:nvSpPr>
        <p:spPr/>
        <p:txBody>
          <a:bodyPr/>
          <a:lstStyle/>
          <a:p>
            <a:endParaRPr lang="en-US"/>
          </a:p>
        </p:txBody>
      </p:sp>
      <p:pic>
        <p:nvPicPr>
          <p:cNvPr id="5" name="Picture 2" descr="http://www.lessignets.com/signetsdiane/calendrier/images/mars/1/1/seymour_papert2.jpg"/>
          <p:cNvPicPr>
            <a:picLocks noChangeAspect="1" noChangeArrowheads="1"/>
          </p:cNvPicPr>
          <p:nvPr/>
        </p:nvPicPr>
        <p:blipFill>
          <a:blip r:embed="rId2" cstate="print"/>
          <a:srcRect/>
          <a:stretch>
            <a:fillRect/>
          </a:stretch>
        </p:blipFill>
        <p:spPr bwMode="auto">
          <a:xfrm>
            <a:off x="2667000" y="1600200"/>
            <a:ext cx="3505200" cy="4650241"/>
          </a:xfrm>
          <a:prstGeom prst="rect">
            <a:avLst/>
          </a:prstGeom>
          <a:noFill/>
        </p:spPr>
      </p:pic>
    </p:spTree>
    <p:extLst>
      <p:ext uri="{BB962C8B-B14F-4D97-AF65-F5344CB8AC3E}">
        <p14:creationId xmlns:p14="http://schemas.microsoft.com/office/powerpoint/2010/main" val="12868801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Papert</a:t>
            </a:r>
            <a:r>
              <a:rPr lang="en-US" dirty="0"/>
              <a:t> and Perestroika</a:t>
            </a:r>
          </a:p>
        </p:txBody>
      </p:sp>
      <p:sp>
        <p:nvSpPr>
          <p:cNvPr id="3" name="Content Placeholder 2"/>
          <p:cNvSpPr>
            <a:spLocks noGrp="1"/>
          </p:cNvSpPr>
          <p:nvPr>
            <p:ph idx="1"/>
          </p:nvPr>
        </p:nvSpPr>
        <p:spPr/>
        <p:txBody>
          <a:bodyPr/>
          <a:lstStyle/>
          <a:p>
            <a:r>
              <a:rPr lang="en-US" dirty="0"/>
              <a:t>“I believe in consensus. But I have been driven to look at educational decisions with a confrontational eye. This does not mean giving up the ideal of consensual thinking, rather it means changing the community within which to seek the consensus. There is no chance that all educators will come together on the same side of the intellectual front I am trying to demarcate here.”</a:t>
            </a:r>
          </a:p>
        </p:txBody>
      </p:sp>
    </p:spTree>
    <p:extLst>
      <p:ext uri="{BB962C8B-B14F-4D97-AF65-F5344CB8AC3E}">
        <p14:creationId xmlns:p14="http://schemas.microsoft.com/office/powerpoint/2010/main" val="347953474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Papert</a:t>
            </a:r>
            <a:r>
              <a:rPr lang="en-US" dirty="0"/>
              <a:t> and Perestroika</a:t>
            </a:r>
          </a:p>
        </p:txBody>
      </p:sp>
      <p:sp>
        <p:nvSpPr>
          <p:cNvPr id="3" name="Content Placeholder 2"/>
          <p:cNvSpPr>
            <a:spLocks noGrp="1"/>
          </p:cNvSpPr>
          <p:nvPr>
            <p:ph idx="1"/>
          </p:nvPr>
        </p:nvSpPr>
        <p:spPr/>
        <p:txBody>
          <a:bodyPr>
            <a:normAutofit fontScale="85000" lnSpcReduction="20000"/>
          </a:bodyPr>
          <a:lstStyle/>
          <a:p>
            <a:r>
              <a:rPr lang="en-US" dirty="0"/>
              <a:t>“It would be cozier to think that the large issues of educational policy could be settled consensually throughout the education world by the persuasive power of normal science – by the accumulation of incremental scientific knowledge about the ‘best’ conditions for learning. But I am now convinced that, at the very least, something more akin to a </a:t>
            </a:r>
            <a:r>
              <a:rPr lang="en-US" dirty="0" err="1"/>
              <a:t>Kuhnian</a:t>
            </a:r>
            <a:r>
              <a:rPr lang="en-US" dirty="0"/>
              <a:t> revolution is needed. New paradigms are emerging and one cannot expect the established order of the new paradigms to give up their positions...  But perhaps even the concept of a </a:t>
            </a:r>
            <a:r>
              <a:rPr lang="en-US" dirty="0" err="1"/>
              <a:t>Kuhnian</a:t>
            </a:r>
            <a:r>
              <a:rPr lang="en-US" dirty="0"/>
              <a:t> revolution unduly limits the scope of what is necessary to bring about real change in education.”</a:t>
            </a:r>
          </a:p>
        </p:txBody>
      </p:sp>
    </p:spTree>
    <p:extLst>
      <p:ext uri="{BB962C8B-B14F-4D97-AF65-F5344CB8AC3E}">
        <p14:creationId xmlns:p14="http://schemas.microsoft.com/office/powerpoint/2010/main" val="225636717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Papert</a:t>
            </a:r>
            <a:r>
              <a:rPr lang="en-US" dirty="0"/>
              <a:t> and Perestroika</a:t>
            </a:r>
          </a:p>
        </p:txBody>
      </p:sp>
      <p:sp>
        <p:nvSpPr>
          <p:cNvPr id="3" name="Content Placeholder 2"/>
          <p:cNvSpPr>
            <a:spLocks noGrp="1"/>
          </p:cNvSpPr>
          <p:nvPr>
            <p:ph idx="1"/>
          </p:nvPr>
        </p:nvSpPr>
        <p:spPr/>
        <p:txBody>
          <a:bodyPr>
            <a:normAutofit lnSpcReduction="10000"/>
          </a:bodyPr>
          <a:lstStyle/>
          <a:p>
            <a:r>
              <a:rPr lang="en-US" dirty="0"/>
              <a:t>“No experts predicted the fall of the Berlin Wall or the newly found freedom of speech and religion in the Soviet Union. Institutions that seemed firmly anchored have fallen, giving heart to those of us who have hoped for significant change in education… I look at the events in these places [South Africa, Chile, Eastern Europe] as a source of insight into the nature of our own fight for change in education.”</a:t>
            </a:r>
          </a:p>
        </p:txBody>
      </p:sp>
    </p:spTree>
    <p:extLst>
      <p:ext uri="{BB962C8B-B14F-4D97-AF65-F5344CB8AC3E}">
        <p14:creationId xmlns:p14="http://schemas.microsoft.com/office/powerpoint/2010/main" val="132568978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Papert</a:t>
            </a:r>
            <a:r>
              <a:rPr lang="en-US" dirty="0"/>
              <a:t> and Perestroika</a:t>
            </a:r>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a:t>“What is our fight really about? My reference to the Soviet Union comes from recognizing events there… as one whose central issues are closely related to those that will dominate any deep change in education. What has happened in the Soviet Union is the collapse of a political and economic structure that invites descriptions like </a:t>
            </a:r>
            <a:r>
              <a:rPr lang="en-US" i="1" dirty="0"/>
              <a:t>hierarchical, centralized, depersonalized. </a:t>
            </a:r>
            <a:r>
              <a:rPr lang="en-US" dirty="0"/>
              <a:t>The confrontation in epistemology invites similar description as hierarchical-centralized-distanced vs. </a:t>
            </a:r>
            <a:r>
              <a:rPr lang="en-US" dirty="0" err="1"/>
              <a:t>heterarchical</a:t>
            </a:r>
            <a:r>
              <a:rPr lang="en-US" dirty="0"/>
              <a:t>-decentralized-personal conceptions of knowledge. The confrontation in education reflects both the political/social and the </a:t>
            </a:r>
            <a:r>
              <a:rPr lang="en-US" dirty="0" err="1"/>
              <a:t>epistemeological</a:t>
            </a:r>
            <a:r>
              <a:rPr lang="en-US" dirty="0"/>
              <a:t> confrontations in the battle between curriculum-centered, teacher-driven forms of instruction, and student-centered developmental approaches to intellectual growth.”</a:t>
            </a:r>
          </a:p>
        </p:txBody>
      </p:sp>
    </p:spTree>
    <p:extLst>
      <p:ext uri="{BB962C8B-B14F-4D97-AF65-F5344CB8AC3E}">
        <p14:creationId xmlns:p14="http://schemas.microsoft.com/office/powerpoint/2010/main" val="265976162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 a big believer that</a:t>
            </a:r>
          </a:p>
        </p:txBody>
      </p:sp>
      <p:sp>
        <p:nvSpPr>
          <p:cNvPr id="3" name="Content Placeholder 2"/>
          <p:cNvSpPr>
            <a:spLocks noGrp="1"/>
          </p:cNvSpPr>
          <p:nvPr>
            <p:ph idx="1"/>
          </p:nvPr>
        </p:nvSpPr>
        <p:spPr/>
        <p:txBody>
          <a:bodyPr/>
          <a:lstStyle/>
          <a:p>
            <a:r>
              <a:rPr lang="en-US" dirty="0"/>
              <a:t>We can all learn from each other</a:t>
            </a:r>
          </a:p>
        </p:txBody>
      </p:sp>
    </p:spTree>
    <p:extLst>
      <p:ext uri="{BB962C8B-B14F-4D97-AF65-F5344CB8AC3E}">
        <p14:creationId xmlns:p14="http://schemas.microsoft.com/office/powerpoint/2010/main" val="111988104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Where do you fit on this diagram?</a:t>
            </a:r>
          </a:p>
        </p:txBody>
      </p:sp>
      <p:cxnSp>
        <p:nvCxnSpPr>
          <p:cNvPr id="5" name="Straight Connector 4"/>
          <p:cNvCxnSpPr/>
          <p:nvPr/>
        </p:nvCxnSpPr>
        <p:spPr>
          <a:xfrm rot="5400000">
            <a:off x="2286000" y="4419600"/>
            <a:ext cx="381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676400" y="4419600"/>
            <a:ext cx="5410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581400" y="6400800"/>
            <a:ext cx="1295400" cy="369332"/>
          </a:xfrm>
          <a:prstGeom prst="rect">
            <a:avLst/>
          </a:prstGeom>
          <a:noFill/>
        </p:spPr>
        <p:txBody>
          <a:bodyPr wrap="square" rtlCol="0">
            <a:spAutoFit/>
          </a:bodyPr>
          <a:lstStyle/>
          <a:p>
            <a:r>
              <a:rPr lang="en-US" dirty="0"/>
              <a:t>ENTITATIVE</a:t>
            </a:r>
          </a:p>
        </p:txBody>
      </p:sp>
      <p:sp>
        <p:nvSpPr>
          <p:cNvPr id="11" name="TextBox 10"/>
          <p:cNvSpPr txBox="1"/>
          <p:nvPr/>
        </p:nvSpPr>
        <p:spPr>
          <a:xfrm>
            <a:off x="3657600" y="2133600"/>
            <a:ext cx="1295400" cy="369332"/>
          </a:xfrm>
          <a:prstGeom prst="rect">
            <a:avLst/>
          </a:prstGeom>
          <a:noFill/>
        </p:spPr>
        <p:txBody>
          <a:bodyPr wrap="square" rtlCol="0">
            <a:spAutoFit/>
          </a:bodyPr>
          <a:lstStyle/>
          <a:p>
            <a:r>
              <a:rPr lang="en-US" dirty="0"/>
              <a:t>HOLISTIC</a:t>
            </a:r>
          </a:p>
        </p:txBody>
      </p:sp>
      <p:sp>
        <p:nvSpPr>
          <p:cNvPr id="12" name="TextBox 11"/>
          <p:cNvSpPr txBox="1"/>
          <p:nvPr/>
        </p:nvSpPr>
        <p:spPr>
          <a:xfrm>
            <a:off x="7315200" y="4191000"/>
            <a:ext cx="1447800" cy="369332"/>
          </a:xfrm>
          <a:prstGeom prst="rect">
            <a:avLst/>
          </a:prstGeom>
          <a:noFill/>
        </p:spPr>
        <p:txBody>
          <a:bodyPr wrap="square" rtlCol="0">
            <a:spAutoFit/>
          </a:bodyPr>
          <a:lstStyle/>
          <a:p>
            <a:r>
              <a:rPr lang="en-US" dirty="0"/>
              <a:t>ESSENTIALIST</a:t>
            </a:r>
          </a:p>
        </p:txBody>
      </p:sp>
      <p:sp>
        <p:nvSpPr>
          <p:cNvPr id="14" name="TextBox 13"/>
          <p:cNvSpPr txBox="1"/>
          <p:nvPr/>
        </p:nvSpPr>
        <p:spPr>
          <a:xfrm>
            <a:off x="0" y="4191000"/>
            <a:ext cx="1828800" cy="369332"/>
          </a:xfrm>
          <a:prstGeom prst="rect">
            <a:avLst/>
          </a:prstGeom>
          <a:noFill/>
        </p:spPr>
        <p:txBody>
          <a:bodyPr wrap="square" rtlCol="0">
            <a:spAutoFit/>
          </a:bodyPr>
          <a:lstStyle/>
          <a:p>
            <a:r>
              <a:rPr lang="en-US" dirty="0"/>
              <a:t>EXISTENTIALIST</a:t>
            </a:r>
          </a:p>
        </p:txBody>
      </p:sp>
    </p:spTree>
    <p:extLst>
      <p:ext uri="{BB962C8B-B14F-4D97-AF65-F5344CB8AC3E}">
        <p14:creationId xmlns:p14="http://schemas.microsoft.com/office/powerpoint/2010/main" val="295991935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Upcoming Classes</a:t>
            </a:r>
          </a:p>
        </p:txBody>
      </p:sp>
      <p:sp>
        <p:nvSpPr>
          <p:cNvPr id="3" name="Content Placeholder 2"/>
          <p:cNvSpPr>
            <a:spLocks noGrp="1"/>
          </p:cNvSpPr>
          <p:nvPr>
            <p:ph idx="1"/>
          </p:nvPr>
        </p:nvSpPr>
        <p:spPr>
          <a:xfrm>
            <a:off x="457200" y="1600200"/>
            <a:ext cx="8534400" cy="5105400"/>
          </a:xfrm>
        </p:spPr>
        <p:txBody>
          <a:bodyPr>
            <a:normAutofit/>
          </a:bodyPr>
          <a:lstStyle/>
          <a:p>
            <a:r>
              <a:rPr lang="en-US" dirty="0"/>
              <a:t>9/10: Behaviorism (Skinner)</a:t>
            </a:r>
          </a:p>
          <a:p>
            <a:r>
              <a:rPr lang="en-US" dirty="0"/>
              <a:t>9/17: Classic Constructivism (Piaget)</a:t>
            </a:r>
          </a:p>
          <a:p>
            <a:r>
              <a:rPr lang="en-US" dirty="0"/>
              <a:t>9/24: Sociocultural Theories (Vygotsky)</a:t>
            </a:r>
          </a:p>
        </p:txBody>
      </p:sp>
    </p:spTree>
    <p:extLst>
      <p:ext uri="{BB962C8B-B14F-4D97-AF65-F5344CB8AC3E}">
        <p14:creationId xmlns:p14="http://schemas.microsoft.com/office/powerpoint/2010/main" val="1643826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Readings</a:t>
            </a:r>
          </a:p>
        </p:txBody>
      </p:sp>
      <p:sp>
        <p:nvSpPr>
          <p:cNvPr id="3" name="Content Placeholder 2"/>
          <p:cNvSpPr>
            <a:spLocks noGrp="1"/>
          </p:cNvSpPr>
          <p:nvPr>
            <p:ph idx="1"/>
          </p:nvPr>
        </p:nvSpPr>
        <p:spPr/>
        <p:txBody>
          <a:bodyPr/>
          <a:lstStyle/>
          <a:p>
            <a:r>
              <a:rPr lang="en-US" dirty="0"/>
              <a:t>Available at LINK</a:t>
            </a:r>
          </a:p>
        </p:txBody>
      </p:sp>
    </p:spTree>
    <p:extLst>
      <p:ext uri="{BB962C8B-B14F-4D97-AF65-F5344CB8AC3E}">
        <p14:creationId xmlns:p14="http://schemas.microsoft.com/office/powerpoint/2010/main" val="3753122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2645</Words>
  <Application>Microsoft Office PowerPoint</Application>
  <PresentationFormat>On-screen Show (4:3)</PresentationFormat>
  <Paragraphs>458</Paragraphs>
  <Slides>88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88</vt:i4>
      </vt:variant>
    </vt:vector>
  </HeadingPairs>
  <TitlesOfParts>
    <vt:vector size="91" baseType="lpstr">
      <vt:lpstr>Arial</vt:lpstr>
      <vt:lpstr>Calibri</vt:lpstr>
      <vt:lpstr>Office Theme</vt:lpstr>
      <vt:lpstr>Foundations of  Teaching and Learning</vt:lpstr>
      <vt:lpstr>Welcome to  EDUC 616:  Foundations of Teaching and Learning</vt:lpstr>
      <vt:lpstr>Format</vt:lpstr>
      <vt:lpstr>Do the readings</vt:lpstr>
      <vt:lpstr>Course times</vt:lpstr>
      <vt:lpstr>Course Prerequisite</vt:lpstr>
      <vt:lpstr>Assignments</vt:lpstr>
      <vt:lpstr>Required Books</vt:lpstr>
      <vt:lpstr>Other Readings</vt:lpstr>
      <vt:lpstr>Questions about Syllabus?</vt:lpstr>
      <vt:lpstr>Extensions?</vt:lpstr>
      <vt:lpstr>Where to find stuff</vt:lpstr>
      <vt:lpstr>Discussion Forum</vt:lpstr>
      <vt:lpstr>Discussion Groups</vt:lpstr>
      <vt:lpstr>Ways to get in touch with me</vt:lpstr>
      <vt:lpstr>Introductions</vt:lpstr>
      <vt:lpstr>What we will study this semester</vt:lpstr>
      <vt:lpstr>What we will study this semester</vt:lpstr>
      <vt:lpstr>Questions? Comments?</vt:lpstr>
      <vt:lpstr>Where do different theories come from?</vt:lpstr>
      <vt:lpstr>Buchanan and McKeon’s Framework</vt:lpstr>
      <vt:lpstr>Dick Buchanan</vt:lpstr>
      <vt:lpstr>Richard McKeon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reductionism?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dialectic?</vt:lpstr>
      <vt:lpstr>PowerPoint Presentation</vt:lpstr>
      <vt:lpstr>PowerPoint Presentation</vt:lpstr>
      <vt:lpstr>PowerPoint Presentation</vt:lpstr>
      <vt:lpstr>PowerPoint Presentation</vt:lpstr>
      <vt:lpstr>Another key dimension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Comments about this?</vt:lpstr>
      <vt:lpstr>Crossing the Center</vt:lpstr>
      <vt:lpstr>Methods</vt:lpstr>
      <vt:lpstr>At the extreme</vt:lpstr>
      <vt:lpstr>Papert and Perestroika (If we have time)</vt:lpstr>
      <vt:lpstr>Papert and Perestroika</vt:lpstr>
      <vt:lpstr>Papert and Perestroika</vt:lpstr>
      <vt:lpstr>Papert and Perestroika</vt:lpstr>
      <vt:lpstr>Papert and Perestroika</vt:lpstr>
      <vt:lpstr>I’m a big believer that</vt:lpstr>
      <vt:lpstr>Where do you fit on this diagram?</vt:lpstr>
      <vt:lpstr>Upcoming Classes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Baker, Ryan S</cp:lastModifiedBy>
  <cp:revision>82</cp:revision>
  <dcterms:created xsi:type="dcterms:W3CDTF">2013-08-27T11:33:40Z</dcterms:created>
  <dcterms:modified xsi:type="dcterms:W3CDTF">2021-08-23T11:26:32Z</dcterms:modified>
</cp:coreProperties>
</file>