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684" r:id="rId3"/>
    <p:sldId id="647" r:id="rId4"/>
    <p:sldId id="648" r:id="rId5"/>
    <p:sldId id="649" r:id="rId6"/>
    <p:sldId id="650" r:id="rId7"/>
    <p:sldId id="651" r:id="rId8"/>
    <p:sldId id="653" r:id="rId9"/>
    <p:sldId id="654" r:id="rId10"/>
    <p:sldId id="656" r:id="rId11"/>
    <p:sldId id="660" r:id="rId12"/>
    <p:sldId id="658" r:id="rId13"/>
    <p:sldId id="659" r:id="rId14"/>
    <p:sldId id="657" r:id="rId15"/>
    <p:sldId id="661" r:id="rId16"/>
    <p:sldId id="662" r:id="rId17"/>
    <p:sldId id="688" r:id="rId18"/>
    <p:sldId id="663" r:id="rId19"/>
    <p:sldId id="664" r:id="rId20"/>
    <p:sldId id="666" r:id="rId21"/>
    <p:sldId id="665" r:id="rId22"/>
    <p:sldId id="689" r:id="rId23"/>
    <p:sldId id="691" r:id="rId24"/>
    <p:sldId id="690" r:id="rId25"/>
    <p:sldId id="692" r:id="rId26"/>
    <p:sldId id="696" r:id="rId27"/>
    <p:sldId id="697" r:id="rId28"/>
    <p:sldId id="693" r:id="rId29"/>
    <p:sldId id="698" r:id="rId30"/>
    <p:sldId id="687" r:id="rId31"/>
    <p:sldId id="699" r:id="rId32"/>
    <p:sldId id="700" r:id="rId33"/>
    <p:sldId id="701" r:id="rId34"/>
    <p:sldId id="702" r:id="rId35"/>
    <p:sldId id="703" r:id="rId36"/>
    <p:sldId id="704" r:id="rId37"/>
    <p:sldId id="705" r:id="rId38"/>
    <p:sldId id="706" r:id="rId39"/>
    <p:sldId id="707" r:id="rId40"/>
    <p:sldId id="708" r:id="rId41"/>
    <p:sldId id="709" r:id="rId42"/>
    <p:sldId id="710" r:id="rId43"/>
    <p:sldId id="712" r:id="rId44"/>
    <p:sldId id="711" r:id="rId45"/>
    <p:sldId id="713" r:id="rId46"/>
    <p:sldId id="27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F1BAC8-1B06-4C14-B219-90F697F16CB7}">
          <p14:sldIdLst>
            <p14:sldId id="256"/>
            <p14:sldId id="684"/>
          </p14:sldIdLst>
        </p14:section>
        <p14:section name="Untitled Section" id="{CFF9A01F-06E9-4E62-A1E7-9864A719753D}">
          <p14:sldIdLst>
            <p14:sldId id="647"/>
            <p14:sldId id="648"/>
            <p14:sldId id="649"/>
            <p14:sldId id="650"/>
            <p14:sldId id="651"/>
            <p14:sldId id="653"/>
            <p14:sldId id="654"/>
            <p14:sldId id="656"/>
            <p14:sldId id="660"/>
            <p14:sldId id="658"/>
            <p14:sldId id="659"/>
            <p14:sldId id="657"/>
            <p14:sldId id="661"/>
            <p14:sldId id="662"/>
            <p14:sldId id="688"/>
            <p14:sldId id="663"/>
            <p14:sldId id="664"/>
            <p14:sldId id="666"/>
            <p14:sldId id="665"/>
            <p14:sldId id="689"/>
            <p14:sldId id="691"/>
            <p14:sldId id="690"/>
            <p14:sldId id="692"/>
            <p14:sldId id="696"/>
            <p14:sldId id="697"/>
            <p14:sldId id="693"/>
            <p14:sldId id="698"/>
            <p14:sldId id="687"/>
            <p14:sldId id="699"/>
            <p14:sldId id="700"/>
            <p14:sldId id="701"/>
            <p14:sldId id="702"/>
            <p14:sldId id="703"/>
            <p14:sldId id="704"/>
            <p14:sldId id="705"/>
            <p14:sldId id="706"/>
            <p14:sldId id="707"/>
            <p14:sldId id="708"/>
            <p14:sldId id="709"/>
            <p14:sldId id="710"/>
            <p14:sldId id="712"/>
            <p14:sldId id="711"/>
            <p14:sldId id="713"/>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DFDAD6-C4FB-494F-AA55-E0571339ED75}"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8CDCE052-D73E-451B-A84F-04ACBD039C6E}">
      <dgm:prSet phldrT="[Text]"/>
      <dgm:spPr/>
      <dgm:t>
        <a:bodyPr/>
        <a:lstStyle/>
        <a:p>
          <a:r>
            <a:rPr lang="en-US" dirty="0"/>
            <a:t>Community Processes</a:t>
          </a:r>
        </a:p>
      </dgm:t>
    </dgm:pt>
    <dgm:pt modelId="{6CC104D3-2ECA-480F-BD7A-EB4D6A8D8D84}" type="parTrans" cxnId="{DA305314-1CFF-4187-A86F-FF99B0E2E485}">
      <dgm:prSet/>
      <dgm:spPr/>
      <dgm:t>
        <a:bodyPr/>
        <a:lstStyle/>
        <a:p>
          <a:endParaRPr lang="en-US"/>
        </a:p>
      </dgm:t>
    </dgm:pt>
    <dgm:pt modelId="{87F58AED-C708-47E6-B2F8-B921FB4B207C}" type="sibTrans" cxnId="{DA305314-1CFF-4187-A86F-FF99B0E2E485}">
      <dgm:prSet/>
      <dgm:spPr/>
      <dgm:t>
        <a:bodyPr/>
        <a:lstStyle/>
        <a:p>
          <a:endParaRPr lang="en-US"/>
        </a:p>
      </dgm:t>
    </dgm:pt>
    <dgm:pt modelId="{67029323-6561-4403-9AF1-F67965EE6660}">
      <dgm:prSet phldrT="[Text]"/>
      <dgm:spPr/>
      <dgm:t>
        <a:bodyPr/>
        <a:lstStyle/>
        <a:p>
          <a:r>
            <a:rPr lang="en-US" dirty="0"/>
            <a:t>Apprenticeship</a:t>
          </a:r>
        </a:p>
      </dgm:t>
    </dgm:pt>
    <dgm:pt modelId="{719F075B-BF62-4829-8E1D-44AC9D716683}" type="parTrans" cxnId="{A006CD48-BDD5-4357-8B10-5A155E59B3A3}">
      <dgm:prSet/>
      <dgm:spPr/>
      <dgm:t>
        <a:bodyPr/>
        <a:lstStyle/>
        <a:p>
          <a:endParaRPr lang="en-US"/>
        </a:p>
      </dgm:t>
    </dgm:pt>
    <dgm:pt modelId="{03F4D45B-A890-4AF0-8867-C1570A2BBA6C}" type="sibTrans" cxnId="{A006CD48-BDD5-4357-8B10-5A155E59B3A3}">
      <dgm:prSet/>
      <dgm:spPr/>
      <dgm:t>
        <a:bodyPr/>
        <a:lstStyle/>
        <a:p>
          <a:endParaRPr lang="en-US"/>
        </a:p>
      </dgm:t>
    </dgm:pt>
    <dgm:pt modelId="{FC0E13B0-94AB-426E-B67A-1EC55FE0C896}">
      <dgm:prSet phldrT="[Text]"/>
      <dgm:spPr/>
      <dgm:t>
        <a:bodyPr/>
        <a:lstStyle/>
        <a:p>
          <a:r>
            <a:rPr lang="en-US" dirty="0"/>
            <a:t>Interpersonal Processes</a:t>
          </a:r>
        </a:p>
      </dgm:t>
    </dgm:pt>
    <dgm:pt modelId="{3F20ED8D-0E88-4192-A51F-358B153750A3}" type="parTrans" cxnId="{08C2D342-D7EE-46FF-962B-48C679D4AA89}">
      <dgm:prSet/>
      <dgm:spPr/>
      <dgm:t>
        <a:bodyPr/>
        <a:lstStyle/>
        <a:p>
          <a:endParaRPr lang="en-US"/>
        </a:p>
      </dgm:t>
    </dgm:pt>
    <dgm:pt modelId="{CA79AB05-7E3D-42D0-931A-00690A3E8BB5}" type="sibTrans" cxnId="{08C2D342-D7EE-46FF-962B-48C679D4AA89}">
      <dgm:prSet/>
      <dgm:spPr/>
      <dgm:t>
        <a:bodyPr/>
        <a:lstStyle/>
        <a:p>
          <a:endParaRPr lang="en-US"/>
        </a:p>
      </dgm:t>
    </dgm:pt>
    <dgm:pt modelId="{9E9046F4-3A39-4C75-BE4D-A83BC97E6A81}">
      <dgm:prSet phldrT="[Text]"/>
      <dgm:spPr/>
      <dgm:t>
        <a:bodyPr/>
        <a:lstStyle/>
        <a:p>
          <a:r>
            <a:rPr lang="en-US" dirty="0"/>
            <a:t>Guided Participation</a:t>
          </a:r>
        </a:p>
      </dgm:t>
    </dgm:pt>
    <dgm:pt modelId="{FCB304A2-2005-4C0D-B863-782423F7007E}" type="parTrans" cxnId="{187B6353-589B-4D3F-832F-153A7261CDC4}">
      <dgm:prSet/>
      <dgm:spPr/>
      <dgm:t>
        <a:bodyPr/>
        <a:lstStyle/>
        <a:p>
          <a:endParaRPr lang="en-US"/>
        </a:p>
      </dgm:t>
    </dgm:pt>
    <dgm:pt modelId="{DB599012-6FBF-44D9-9A62-65D6EC9CAC89}" type="sibTrans" cxnId="{187B6353-589B-4D3F-832F-153A7261CDC4}">
      <dgm:prSet/>
      <dgm:spPr/>
      <dgm:t>
        <a:bodyPr/>
        <a:lstStyle/>
        <a:p>
          <a:endParaRPr lang="en-US"/>
        </a:p>
      </dgm:t>
    </dgm:pt>
    <dgm:pt modelId="{A8DF3318-5DD1-4DA7-A959-9B6ED67E139B}">
      <dgm:prSet phldrT="[Text]"/>
      <dgm:spPr/>
      <dgm:t>
        <a:bodyPr/>
        <a:lstStyle/>
        <a:p>
          <a:r>
            <a:rPr lang="en-US" dirty="0"/>
            <a:t>Personal Processes</a:t>
          </a:r>
        </a:p>
      </dgm:t>
    </dgm:pt>
    <dgm:pt modelId="{70A5D52E-660D-471C-84B2-E51518E05370}" type="parTrans" cxnId="{68023669-C5B1-492D-AE5E-5E240605231B}">
      <dgm:prSet/>
      <dgm:spPr/>
      <dgm:t>
        <a:bodyPr/>
        <a:lstStyle/>
        <a:p>
          <a:endParaRPr lang="en-US"/>
        </a:p>
      </dgm:t>
    </dgm:pt>
    <dgm:pt modelId="{4359D322-27FE-4648-9982-9460C7B5342B}" type="sibTrans" cxnId="{68023669-C5B1-492D-AE5E-5E240605231B}">
      <dgm:prSet/>
      <dgm:spPr/>
      <dgm:t>
        <a:bodyPr/>
        <a:lstStyle/>
        <a:p>
          <a:endParaRPr lang="en-US"/>
        </a:p>
      </dgm:t>
    </dgm:pt>
    <dgm:pt modelId="{96C68919-E4E1-4103-B487-575F53140902}">
      <dgm:prSet phldrT="[Text]"/>
      <dgm:spPr/>
      <dgm:t>
        <a:bodyPr/>
        <a:lstStyle/>
        <a:p>
          <a:r>
            <a:rPr lang="en-US" dirty="0"/>
            <a:t>Participatory Appropriation</a:t>
          </a:r>
        </a:p>
      </dgm:t>
    </dgm:pt>
    <dgm:pt modelId="{2F579088-B4DD-4578-BF5C-E733ADB6A836}" type="parTrans" cxnId="{58742A58-5F04-40F5-A329-A820A8A24630}">
      <dgm:prSet/>
      <dgm:spPr/>
      <dgm:t>
        <a:bodyPr/>
        <a:lstStyle/>
        <a:p>
          <a:endParaRPr lang="en-US"/>
        </a:p>
      </dgm:t>
    </dgm:pt>
    <dgm:pt modelId="{20F5A970-E3AD-40A2-8636-873534D36F4C}" type="sibTrans" cxnId="{58742A58-5F04-40F5-A329-A820A8A24630}">
      <dgm:prSet/>
      <dgm:spPr/>
      <dgm:t>
        <a:bodyPr/>
        <a:lstStyle/>
        <a:p>
          <a:endParaRPr lang="en-US"/>
        </a:p>
      </dgm:t>
    </dgm:pt>
    <dgm:pt modelId="{49B1BE6C-ECAF-4773-A2A4-4B0EA5166D38}" type="pres">
      <dgm:prSet presAssocID="{58DFDAD6-C4FB-494F-AA55-E0571339ED75}" presName="Name0" presStyleCnt="0">
        <dgm:presLayoutVars>
          <dgm:chMax val="5"/>
          <dgm:chPref val="5"/>
          <dgm:dir/>
          <dgm:animLvl val="lvl"/>
        </dgm:presLayoutVars>
      </dgm:prSet>
      <dgm:spPr/>
    </dgm:pt>
    <dgm:pt modelId="{9AF5A476-29C4-4477-ADA5-A143E2A3AD69}" type="pres">
      <dgm:prSet presAssocID="{8CDCE052-D73E-451B-A84F-04ACBD039C6E}" presName="parentText1" presStyleLbl="node1" presStyleIdx="0" presStyleCnt="3">
        <dgm:presLayoutVars>
          <dgm:chMax/>
          <dgm:chPref val="3"/>
          <dgm:bulletEnabled val="1"/>
        </dgm:presLayoutVars>
      </dgm:prSet>
      <dgm:spPr/>
    </dgm:pt>
    <dgm:pt modelId="{00FC200C-32A3-4766-8429-6746C8B4CD78}" type="pres">
      <dgm:prSet presAssocID="{8CDCE052-D73E-451B-A84F-04ACBD039C6E}" presName="childText1" presStyleLbl="solidAlignAcc1" presStyleIdx="0" presStyleCnt="3">
        <dgm:presLayoutVars>
          <dgm:chMax val="0"/>
          <dgm:chPref val="0"/>
          <dgm:bulletEnabled val="1"/>
        </dgm:presLayoutVars>
      </dgm:prSet>
      <dgm:spPr/>
    </dgm:pt>
    <dgm:pt modelId="{7B2564BF-C007-477A-882B-9006D0B0B5CC}" type="pres">
      <dgm:prSet presAssocID="{FC0E13B0-94AB-426E-B67A-1EC55FE0C896}" presName="parentText2" presStyleLbl="node1" presStyleIdx="1" presStyleCnt="3">
        <dgm:presLayoutVars>
          <dgm:chMax/>
          <dgm:chPref val="3"/>
          <dgm:bulletEnabled val="1"/>
        </dgm:presLayoutVars>
      </dgm:prSet>
      <dgm:spPr/>
    </dgm:pt>
    <dgm:pt modelId="{97F67582-192D-4A2F-8010-EE61DA26DEF1}" type="pres">
      <dgm:prSet presAssocID="{FC0E13B0-94AB-426E-B67A-1EC55FE0C896}" presName="childText2" presStyleLbl="solidAlignAcc1" presStyleIdx="1" presStyleCnt="3">
        <dgm:presLayoutVars>
          <dgm:chMax val="0"/>
          <dgm:chPref val="0"/>
          <dgm:bulletEnabled val="1"/>
        </dgm:presLayoutVars>
      </dgm:prSet>
      <dgm:spPr/>
    </dgm:pt>
    <dgm:pt modelId="{B40EEE0E-3C6D-475B-AB14-030D87628837}" type="pres">
      <dgm:prSet presAssocID="{A8DF3318-5DD1-4DA7-A959-9B6ED67E139B}" presName="parentText3" presStyleLbl="node1" presStyleIdx="2" presStyleCnt="3">
        <dgm:presLayoutVars>
          <dgm:chMax/>
          <dgm:chPref val="3"/>
          <dgm:bulletEnabled val="1"/>
        </dgm:presLayoutVars>
      </dgm:prSet>
      <dgm:spPr/>
    </dgm:pt>
    <dgm:pt modelId="{45E0E3DD-166B-4577-A845-E61DB200B83E}" type="pres">
      <dgm:prSet presAssocID="{A8DF3318-5DD1-4DA7-A959-9B6ED67E139B}" presName="childText3" presStyleLbl="solidAlignAcc1" presStyleIdx="2" presStyleCnt="3">
        <dgm:presLayoutVars>
          <dgm:chMax val="0"/>
          <dgm:chPref val="0"/>
          <dgm:bulletEnabled val="1"/>
        </dgm:presLayoutVars>
      </dgm:prSet>
      <dgm:spPr/>
    </dgm:pt>
  </dgm:ptLst>
  <dgm:cxnLst>
    <dgm:cxn modelId="{DA305314-1CFF-4187-A86F-FF99B0E2E485}" srcId="{58DFDAD6-C4FB-494F-AA55-E0571339ED75}" destId="{8CDCE052-D73E-451B-A84F-04ACBD039C6E}" srcOrd="0" destOrd="0" parTransId="{6CC104D3-2ECA-480F-BD7A-EB4D6A8D8D84}" sibTransId="{87F58AED-C708-47E6-B2F8-B921FB4B207C}"/>
    <dgm:cxn modelId="{35BBFB1C-987F-40AA-8F69-BA5AC5A2449F}" type="presOf" srcId="{58DFDAD6-C4FB-494F-AA55-E0571339ED75}" destId="{49B1BE6C-ECAF-4773-A2A4-4B0EA5166D38}" srcOrd="0" destOrd="0" presId="urn:microsoft.com/office/officeart/2009/3/layout/IncreasingArrowsProcess"/>
    <dgm:cxn modelId="{08C2D342-D7EE-46FF-962B-48C679D4AA89}" srcId="{58DFDAD6-C4FB-494F-AA55-E0571339ED75}" destId="{FC0E13B0-94AB-426E-B67A-1EC55FE0C896}" srcOrd="1" destOrd="0" parTransId="{3F20ED8D-0E88-4192-A51F-358B153750A3}" sibTransId="{CA79AB05-7E3D-42D0-931A-00690A3E8BB5}"/>
    <dgm:cxn modelId="{6E133167-79CC-4941-93FA-8254EE36A947}" type="presOf" srcId="{96C68919-E4E1-4103-B487-575F53140902}" destId="{45E0E3DD-166B-4577-A845-E61DB200B83E}" srcOrd="0" destOrd="0" presId="urn:microsoft.com/office/officeart/2009/3/layout/IncreasingArrowsProcess"/>
    <dgm:cxn modelId="{A006CD48-BDD5-4357-8B10-5A155E59B3A3}" srcId="{8CDCE052-D73E-451B-A84F-04ACBD039C6E}" destId="{67029323-6561-4403-9AF1-F67965EE6660}" srcOrd="0" destOrd="0" parTransId="{719F075B-BF62-4829-8E1D-44AC9D716683}" sibTransId="{03F4D45B-A890-4AF0-8867-C1570A2BBA6C}"/>
    <dgm:cxn modelId="{68023669-C5B1-492D-AE5E-5E240605231B}" srcId="{58DFDAD6-C4FB-494F-AA55-E0571339ED75}" destId="{A8DF3318-5DD1-4DA7-A959-9B6ED67E139B}" srcOrd="2" destOrd="0" parTransId="{70A5D52E-660D-471C-84B2-E51518E05370}" sibTransId="{4359D322-27FE-4648-9982-9460C7B5342B}"/>
    <dgm:cxn modelId="{246BE772-3C14-460E-9C82-B0B942F12ADF}" type="presOf" srcId="{8CDCE052-D73E-451B-A84F-04ACBD039C6E}" destId="{9AF5A476-29C4-4477-ADA5-A143E2A3AD69}" srcOrd="0" destOrd="0" presId="urn:microsoft.com/office/officeart/2009/3/layout/IncreasingArrowsProcess"/>
    <dgm:cxn modelId="{187B6353-589B-4D3F-832F-153A7261CDC4}" srcId="{FC0E13B0-94AB-426E-B67A-1EC55FE0C896}" destId="{9E9046F4-3A39-4C75-BE4D-A83BC97E6A81}" srcOrd="0" destOrd="0" parTransId="{FCB304A2-2005-4C0D-B863-782423F7007E}" sibTransId="{DB599012-6FBF-44D9-9A62-65D6EC9CAC89}"/>
    <dgm:cxn modelId="{58742A58-5F04-40F5-A329-A820A8A24630}" srcId="{A8DF3318-5DD1-4DA7-A959-9B6ED67E139B}" destId="{96C68919-E4E1-4103-B487-575F53140902}" srcOrd="0" destOrd="0" parTransId="{2F579088-B4DD-4578-BF5C-E733ADB6A836}" sibTransId="{20F5A970-E3AD-40A2-8636-873534D36F4C}"/>
    <dgm:cxn modelId="{15C2FC82-DB86-4A4A-BF5F-86DBD65BFCE8}" type="presOf" srcId="{9E9046F4-3A39-4C75-BE4D-A83BC97E6A81}" destId="{97F67582-192D-4A2F-8010-EE61DA26DEF1}" srcOrd="0" destOrd="0" presId="urn:microsoft.com/office/officeart/2009/3/layout/IncreasingArrowsProcess"/>
    <dgm:cxn modelId="{FB1E2DC0-0641-4A8B-86D5-19846A107639}" type="presOf" srcId="{A8DF3318-5DD1-4DA7-A959-9B6ED67E139B}" destId="{B40EEE0E-3C6D-475B-AB14-030D87628837}" srcOrd="0" destOrd="0" presId="urn:microsoft.com/office/officeart/2009/3/layout/IncreasingArrowsProcess"/>
    <dgm:cxn modelId="{6D90D4C1-45F8-49E9-9A8B-6490D3276A86}" type="presOf" srcId="{67029323-6561-4403-9AF1-F67965EE6660}" destId="{00FC200C-32A3-4766-8429-6746C8B4CD78}" srcOrd="0" destOrd="0" presId="urn:microsoft.com/office/officeart/2009/3/layout/IncreasingArrowsProcess"/>
    <dgm:cxn modelId="{0BE8EDE4-3032-4090-8FC8-95DB7B4D0022}" type="presOf" srcId="{FC0E13B0-94AB-426E-B67A-1EC55FE0C896}" destId="{7B2564BF-C007-477A-882B-9006D0B0B5CC}" srcOrd="0" destOrd="0" presId="urn:microsoft.com/office/officeart/2009/3/layout/IncreasingArrowsProcess"/>
    <dgm:cxn modelId="{E7E5764C-1FC1-4235-B4A5-86C654DE4171}" type="presParOf" srcId="{49B1BE6C-ECAF-4773-A2A4-4B0EA5166D38}" destId="{9AF5A476-29C4-4477-ADA5-A143E2A3AD69}" srcOrd="0" destOrd="0" presId="urn:microsoft.com/office/officeart/2009/3/layout/IncreasingArrowsProcess"/>
    <dgm:cxn modelId="{A2268A57-69F8-485C-A300-9D452E167872}" type="presParOf" srcId="{49B1BE6C-ECAF-4773-A2A4-4B0EA5166D38}" destId="{00FC200C-32A3-4766-8429-6746C8B4CD78}" srcOrd="1" destOrd="0" presId="urn:microsoft.com/office/officeart/2009/3/layout/IncreasingArrowsProcess"/>
    <dgm:cxn modelId="{9774BF46-9AAD-42BB-BEBC-034087868BB8}" type="presParOf" srcId="{49B1BE6C-ECAF-4773-A2A4-4B0EA5166D38}" destId="{7B2564BF-C007-477A-882B-9006D0B0B5CC}" srcOrd="2" destOrd="0" presId="urn:microsoft.com/office/officeart/2009/3/layout/IncreasingArrowsProcess"/>
    <dgm:cxn modelId="{C954F600-4121-4A72-8FBF-541DDB254842}" type="presParOf" srcId="{49B1BE6C-ECAF-4773-A2A4-4B0EA5166D38}" destId="{97F67582-192D-4A2F-8010-EE61DA26DEF1}" srcOrd="3" destOrd="0" presId="urn:microsoft.com/office/officeart/2009/3/layout/IncreasingArrowsProcess"/>
    <dgm:cxn modelId="{D3C4B659-7A74-4B26-AE95-2964670650EE}" type="presParOf" srcId="{49B1BE6C-ECAF-4773-A2A4-4B0EA5166D38}" destId="{B40EEE0E-3C6D-475B-AB14-030D87628837}" srcOrd="4" destOrd="0" presId="urn:microsoft.com/office/officeart/2009/3/layout/IncreasingArrowsProcess"/>
    <dgm:cxn modelId="{75AE4159-AFE2-4FE1-A358-9213447B601F}" type="presParOf" srcId="{49B1BE6C-ECAF-4773-A2A4-4B0EA5166D38}" destId="{45E0E3DD-166B-4577-A845-E61DB200B83E}"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5A476-29C4-4477-ADA5-A143E2A3AD69}">
      <dsp:nvSpPr>
        <dsp:cNvPr id="0" name=""/>
        <dsp:cNvSpPr/>
      </dsp:nvSpPr>
      <dsp:spPr>
        <a:xfrm>
          <a:off x="0" y="263819"/>
          <a:ext cx="8229600"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marL="0" lvl="0" indent="0" algn="l" defTabSz="1022350">
            <a:lnSpc>
              <a:spcPct val="90000"/>
            </a:lnSpc>
            <a:spcBef>
              <a:spcPct val="0"/>
            </a:spcBef>
            <a:spcAft>
              <a:spcPct val="35000"/>
            </a:spcAft>
            <a:buNone/>
          </a:pPr>
          <a:r>
            <a:rPr lang="en-US" sz="2300" kern="1200" dirty="0"/>
            <a:t>Community Processes</a:t>
          </a:r>
        </a:p>
      </dsp:txBody>
      <dsp:txXfrm>
        <a:off x="0" y="563455"/>
        <a:ext cx="7929964" cy="599271"/>
      </dsp:txXfrm>
    </dsp:sp>
    <dsp:sp modelId="{00FC200C-32A3-4766-8429-6746C8B4CD78}">
      <dsp:nvSpPr>
        <dsp:cNvPr id="0" name=""/>
        <dsp:cNvSpPr/>
      </dsp:nvSpPr>
      <dsp:spPr>
        <a:xfrm>
          <a:off x="0" y="1188069"/>
          <a:ext cx="2534716" cy="230883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Apprenticeship</a:t>
          </a:r>
        </a:p>
      </dsp:txBody>
      <dsp:txXfrm>
        <a:off x="0" y="1188069"/>
        <a:ext cx="2534716" cy="2308835"/>
      </dsp:txXfrm>
    </dsp:sp>
    <dsp:sp modelId="{7B2564BF-C007-477A-882B-9006D0B0B5CC}">
      <dsp:nvSpPr>
        <dsp:cNvPr id="0" name=""/>
        <dsp:cNvSpPr/>
      </dsp:nvSpPr>
      <dsp:spPr>
        <a:xfrm>
          <a:off x="2534716" y="663333"/>
          <a:ext cx="5694883"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marL="0" lvl="0" indent="0" algn="l" defTabSz="1022350">
            <a:lnSpc>
              <a:spcPct val="90000"/>
            </a:lnSpc>
            <a:spcBef>
              <a:spcPct val="0"/>
            </a:spcBef>
            <a:spcAft>
              <a:spcPct val="35000"/>
            </a:spcAft>
            <a:buNone/>
          </a:pPr>
          <a:r>
            <a:rPr lang="en-US" sz="2300" kern="1200" dirty="0"/>
            <a:t>Interpersonal Processes</a:t>
          </a:r>
        </a:p>
      </dsp:txBody>
      <dsp:txXfrm>
        <a:off x="2534716" y="962969"/>
        <a:ext cx="5395247" cy="599271"/>
      </dsp:txXfrm>
    </dsp:sp>
    <dsp:sp modelId="{97F67582-192D-4A2F-8010-EE61DA26DEF1}">
      <dsp:nvSpPr>
        <dsp:cNvPr id="0" name=""/>
        <dsp:cNvSpPr/>
      </dsp:nvSpPr>
      <dsp:spPr>
        <a:xfrm>
          <a:off x="2534716" y="1587583"/>
          <a:ext cx="2534716" cy="230883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Guided Participation</a:t>
          </a:r>
        </a:p>
      </dsp:txBody>
      <dsp:txXfrm>
        <a:off x="2534716" y="1587583"/>
        <a:ext cx="2534716" cy="2308835"/>
      </dsp:txXfrm>
    </dsp:sp>
    <dsp:sp modelId="{B40EEE0E-3C6D-475B-AB14-030D87628837}">
      <dsp:nvSpPr>
        <dsp:cNvPr id="0" name=""/>
        <dsp:cNvSpPr/>
      </dsp:nvSpPr>
      <dsp:spPr>
        <a:xfrm>
          <a:off x="5069433" y="1062848"/>
          <a:ext cx="3160166"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marL="0" lvl="0" indent="0" algn="l" defTabSz="1022350">
            <a:lnSpc>
              <a:spcPct val="90000"/>
            </a:lnSpc>
            <a:spcBef>
              <a:spcPct val="0"/>
            </a:spcBef>
            <a:spcAft>
              <a:spcPct val="35000"/>
            </a:spcAft>
            <a:buNone/>
          </a:pPr>
          <a:r>
            <a:rPr lang="en-US" sz="2300" kern="1200" dirty="0"/>
            <a:t>Personal Processes</a:t>
          </a:r>
        </a:p>
      </dsp:txBody>
      <dsp:txXfrm>
        <a:off x="5069433" y="1362484"/>
        <a:ext cx="2860530" cy="599271"/>
      </dsp:txXfrm>
    </dsp:sp>
    <dsp:sp modelId="{45E0E3DD-166B-4577-A845-E61DB200B83E}">
      <dsp:nvSpPr>
        <dsp:cNvPr id="0" name=""/>
        <dsp:cNvSpPr/>
      </dsp:nvSpPr>
      <dsp:spPr>
        <a:xfrm>
          <a:off x="5069433" y="1987097"/>
          <a:ext cx="2534716" cy="227504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Participatory Appropriation</a:t>
          </a:r>
        </a:p>
      </dsp:txBody>
      <dsp:txXfrm>
        <a:off x="5069433" y="1987097"/>
        <a:ext cx="2534716" cy="227504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10/12/2021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10/12/2021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October 15,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a:bodyPr>
          <a:lstStyle/>
          <a:p>
            <a:r>
              <a:rPr lang="en-US" dirty="0"/>
              <a:t>Becoming a research psychologist</a:t>
            </a:r>
          </a:p>
          <a:p>
            <a:endParaRPr lang="en-US" dirty="0"/>
          </a:p>
        </p:txBody>
      </p:sp>
    </p:spTree>
    <p:extLst>
      <p:ext uri="{BB962C8B-B14F-4D97-AF65-F5344CB8AC3E}">
        <p14:creationId xmlns:p14="http://schemas.microsoft.com/office/powerpoint/2010/main" val="842207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a:bodyPr>
          <a:lstStyle/>
          <a:p>
            <a:r>
              <a:rPr lang="en-US" dirty="0"/>
              <a:t>Becoming a research psychologist</a:t>
            </a:r>
          </a:p>
          <a:p>
            <a:endParaRPr lang="en-US" dirty="0"/>
          </a:p>
          <a:p>
            <a:r>
              <a:rPr lang="en-US" dirty="0"/>
              <a:t>Undergraduate runs studies exactly according to protocol designed by more senior researchers</a:t>
            </a:r>
          </a:p>
        </p:txBody>
      </p:sp>
    </p:spTree>
    <p:extLst>
      <p:ext uri="{BB962C8B-B14F-4D97-AF65-F5344CB8AC3E}">
        <p14:creationId xmlns:p14="http://schemas.microsoft.com/office/powerpoint/2010/main" val="3109306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a:bodyPr>
          <a:lstStyle/>
          <a:p>
            <a:r>
              <a:rPr lang="en-US" dirty="0"/>
              <a:t>Becoming a research psychologist</a:t>
            </a:r>
          </a:p>
          <a:p>
            <a:endParaRPr lang="en-US" dirty="0"/>
          </a:p>
          <a:p>
            <a:r>
              <a:rPr lang="en-US" dirty="0"/>
              <a:t>Undergraduate runs studies exactly according to protocol designed by more senior researchers</a:t>
            </a:r>
          </a:p>
          <a:p>
            <a:r>
              <a:rPr lang="en-US" dirty="0"/>
              <a:t>Grad student designs studies and supervises undergraduates, under supervision of assistant professor</a:t>
            </a:r>
          </a:p>
        </p:txBody>
      </p:sp>
    </p:spTree>
    <p:extLst>
      <p:ext uri="{BB962C8B-B14F-4D97-AF65-F5344CB8AC3E}">
        <p14:creationId xmlns:p14="http://schemas.microsoft.com/office/powerpoint/2010/main" val="1491471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92500" lnSpcReduction="10000"/>
          </a:bodyPr>
          <a:lstStyle/>
          <a:p>
            <a:r>
              <a:rPr lang="en-US" dirty="0"/>
              <a:t>Becoming a research psychologist</a:t>
            </a:r>
          </a:p>
          <a:p>
            <a:endParaRPr lang="en-US" dirty="0"/>
          </a:p>
          <a:p>
            <a:r>
              <a:rPr lang="en-US" dirty="0"/>
              <a:t>Undergraduate runs studies exactly according to protocol designed by more senior researchers</a:t>
            </a:r>
          </a:p>
          <a:p>
            <a:r>
              <a:rPr lang="en-US" dirty="0"/>
              <a:t>Grad student designs studies and supervises undergraduates, under supervision of assistant professor</a:t>
            </a:r>
          </a:p>
          <a:p>
            <a:r>
              <a:rPr lang="en-US" dirty="0"/>
              <a:t>Assistant professor supervises graduate students and procures funding</a:t>
            </a:r>
          </a:p>
        </p:txBody>
      </p:sp>
    </p:spTree>
    <p:extLst>
      <p:ext uri="{BB962C8B-B14F-4D97-AF65-F5344CB8AC3E}">
        <p14:creationId xmlns:p14="http://schemas.microsoft.com/office/powerpoint/2010/main" val="1615190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92500" lnSpcReduction="20000"/>
          </a:bodyPr>
          <a:lstStyle/>
          <a:p>
            <a:r>
              <a:rPr lang="en-US" dirty="0"/>
              <a:t>Becoming a research psychologist</a:t>
            </a:r>
          </a:p>
          <a:p>
            <a:endParaRPr lang="en-US" dirty="0"/>
          </a:p>
          <a:p>
            <a:r>
              <a:rPr lang="en-US" dirty="0"/>
              <a:t>Undergraduate runs studies exactly according to protocol designed by more senior researchers</a:t>
            </a:r>
          </a:p>
          <a:p>
            <a:r>
              <a:rPr lang="en-US" dirty="0"/>
              <a:t>Grad student designs studies and supervises undergraduates, under supervision of assistant professor</a:t>
            </a:r>
          </a:p>
          <a:p>
            <a:r>
              <a:rPr lang="en-US" dirty="0"/>
              <a:t>Assistant professor supervises graduate students and procures funding</a:t>
            </a:r>
          </a:p>
          <a:p>
            <a:r>
              <a:rPr lang="en-US" dirty="0"/>
              <a:t>Tenured professor sleeps until noon</a:t>
            </a:r>
          </a:p>
        </p:txBody>
      </p:sp>
    </p:spTree>
    <p:extLst>
      <p:ext uri="{BB962C8B-B14F-4D97-AF65-F5344CB8AC3E}">
        <p14:creationId xmlns:p14="http://schemas.microsoft.com/office/powerpoint/2010/main" val="462745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your own trajectory</a:t>
            </a:r>
          </a:p>
        </p:txBody>
      </p:sp>
      <p:sp>
        <p:nvSpPr>
          <p:cNvPr id="3" name="Content Placeholder 2"/>
          <p:cNvSpPr>
            <a:spLocks noGrp="1"/>
          </p:cNvSpPr>
          <p:nvPr>
            <p:ph idx="1"/>
          </p:nvPr>
        </p:nvSpPr>
        <p:spPr/>
        <p:txBody>
          <a:bodyPr/>
          <a:lstStyle/>
          <a:p>
            <a:r>
              <a:rPr lang="en-US" dirty="0"/>
              <a:t>Take 3 minutes to create your own trajectory for how people become old-timers in a community of practice</a:t>
            </a:r>
          </a:p>
        </p:txBody>
      </p:sp>
    </p:spTree>
    <p:extLst>
      <p:ext uri="{BB962C8B-B14F-4D97-AF65-F5344CB8AC3E}">
        <p14:creationId xmlns:p14="http://schemas.microsoft.com/office/powerpoint/2010/main" val="730370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has one they’d like to share?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3092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Barbara Rogoff</a:t>
            </a:r>
          </a:p>
        </p:txBody>
      </p:sp>
      <p:sp>
        <p:nvSpPr>
          <p:cNvPr id="5" name="Content Placeholder 2"/>
          <p:cNvSpPr>
            <a:spLocks noGrp="1"/>
          </p:cNvSpPr>
          <p:nvPr>
            <p:ph idx="1"/>
          </p:nvPr>
        </p:nvSpPr>
        <p:spPr>
          <a:xfrm>
            <a:off x="4572000" y="1600200"/>
            <a:ext cx="4114800" cy="4525963"/>
          </a:xfrm>
        </p:spPr>
        <p:txBody>
          <a:bodyPr>
            <a:normAutofit/>
          </a:bodyPr>
          <a:lstStyle/>
          <a:p>
            <a:r>
              <a:rPr lang="en-US" dirty="0"/>
              <a:t>Leading theoretician of how individuals become involved in complex real-world practices</a:t>
            </a:r>
          </a:p>
          <a:p>
            <a:endParaRPr lang="en-US" dirty="0"/>
          </a:p>
          <a:p>
            <a:pPr marL="0" indent="0">
              <a:buNone/>
            </a:pPr>
            <a:endParaRPr lang="en-US" dirty="0"/>
          </a:p>
          <a:p>
            <a:endParaRPr lang="en-US" dirty="0"/>
          </a:p>
        </p:txBody>
      </p:sp>
      <p:pic>
        <p:nvPicPr>
          <p:cNvPr id="1026" name="Picture 2" descr="Barbara Rogoff - CITL">
            <a:extLst>
              <a:ext uri="{FF2B5EF4-FFF2-40B4-BE49-F238E27FC236}">
                <a16:creationId xmlns:a16="http://schemas.microsoft.com/office/drawing/2014/main" id="{F99D8313-DB8E-4801-B47C-15A7B0826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2286000" cy="2476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174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apprenticeship?</a:t>
            </a:r>
          </a:p>
        </p:txBody>
      </p:sp>
      <p:sp>
        <p:nvSpPr>
          <p:cNvPr id="3" name="Content Placeholder 2"/>
          <p:cNvSpPr>
            <a:spLocks noGrp="1"/>
          </p:cNvSpPr>
          <p:nvPr>
            <p:ph idx="1"/>
          </p:nvPr>
        </p:nvSpPr>
        <p:spPr/>
        <p:txBody>
          <a:bodyPr/>
          <a:lstStyle/>
          <a:p>
            <a:r>
              <a:rPr lang="en-US" dirty="0"/>
              <a:t>The common-sense everyday notion first</a:t>
            </a:r>
          </a:p>
        </p:txBody>
      </p:sp>
    </p:spTree>
    <p:extLst>
      <p:ext uri="{BB962C8B-B14F-4D97-AF65-F5344CB8AC3E}">
        <p14:creationId xmlns:p14="http://schemas.microsoft.com/office/powerpoint/2010/main" val="324916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apprenticeship?</a:t>
            </a:r>
          </a:p>
        </p:txBody>
      </p:sp>
      <p:sp>
        <p:nvSpPr>
          <p:cNvPr id="3" name="Content Placeholder 2"/>
          <p:cNvSpPr>
            <a:spLocks noGrp="1"/>
          </p:cNvSpPr>
          <p:nvPr>
            <p:ph idx="1"/>
          </p:nvPr>
        </p:nvSpPr>
        <p:spPr/>
        <p:txBody>
          <a:bodyPr/>
          <a:lstStyle/>
          <a:p>
            <a:r>
              <a:rPr lang="en-US" dirty="0"/>
              <a:t>The common-sense everyday notion first</a:t>
            </a:r>
          </a:p>
          <a:p>
            <a:endParaRPr lang="en-US" dirty="0"/>
          </a:p>
          <a:p>
            <a:r>
              <a:rPr lang="en-US" dirty="0"/>
              <a:t>Learning through on-the-job training from a maestro</a:t>
            </a:r>
          </a:p>
        </p:txBody>
      </p:sp>
    </p:spTree>
    <p:extLst>
      <p:ext uri="{BB962C8B-B14F-4D97-AF65-F5344CB8AC3E}">
        <p14:creationId xmlns:p14="http://schemas.microsoft.com/office/powerpoint/2010/main" val="2976950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253DB-C719-49A6-BD4F-3FBD43B7D8B7}"/>
              </a:ext>
            </a:extLst>
          </p:cNvPr>
          <p:cNvSpPr>
            <a:spLocks noGrp="1"/>
          </p:cNvSpPr>
          <p:nvPr>
            <p:ph type="title"/>
          </p:nvPr>
        </p:nvSpPr>
        <p:spPr/>
        <p:txBody>
          <a:bodyPr/>
          <a:lstStyle/>
          <a:p>
            <a:r>
              <a:rPr lang="en-US" dirty="0"/>
              <a:t>Prospectus</a:t>
            </a:r>
          </a:p>
        </p:txBody>
      </p:sp>
      <p:sp>
        <p:nvSpPr>
          <p:cNvPr id="3" name="Content Placeholder 2">
            <a:extLst>
              <a:ext uri="{FF2B5EF4-FFF2-40B4-BE49-F238E27FC236}">
                <a16:creationId xmlns:a16="http://schemas.microsoft.com/office/drawing/2014/main" id="{8EBEBD4E-319A-4E19-806C-5FEEE5D8417F}"/>
              </a:ext>
            </a:extLst>
          </p:cNvPr>
          <p:cNvSpPr>
            <a:spLocks noGrp="1"/>
          </p:cNvSpPr>
          <p:nvPr>
            <p:ph idx="1"/>
          </p:nvPr>
        </p:nvSpPr>
        <p:spPr/>
        <p:txBody>
          <a:bodyPr/>
          <a:lstStyle/>
          <a:p>
            <a:r>
              <a:rPr lang="en-US" dirty="0"/>
              <a:t>Already seeing prospectuses coming in on the discussion forum</a:t>
            </a:r>
          </a:p>
          <a:p>
            <a:endParaRPr lang="en-US" dirty="0"/>
          </a:p>
          <a:p>
            <a:r>
              <a:rPr lang="en-US" dirty="0"/>
              <a:t>Any questions on assignment?</a:t>
            </a:r>
          </a:p>
        </p:txBody>
      </p:sp>
    </p:spTree>
    <p:extLst>
      <p:ext uri="{BB962C8B-B14F-4D97-AF65-F5344CB8AC3E}">
        <p14:creationId xmlns:p14="http://schemas.microsoft.com/office/powerpoint/2010/main" val="1138946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apprenticeship?</a:t>
            </a:r>
          </a:p>
        </p:txBody>
      </p:sp>
      <p:sp>
        <p:nvSpPr>
          <p:cNvPr id="3" name="Content Placeholder 2"/>
          <p:cNvSpPr>
            <a:spLocks noGrp="1"/>
          </p:cNvSpPr>
          <p:nvPr>
            <p:ph idx="1"/>
          </p:nvPr>
        </p:nvSpPr>
        <p:spPr/>
        <p:txBody>
          <a:bodyPr/>
          <a:lstStyle/>
          <a:p>
            <a:r>
              <a:rPr lang="en-US" dirty="0"/>
              <a:t>Learning through on-the-job training from a maestro</a:t>
            </a:r>
          </a:p>
          <a:p>
            <a:endParaRPr lang="en-US" dirty="0"/>
          </a:p>
          <a:p>
            <a:r>
              <a:rPr lang="en-US" dirty="0"/>
              <a:t>Who here has been an apprentice in this sense? Tell us about it!</a:t>
            </a:r>
          </a:p>
        </p:txBody>
      </p:sp>
    </p:spTree>
    <p:extLst>
      <p:ext uri="{BB962C8B-B14F-4D97-AF65-F5344CB8AC3E}">
        <p14:creationId xmlns:p14="http://schemas.microsoft.com/office/powerpoint/2010/main" val="274356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Early idea on how to leverage this: Cognitive apprenticeship</a:t>
            </a:r>
          </a:p>
        </p:txBody>
      </p:sp>
      <p:sp>
        <p:nvSpPr>
          <p:cNvPr id="3" name="Content Placeholder 2"/>
          <p:cNvSpPr>
            <a:spLocks noGrp="1"/>
          </p:cNvSpPr>
          <p:nvPr>
            <p:ph idx="1"/>
          </p:nvPr>
        </p:nvSpPr>
        <p:spPr/>
        <p:txBody>
          <a:bodyPr/>
          <a:lstStyle/>
          <a:p>
            <a:r>
              <a:rPr lang="en-US" dirty="0"/>
              <a:t>“Cognitive apprenticeship methods try to enculturate students into authentic practices through activity and social interaction in a way similar to that evidence – and apparently successful – in craft apprenticeship.” (Brown, Collins, &amp; Duguid, 1989)</a:t>
            </a:r>
          </a:p>
        </p:txBody>
      </p:sp>
    </p:spTree>
    <p:extLst>
      <p:ext uri="{BB962C8B-B14F-4D97-AF65-F5344CB8AC3E}">
        <p14:creationId xmlns:p14="http://schemas.microsoft.com/office/powerpoint/2010/main" val="4071270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66303-6FC7-4A71-A82F-1B411E96EF13}"/>
              </a:ext>
            </a:extLst>
          </p:cNvPr>
          <p:cNvSpPr>
            <a:spLocks noGrp="1"/>
          </p:cNvSpPr>
          <p:nvPr>
            <p:ph type="title"/>
          </p:nvPr>
        </p:nvSpPr>
        <p:spPr/>
        <p:txBody>
          <a:bodyPr>
            <a:normAutofit fontScale="90000"/>
          </a:bodyPr>
          <a:lstStyle/>
          <a:p>
            <a:r>
              <a:rPr lang="en-US" dirty="0"/>
              <a:t>Going further:</a:t>
            </a:r>
            <a:br>
              <a:rPr lang="en-US" dirty="0"/>
            </a:br>
            <a:r>
              <a:rPr lang="en-US" dirty="0"/>
              <a:t>Apprenticeship as a metaphor (Rogoff)</a:t>
            </a:r>
          </a:p>
        </p:txBody>
      </p:sp>
      <p:sp>
        <p:nvSpPr>
          <p:cNvPr id="3" name="Content Placeholder 2">
            <a:extLst>
              <a:ext uri="{FF2B5EF4-FFF2-40B4-BE49-F238E27FC236}">
                <a16:creationId xmlns:a16="http://schemas.microsoft.com/office/drawing/2014/main" id="{7FE768FE-F210-4485-A004-EFF8AE72F875}"/>
              </a:ext>
            </a:extLst>
          </p:cNvPr>
          <p:cNvSpPr>
            <a:spLocks noGrp="1"/>
          </p:cNvSpPr>
          <p:nvPr>
            <p:ph idx="1"/>
          </p:nvPr>
        </p:nvSpPr>
        <p:spPr>
          <a:xfrm>
            <a:off x="457200" y="1600200"/>
            <a:ext cx="8229600" cy="5257800"/>
          </a:xfrm>
        </p:spPr>
        <p:txBody>
          <a:bodyPr>
            <a:normAutofit fontScale="62500" lnSpcReduction="20000"/>
          </a:bodyPr>
          <a:lstStyle/>
          <a:p>
            <a:pPr marL="0" indent="0" algn="just">
              <a:buNone/>
            </a:pPr>
            <a:r>
              <a:rPr lang="en-US" b="0" i="0" dirty="0">
                <a:solidFill>
                  <a:srgbClr val="000000"/>
                </a:solidFill>
                <a:effectLst/>
                <a:latin typeface="Arial, Helvetica, sans-serif"/>
              </a:rPr>
              <a:t>“… active individuals participating with others in culturally organized activity that has as part of its purpose the development of mature participation in the activity by the less experienced people” </a:t>
            </a:r>
          </a:p>
          <a:p>
            <a:pPr marL="0" indent="0" algn="just">
              <a:buNone/>
            </a:pPr>
            <a:endParaRPr lang="en-US" dirty="0">
              <a:solidFill>
                <a:srgbClr val="000000"/>
              </a:solidFill>
              <a:latin typeface="Arial, Helvetica, sans-serif"/>
            </a:endParaRPr>
          </a:p>
          <a:p>
            <a:pPr marL="0" indent="0" algn="just">
              <a:buNone/>
            </a:pPr>
            <a:r>
              <a:rPr lang="en-US" dirty="0">
                <a:solidFill>
                  <a:srgbClr val="000000"/>
                </a:solidFill>
                <a:latin typeface="Arial, Helvetica, sans-serif"/>
              </a:rPr>
              <a:t>“</a:t>
            </a:r>
            <a:r>
              <a:rPr lang="en-US" b="0" i="0" dirty="0">
                <a:solidFill>
                  <a:srgbClr val="000000"/>
                </a:solidFill>
                <a:effectLst/>
                <a:latin typeface="Arial, Helvetica, sans-serif"/>
              </a:rPr>
              <a:t>… extends the idea of craft apprenticeship to include participation in any other culturally organized activity, such as other kinds of work, schooling, and family relations.”</a:t>
            </a:r>
          </a:p>
          <a:p>
            <a:pPr marL="0" indent="0" algn="just">
              <a:buNone/>
            </a:pPr>
            <a:endParaRPr lang="en-US" dirty="0">
              <a:solidFill>
                <a:srgbClr val="000000"/>
              </a:solidFill>
              <a:latin typeface="Arial, Helvetica, sans-serif"/>
            </a:endParaRPr>
          </a:p>
          <a:p>
            <a:pPr marL="0" indent="0" algn="just">
              <a:buNone/>
            </a:pPr>
            <a:r>
              <a:rPr lang="en-US" dirty="0">
                <a:solidFill>
                  <a:srgbClr val="000000"/>
                </a:solidFill>
                <a:latin typeface="Arial, Helvetica, sans-serif"/>
              </a:rPr>
              <a:t>“</a:t>
            </a:r>
            <a:r>
              <a:rPr lang="en-US" b="0" i="0" dirty="0">
                <a:solidFill>
                  <a:srgbClr val="000000"/>
                </a:solidFill>
                <a:effectLst/>
                <a:latin typeface="Arial, Helvetica, sans-serif"/>
              </a:rPr>
              <a:t>… focuses attention on the specific nature of the activity involved, as well as on its relation to practices and institutions of the community in which it occurs - economic, political, spiritual, and material.”</a:t>
            </a:r>
            <a:endParaRPr lang="en-US" b="0" i="0" dirty="0">
              <a:solidFill>
                <a:srgbClr val="000000"/>
              </a:solidFill>
              <a:effectLst/>
              <a:latin typeface="Times New Roman" panose="02020603050405020304" pitchFamily="18" charset="0"/>
            </a:endParaRPr>
          </a:p>
          <a:p>
            <a:pPr marL="0" indent="0">
              <a:buNone/>
            </a:pPr>
            <a:br>
              <a:rPr lang="en-US" dirty="0"/>
            </a:br>
            <a:r>
              <a:rPr lang="en-US" dirty="0"/>
              <a:t>“</a:t>
            </a:r>
            <a:r>
              <a:rPr lang="en-US" b="0" i="0" dirty="0">
                <a:solidFill>
                  <a:srgbClr val="000000"/>
                </a:solidFill>
                <a:effectLst/>
                <a:latin typeface="Arial" panose="020B0604020202020204" pitchFamily="34" charset="0"/>
              </a:rPr>
              <a:t>Apprenticeship as a concept goes far beyond expert-novice dyads; it focuses on a system of interpersonal involvements and arrangements in which people engage in culturally organized activity in which apprentices become more responsible participants.”</a:t>
            </a:r>
            <a:endParaRPr lang="en-US" dirty="0"/>
          </a:p>
        </p:txBody>
      </p:sp>
    </p:spTree>
    <p:extLst>
      <p:ext uri="{BB962C8B-B14F-4D97-AF65-F5344CB8AC3E}">
        <p14:creationId xmlns:p14="http://schemas.microsoft.com/office/powerpoint/2010/main" val="4053724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EA49-463E-4AB5-AF5B-E71DDC0D4CA8}"/>
              </a:ext>
            </a:extLst>
          </p:cNvPr>
          <p:cNvSpPr>
            <a:spLocks noGrp="1"/>
          </p:cNvSpPr>
          <p:nvPr>
            <p:ph type="title"/>
          </p:nvPr>
        </p:nvSpPr>
        <p:spPr/>
        <p:txBody>
          <a:bodyPr/>
          <a:lstStyle/>
          <a:p>
            <a:r>
              <a:rPr lang="en-US" dirty="0"/>
              <a:t>Apprenticeship as a metaphor</a:t>
            </a:r>
          </a:p>
        </p:txBody>
      </p:sp>
      <p:sp>
        <p:nvSpPr>
          <p:cNvPr id="3" name="Content Placeholder 2">
            <a:extLst>
              <a:ext uri="{FF2B5EF4-FFF2-40B4-BE49-F238E27FC236}">
                <a16:creationId xmlns:a16="http://schemas.microsoft.com/office/drawing/2014/main" id="{F26DF35D-BD1A-4C48-8DE5-620624C6D6AD}"/>
              </a:ext>
            </a:extLst>
          </p:cNvPr>
          <p:cNvSpPr>
            <a:spLocks noGrp="1"/>
          </p:cNvSpPr>
          <p:nvPr>
            <p:ph idx="1"/>
          </p:nvPr>
        </p:nvSpPr>
        <p:spPr/>
        <p:txBody>
          <a:bodyPr/>
          <a:lstStyle/>
          <a:p>
            <a:r>
              <a:rPr lang="en-US" dirty="0"/>
              <a:t>In this sense, we have all been apprentices</a:t>
            </a:r>
          </a:p>
          <a:p>
            <a:endParaRPr lang="en-US" dirty="0"/>
          </a:p>
          <a:p>
            <a:r>
              <a:rPr lang="en-US" dirty="0"/>
              <a:t>Please type some examples of how you personally have experienced this, in the chat</a:t>
            </a:r>
          </a:p>
          <a:p>
            <a:endParaRPr lang="en-US" dirty="0"/>
          </a:p>
          <a:p>
            <a:pPr marL="0" indent="0">
              <a:buNone/>
            </a:pPr>
            <a:endParaRPr lang="en-US" dirty="0"/>
          </a:p>
        </p:txBody>
      </p:sp>
    </p:spTree>
    <p:extLst>
      <p:ext uri="{BB962C8B-B14F-4D97-AF65-F5344CB8AC3E}">
        <p14:creationId xmlns:p14="http://schemas.microsoft.com/office/powerpoint/2010/main" val="1326802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33ACB-70AA-48A3-BFB2-C482AF45CABA}"/>
              </a:ext>
            </a:extLst>
          </p:cNvPr>
          <p:cNvSpPr>
            <a:spLocks noGrp="1"/>
          </p:cNvSpPr>
          <p:nvPr>
            <p:ph type="title"/>
          </p:nvPr>
        </p:nvSpPr>
        <p:spPr/>
        <p:txBody>
          <a:bodyPr/>
          <a:lstStyle/>
          <a:p>
            <a:r>
              <a:rPr lang="en-US" dirty="0"/>
              <a:t>Guided participation</a:t>
            </a:r>
          </a:p>
        </p:txBody>
      </p:sp>
      <p:sp>
        <p:nvSpPr>
          <p:cNvPr id="3" name="Content Placeholder 2">
            <a:extLst>
              <a:ext uri="{FF2B5EF4-FFF2-40B4-BE49-F238E27FC236}">
                <a16:creationId xmlns:a16="http://schemas.microsoft.com/office/drawing/2014/main" id="{3319EB66-8ACA-4FF5-BB55-BE21B49BE82D}"/>
              </a:ext>
            </a:extLst>
          </p:cNvPr>
          <p:cNvSpPr>
            <a:spLocks noGrp="1"/>
          </p:cNvSpPr>
          <p:nvPr>
            <p:ph idx="1"/>
          </p:nvPr>
        </p:nvSpPr>
        <p:spPr/>
        <p:txBody>
          <a:bodyPr>
            <a:normAutofit fontScale="70000" lnSpcReduction="20000"/>
          </a:bodyPr>
          <a:lstStyle/>
          <a:p>
            <a:r>
              <a:rPr lang="en-US" b="0" i="0" dirty="0">
                <a:solidFill>
                  <a:srgbClr val="000000"/>
                </a:solidFill>
                <a:effectLst/>
                <a:latin typeface="Arial" panose="020B0604020202020204" pitchFamily="34" charset="0"/>
              </a:rPr>
              <a:t>“…the processes and systems of involvement between people as they communicate and coordinate efforts while participating in culturally valued activity.”</a:t>
            </a:r>
          </a:p>
          <a:p>
            <a:endParaRPr lang="en-US" dirty="0">
              <a:solidFill>
                <a:srgbClr val="000000"/>
              </a:solidFill>
              <a:latin typeface="Arial" panose="020B0604020202020204" pitchFamily="34" charset="0"/>
            </a:endParaRPr>
          </a:p>
          <a:p>
            <a:r>
              <a:rPr lang="en-US" b="0" i="0" dirty="0">
                <a:solidFill>
                  <a:srgbClr val="000000"/>
                </a:solidFill>
                <a:effectLst/>
                <a:latin typeface="Arial" panose="020B0604020202020204" pitchFamily="34" charset="0"/>
              </a:rPr>
              <a:t>Side-by-side joint participation</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a:t>
            </a:r>
            <a:r>
              <a:rPr lang="en-US" dirty="0">
                <a:solidFill>
                  <a:srgbClr val="000000"/>
                </a:solidFill>
                <a:latin typeface="Arial" panose="020B0604020202020204" pitchFamily="34" charset="0"/>
              </a:rPr>
              <a:t>G</a:t>
            </a:r>
            <a:r>
              <a:rPr lang="en-US" b="0" i="0" dirty="0">
                <a:solidFill>
                  <a:srgbClr val="000000"/>
                </a:solidFill>
                <a:effectLst/>
                <a:latin typeface="Arial" panose="020B0604020202020204" pitchFamily="34" charset="0"/>
              </a:rPr>
              <a:t>uidance" = “the direction offered by cultural and social values, as well as social partners”</a:t>
            </a:r>
          </a:p>
          <a:p>
            <a:r>
              <a:rPr lang="en-US" b="0" i="0" dirty="0">
                <a:solidFill>
                  <a:srgbClr val="000000"/>
                </a:solidFill>
                <a:effectLst/>
                <a:latin typeface="Arial" panose="020B0604020202020204" pitchFamily="34" charset="0"/>
              </a:rPr>
              <a:t>“</a:t>
            </a:r>
            <a:r>
              <a:rPr lang="en-US" dirty="0">
                <a:solidFill>
                  <a:srgbClr val="000000"/>
                </a:solidFill>
                <a:latin typeface="Arial" panose="020B0604020202020204" pitchFamily="34" charset="0"/>
              </a:rPr>
              <a:t>P</a:t>
            </a:r>
            <a:r>
              <a:rPr lang="en-US" b="0" i="0" dirty="0">
                <a:solidFill>
                  <a:srgbClr val="000000"/>
                </a:solidFill>
                <a:effectLst/>
                <a:latin typeface="Arial" panose="020B0604020202020204" pitchFamily="34" charset="0"/>
              </a:rPr>
              <a:t>articipation" = “observation, as well as hands-on involvement in an activity.”</a:t>
            </a:r>
          </a:p>
          <a:p>
            <a:endParaRPr lang="en-US" dirty="0">
              <a:solidFill>
                <a:srgbClr val="000000"/>
              </a:solidFill>
              <a:latin typeface="Arial" panose="020B0604020202020204" pitchFamily="34" charset="0"/>
            </a:endParaRPr>
          </a:p>
          <a:p>
            <a:pPr algn="just"/>
            <a:r>
              <a:rPr lang="en-US" dirty="0">
                <a:solidFill>
                  <a:srgbClr val="000000"/>
                </a:solidFill>
                <a:latin typeface="Arial" panose="020B0604020202020204" pitchFamily="34" charset="0"/>
              </a:rPr>
              <a:t>“</a:t>
            </a:r>
            <a:r>
              <a:rPr lang="en-US" b="0" i="0" dirty="0">
                <a:solidFill>
                  <a:srgbClr val="000000"/>
                </a:solidFill>
                <a:effectLst/>
                <a:latin typeface="Arial, Helvetica, sans-serif"/>
              </a:rPr>
              <a:t>Guided participation may be tacit or explicit, face-to-face or distal, involved in shared endeavors with specific familiar people or distant unknown individuals or groups”</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594847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BAE0-06B4-4243-9888-6C9D6FCFAE5F}"/>
              </a:ext>
            </a:extLst>
          </p:cNvPr>
          <p:cNvSpPr>
            <a:spLocks noGrp="1"/>
          </p:cNvSpPr>
          <p:nvPr>
            <p:ph type="title"/>
          </p:nvPr>
        </p:nvSpPr>
        <p:spPr/>
        <p:txBody>
          <a:bodyPr/>
          <a:lstStyle/>
          <a:p>
            <a:r>
              <a:rPr lang="en-US" dirty="0"/>
              <a:t>Participatory appropriation</a:t>
            </a:r>
          </a:p>
        </p:txBody>
      </p:sp>
      <p:sp>
        <p:nvSpPr>
          <p:cNvPr id="3" name="Content Placeholder 2">
            <a:extLst>
              <a:ext uri="{FF2B5EF4-FFF2-40B4-BE49-F238E27FC236}">
                <a16:creationId xmlns:a16="http://schemas.microsoft.com/office/drawing/2014/main" id="{1042BE18-389F-47B0-8BE4-0697B48D26D7}"/>
              </a:ext>
            </a:extLst>
          </p:cNvPr>
          <p:cNvSpPr>
            <a:spLocks noGrp="1"/>
          </p:cNvSpPr>
          <p:nvPr>
            <p:ph idx="1"/>
          </p:nvPr>
        </p:nvSpPr>
        <p:spPr/>
        <p:txBody>
          <a:bodyPr>
            <a:normAutofit fontScale="85000" lnSpcReduction="10000"/>
          </a:bodyPr>
          <a:lstStyle/>
          <a:p>
            <a:r>
              <a:rPr lang="en-US" dirty="0"/>
              <a:t>“… </a:t>
            </a:r>
            <a:r>
              <a:rPr lang="en-US" b="0" i="0" dirty="0">
                <a:solidFill>
                  <a:srgbClr val="000000"/>
                </a:solidFill>
                <a:effectLst/>
                <a:latin typeface="Arial" panose="020B0604020202020204" pitchFamily="34" charset="0"/>
              </a:rPr>
              <a:t>through participation, people change and in the process become prepared to engage in subsequent similar activities.”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a:t>
            </a:r>
            <a:r>
              <a:rPr lang="en-US" b="0" i="0" dirty="0">
                <a:solidFill>
                  <a:srgbClr val="000000"/>
                </a:solidFill>
                <a:effectLst/>
                <a:latin typeface="Arial" panose="020B0604020202020204" pitchFamily="34" charset="0"/>
              </a:rPr>
              <a:t>With guided participation as the interpersonal process through which people are involved in sociocultural activity, participatory appropriation is the personal process by which, through engagement in an activity, individuals change and handle a later situation in ways prepared by their own participation in the previous situation.”</a:t>
            </a: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2159653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6864C-00C7-4E29-A54F-F73BB5C098F7}"/>
              </a:ext>
            </a:extLst>
          </p:cNvPr>
          <p:cNvSpPr>
            <a:spLocks noGrp="1"/>
          </p:cNvSpPr>
          <p:nvPr>
            <p:ph type="title"/>
          </p:nvPr>
        </p:nvSpPr>
        <p:spPr/>
        <p:txBody>
          <a:bodyPr>
            <a:normAutofit fontScale="90000"/>
          </a:bodyPr>
          <a:lstStyle/>
          <a:p>
            <a:r>
              <a:rPr lang="en-US" dirty="0"/>
              <a:t>Participatory appropriation versus internalization</a:t>
            </a:r>
          </a:p>
        </p:txBody>
      </p:sp>
      <p:sp>
        <p:nvSpPr>
          <p:cNvPr id="3" name="Content Placeholder 2">
            <a:extLst>
              <a:ext uri="{FF2B5EF4-FFF2-40B4-BE49-F238E27FC236}">
                <a16:creationId xmlns:a16="http://schemas.microsoft.com/office/drawing/2014/main" id="{70E3F63A-C556-41A0-9BAE-DCA2BE80891F}"/>
              </a:ext>
            </a:extLst>
          </p:cNvPr>
          <p:cNvSpPr>
            <a:spLocks noGrp="1"/>
          </p:cNvSpPr>
          <p:nvPr>
            <p:ph idx="1"/>
          </p:nvPr>
        </p:nvSpPr>
        <p:spPr/>
        <p:txBody>
          <a:bodyPr>
            <a:normAutofit fontScale="92500" lnSpcReduction="10000"/>
          </a:bodyPr>
          <a:lstStyle/>
          <a:p>
            <a:r>
              <a:rPr lang="en-US" dirty="0"/>
              <a:t>Three senses of appropriation</a:t>
            </a:r>
          </a:p>
          <a:p>
            <a:pPr marL="0" indent="0">
              <a:buNone/>
            </a:pPr>
            <a:endParaRPr lang="en-US" dirty="0"/>
          </a:p>
          <a:p>
            <a:pPr marL="514350" indent="-514350">
              <a:buAutoNum type="arabicPeriod"/>
            </a:pPr>
            <a:r>
              <a:rPr lang="en-US" dirty="0"/>
              <a:t>Some external idea is imported (internalization)</a:t>
            </a:r>
          </a:p>
          <a:p>
            <a:pPr marL="514350" indent="-514350">
              <a:buAutoNum type="arabicPeriod"/>
            </a:pPr>
            <a:r>
              <a:rPr lang="en-US" dirty="0"/>
              <a:t>External idea is imported and adapted by purpose of new “owner” (Vygotsky’s internalization?)</a:t>
            </a:r>
          </a:p>
          <a:p>
            <a:pPr marL="514350" indent="-514350">
              <a:buAutoNum type="arabicPeriod"/>
            </a:pPr>
            <a:r>
              <a:rPr lang="en-US" dirty="0"/>
              <a:t>Person participating in activity is part of that activity and is changed by participating in activity (Rogoff’s participatory appropriation)</a:t>
            </a:r>
          </a:p>
        </p:txBody>
      </p:sp>
    </p:spTree>
    <p:extLst>
      <p:ext uri="{BB962C8B-B14F-4D97-AF65-F5344CB8AC3E}">
        <p14:creationId xmlns:p14="http://schemas.microsoft.com/office/powerpoint/2010/main" val="3515837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FBD2-4D2C-40D3-B911-3F5FFF674364}"/>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1F0CEB49-F82A-4E1E-9A8B-026275CC194D}"/>
              </a:ext>
            </a:extLst>
          </p:cNvPr>
          <p:cNvSpPr>
            <a:spLocks noGrp="1"/>
          </p:cNvSpPr>
          <p:nvPr>
            <p:ph idx="1"/>
          </p:nvPr>
        </p:nvSpPr>
        <p:spPr/>
        <p:txBody>
          <a:bodyPr/>
          <a:lstStyle/>
          <a:p>
            <a:r>
              <a:rPr lang="en-US" dirty="0"/>
              <a:t>You may note that Rogoff (2008) has some discussion of what Vygotsky “really meant” and translation</a:t>
            </a:r>
          </a:p>
          <a:p>
            <a:r>
              <a:rPr lang="en-US" dirty="0"/>
              <a:t>This is </a:t>
            </a:r>
            <a:r>
              <a:rPr lang="en-US" i="1" dirty="0"/>
              <a:t>really</a:t>
            </a:r>
            <a:r>
              <a:rPr lang="en-US" dirty="0"/>
              <a:t> common in Vygotsky-inspired scholars, to argue about what Vygotsky really meant and argue that they understand Vygotsky and all those other people don’t</a:t>
            </a:r>
          </a:p>
        </p:txBody>
      </p:sp>
    </p:spTree>
    <p:extLst>
      <p:ext uri="{BB962C8B-B14F-4D97-AF65-F5344CB8AC3E}">
        <p14:creationId xmlns:p14="http://schemas.microsoft.com/office/powerpoint/2010/main" val="1501539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90CF-21EA-4103-A93A-AD92339838B0}"/>
              </a:ext>
            </a:extLst>
          </p:cNvPr>
          <p:cNvSpPr>
            <a:spLocks noGrp="1"/>
          </p:cNvSpPr>
          <p:nvPr>
            <p:ph type="title"/>
          </p:nvPr>
        </p:nvSpPr>
        <p:spPr/>
        <p:txBody>
          <a:bodyPr>
            <a:normAutofit fontScale="90000"/>
          </a:bodyPr>
          <a:lstStyle/>
          <a:p>
            <a:r>
              <a:rPr lang="en-US" dirty="0"/>
              <a:t>Summary: </a:t>
            </a:r>
            <a:br>
              <a:rPr lang="en-US" dirty="0"/>
            </a:br>
            <a:r>
              <a:rPr lang="en-US" dirty="0"/>
              <a:t>Rogoff’s Three Planes of Analysis</a:t>
            </a:r>
          </a:p>
        </p:txBody>
      </p:sp>
      <p:graphicFrame>
        <p:nvGraphicFramePr>
          <p:cNvPr id="4" name="Content Placeholder 3">
            <a:extLst>
              <a:ext uri="{FF2B5EF4-FFF2-40B4-BE49-F238E27FC236}">
                <a16:creationId xmlns:a16="http://schemas.microsoft.com/office/drawing/2014/main" id="{DD4B7CCC-D62D-4AE6-912A-65603DABE5CB}"/>
              </a:ext>
            </a:extLst>
          </p:cNvPr>
          <p:cNvGraphicFramePr>
            <a:graphicFrameLocks noGrp="1"/>
          </p:cNvGraphicFramePr>
          <p:nvPr>
            <p:ph idx="1"/>
            <p:extLst>
              <p:ext uri="{D42A27DB-BD31-4B8C-83A1-F6EECF244321}">
                <p14:modId xmlns:p14="http://schemas.microsoft.com/office/powerpoint/2010/main" val="17329639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681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5CB8D-C931-4D23-8BDF-233983CE03AE}"/>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0EFD2E56-FD80-4645-BE82-A46F1CFB7BE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07578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Jean Lave</a:t>
            </a:r>
          </a:p>
        </p:txBody>
      </p:sp>
      <p:sp>
        <p:nvSpPr>
          <p:cNvPr id="5" name="Content Placeholder 2"/>
          <p:cNvSpPr>
            <a:spLocks noGrp="1"/>
          </p:cNvSpPr>
          <p:nvPr>
            <p:ph idx="1"/>
          </p:nvPr>
        </p:nvSpPr>
        <p:spPr>
          <a:xfrm>
            <a:off x="4572000" y="1600200"/>
            <a:ext cx="4114800" cy="4525963"/>
          </a:xfrm>
        </p:spPr>
        <p:txBody>
          <a:bodyPr>
            <a:normAutofit/>
          </a:bodyPr>
          <a:lstStyle/>
          <a:p>
            <a:r>
              <a:rPr lang="en-US" dirty="0"/>
              <a:t>Leading theoretician of situated learning and communities of practice</a:t>
            </a:r>
          </a:p>
          <a:p>
            <a:endParaRPr lang="en-US" dirty="0"/>
          </a:p>
          <a:p>
            <a:pPr marL="0" indent="0">
              <a:buNone/>
            </a:pPr>
            <a:endParaRPr lang="en-US" dirty="0"/>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828800"/>
            <a:ext cx="2358496" cy="3537744"/>
          </a:xfrm>
          <a:prstGeom prst="rect">
            <a:avLst/>
          </a:prstGeom>
        </p:spPr>
      </p:pic>
    </p:spTree>
    <p:extLst>
      <p:ext uri="{BB962C8B-B14F-4D97-AF65-F5344CB8AC3E}">
        <p14:creationId xmlns:p14="http://schemas.microsoft.com/office/powerpoint/2010/main" val="4016865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8AD4F-CEB8-4168-B43B-769424E8C219}"/>
              </a:ext>
            </a:extLst>
          </p:cNvPr>
          <p:cNvSpPr>
            <a:spLocks noGrp="1"/>
          </p:cNvSpPr>
          <p:nvPr>
            <p:ph type="title"/>
          </p:nvPr>
        </p:nvSpPr>
        <p:spPr/>
        <p:txBody>
          <a:bodyPr/>
          <a:lstStyle/>
          <a:p>
            <a:r>
              <a:rPr lang="en-US" dirty="0" err="1"/>
              <a:t>Scardamalia</a:t>
            </a:r>
            <a:r>
              <a:rPr lang="en-US" dirty="0"/>
              <a:t> &amp; Bereiter</a:t>
            </a:r>
          </a:p>
        </p:txBody>
      </p:sp>
      <p:sp>
        <p:nvSpPr>
          <p:cNvPr id="3" name="Content Placeholder 2">
            <a:extLst>
              <a:ext uri="{FF2B5EF4-FFF2-40B4-BE49-F238E27FC236}">
                <a16:creationId xmlns:a16="http://schemas.microsoft.com/office/drawing/2014/main" id="{F3DAA1E2-7D54-4004-A98C-7333B3AD5625}"/>
              </a:ext>
            </a:extLst>
          </p:cNvPr>
          <p:cNvSpPr>
            <a:spLocks noGrp="1"/>
          </p:cNvSpPr>
          <p:nvPr>
            <p:ph idx="1"/>
          </p:nvPr>
        </p:nvSpPr>
        <p:spPr>
          <a:xfrm>
            <a:off x="3352800" y="1600200"/>
            <a:ext cx="5334000" cy="4525963"/>
          </a:xfrm>
        </p:spPr>
        <p:txBody>
          <a:bodyPr/>
          <a:lstStyle/>
          <a:p>
            <a:r>
              <a:rPr lang="en-US" dirty="0"/>
              <a:t>Developers of knowledge-building communities and theory around knowledge building</a:t>
            </a:r>
          </a:p>
        </p:txBody>
      </p:sp>
      <p:pic>
        <p:nvPicPr>
          <p:cNvPr id="2050" name="Picture 2" descr="Carl Bereiter - SALTISE">
            <a:extLst>
              <a:ext uri="{FF2B5EF4-FFF2-40B4-BE49-F238E27FC236}">
                <a16:creationId xmlns:a16="http://schemas.microsoft.com/office/drawing/2014/main" id="{257844B6-E95E-4234-8F0E-FE241E116E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3" y="3898796"/>
            <a:ext cx="2176670" cy="217667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E009BF0E-9A08-4FBA-ABF2-5326ADE1A7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0"/>
            <a:ext cx="2298596" cy="2298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588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2159-5402-45B4-BC63-89BFF31A3AD8}"/>
              </a:ext>
            </a:extLst>
          </p:cNvPr>
          <p:cNvSpPr>
            <a:spLocks noGrp="1"/>
          </p:cNvSpPr>
          <p:nvPr>
            <p:ph type="title"/>
          </p:nvPr>
        </p:nvSpPr>
        <p:spPr/>
        <p:txBody>
          <a:bodyPr/>
          <a:lstStyle/>
          <a:p>
            <a:r>
              <a:rPr lang="en-US" dirty="0"/>
              <a:t>Knowledge Building</a:t>
            </a:r>
          </a:p>
        </p:txBody>
      </p:sp>
      <p:sp>
        <p:nvSpPr>
          <p:cNvPr id="3" name="Content Placeholder 2">
            <a:extLst>
              <a:ext uri="{FF2B5EF4-FFF2-40B4-BE49-F238E27FC236}">
                <a16:creationId xmlns:a16="http://schemas.microsoft.com/office/drawing/2014/main" id="{35F78EC9-7D85-4B08-9AB1-F6A8385CB337}"/>
              </a:ext>
            </a:extLst>
          </p:cNvPr>
          <p:cNvSpPr>
            <a:spLocks noGrp="1"/>
          </p:cNvSpPr>
          <p:nvPr>
            <p:ph idx="1"/>
          </p:nvPr>
        </p:nvSpPr>
        <p:spPr/>
        <p:txBody>
          <a:bodyPr>
            <a:noAutofit/>
          </a:bodyPr>
          <a:lstStyle/>
          <a:p>
            <a:r>
              <a:rPr lang="en-US" sz="3000" dirty="0"/>
              <a:t>Distinct from learning</a:t>
            </a:r>
          </a:p>
          <a:p>
            <a:endParaRPr lang="en-US" sz="3000" dirty="0"/>
          </a:p>
          <a:p>
            <a:r>
              <a:rPr lang="en-US" sz="3000" dirty="0"/>
              <a:t>Learning = </a:t>
            </a:r>
            <a:r>
              <a:rPr lang="en-US" sz="3000" b="0" i="0" dirty="0">
                <a:solidFill>
                  <a:srgbClr val="202122"/>
                </a:solidFill>
                <a:effectLst/>
              </a:rPr>
              <a:t>internal, (almost) unobservable process that results in changes of beliefs, attitudes, or skills</a:t>
            </a:r>
          </a:p>
          <a:p>
            <a:endParaRPr lang="en-US" sz="3000" dirty="0">
              <a:solidFill>
                <a:srgbClr val="202122"/>
              </a:solidFill>
            </a:endParaRPr>
          </a:p>
          <a:p>
            <a:r>
              <a:rPr lang="en-US" sz="3000" dirty="0">
                <a:solidFill>
                  <a:srgbClr val="202122"/>
                </a:solidFill>
              </a:rPr>
              <a:t>Knowledge building = creating or modifying knowledge that lives in the world and is available to be worked on and used by other people</a:t>
            </a:r>
            <a:endParaRPr lang="en-US" sz="3000" dirty="0"/>
          </a:p>
        </p:txBody>
      </p:sp>
    </p:spTree>
    <p:extLst>
      <p:ext uri="{BB962C8B-B14F-4D97-AF65-F5344CB8AC3E}">
        <p14:creationId xmlns:p14="http://schemas.microsoft.com/office/powerpoint/2010/main" val="3353055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38D4-425A-403D-9AAC-4C907A29992A}"/>
              </a:ext>
            </a:extLst>
          </p:cNvPr>
          <p:cNvSpPr>
            <a:spLocks noGrp="1"/>
          </p:cNvSpPr>
          <p:nvPr>
            <p:ph type="title"/>
          </p:nvPr>
        </p:nvSpPr>
        <p:spPr/>
        <p:txBody>
          <a:bodyPr/>
          <a:lstStyle/>
          <a:p>
            <a:r>
              <a:rPr lang="en-US" dirty="0"/>
              <a:t>Knowledge Building</a:t>
            </a:r>
          </a:p>
        </p:txBody>
      </p:sp>
      <p:sp>
        <p:nvSpPr>
          <p:cNvPr id="3" name="Content Placeholder 2">
            <a:extLst>
              <a:ext uri="{FF2B5EF4-FFF2-40B4-BE49-F238E27FC236}">
                <a16:creationId xmlns:a16="http://schemas.microsoft.com/office/drawing/2014/main" id="{B380C2F8-34C1-4246-AF94-2E9D9E4349D6}"/>
              </a:ext>
            </a:extLst>
          </p:cNvPr>
          <p:cNvSpPr>
            <a:spLocks noGrp="1"/>
          </p:cNvSpPr>
          <p:nvPr>
            <p:ph idx="1"/>
          </p:nvPr>
        </p:nvSpPr>
        <p:spPr/>
        <p:txBody>
          <a:bodyPr/>
          <a:lstStyle/>
          <a:p>
            <a:r>
              <a:rPr lang="en-US" dirty="0"/>
              <a:t>What scientists do</a:t>
            </a:r>
          </a:p>
          <a:p>
            <a:endParaRPr lang="en-US" dirty="0"/>
          </a:p>
          <a:p>
            <a:r>
              <a:rPr lang="en-US" dirty="0"/>
              <a:t>By learning science through knowledge building, students can understand what science is and isn’t</a:t>
            </a:r>
          </a:p>
          <a:p>
            <a:pPr lvl="1"/>
            <a:r>
              <a:rPr lang="en-US" dirty="0"/>
              <a:t>Not just a collection of facts to be learned</a:t>
            </a:r>
          </a:p>
          <a:p>
            <a:pPr lvl="1"/>
            <a:r>
              <a:rPr lang="en-US" dirty="0"/>
              <a:t>But a group endeavor</a:t>
            </a:r>
          </a:p>
        </p:txBody>
      </p:sp>
    </p:spTree>
    <p:extLst>
      <p:ext uri="{BB962C8B-B14F-4D97-AF65-F5344CB8AC3E}">
        <p14:creationId xmlns:p14="http://schemas.microsoft.com/office/powerpoint/2010/main" val="485667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3C59-2164-4D2E-A82C-E1F48BC607D7}"/>
              </a:ext>
            </a:extLst>
          </p:cNvPr>
          <p:cNvSpPr>
            <a:spLocks noGrp="1"/>
          </p:cNvSpPr>
          <p:nvPr>
            <p:ph type="title"/>
          </p:nvPr>
        </p:nvSpPr>
        <p:spPr/>
        <p:txBody>
          <a:bodyPr/>
          <a:lstStyle/>
          <a:p>
            <a:r>
              <a:rPr lang="en-US" dirty="0"/>
              <a:t>Knowledge Building in Practice</a:t>
            </a:r>
          </a:p>
        </p:txBody>
      </p:sp>
      <p:sp>
        <p:nvSpPr>
          <p:cNvPr id="3" name="Content Placeholder 2">
            <a:extLst>
              <a:ext uri="{FF2B5EF4-FFF2-40B4-BE49-F238E27FC236}">
                <a16:creationId xmlns:a16="http://schemas.microsoft.com/office/drawing/2014/main" id="{0B40886A-3044-4AE3-BDAE-6D5AAA19F144}"/>
              </a:ext>
            </a:extLst>
          </p:cNvPr>
          <p:cNvSpPr>
            <a:spLocks noGrp="1"/>
          </p:cNvSpPr>
          <p:nvPr>
            <p:ph idx="1"/>
          </p:nvPr>
        </p:nvSpPr>
        <p:spPr/>
        <p:txBody>
          <a:bodyPr>
            <a:normAutofit/>
          </a:bodyPr>
          <a:lstStyle/>
          <a:p>
            <a:r>
              <a:rPr lang="en-US" dirty="0"/>
              <a:t>Teaching scientific commitment instead of scientific method </a:t>
            </a:r>
          </a:p>
          <a:p>
            <a:pPr lvl="1"/>
            <a:r>
              <a:rPr lang="en-US" dirty="0"/>
              <a:t>Scientists and philosophers may disagree on which methods are best or even valid</a:t>
            </a:r>
          </a:p>
          <a:p>
            <a:endParaRPr lang="en-US" dirty="0"/>
          </a:p>
          <a:p>
            <a:r>
              <a:rPr lang="en-US" dirty="0"/>
              <a:t>Commitment: Replacing current knowledge with better knowledge</a:t>
            </a:r>
          </a:p>
          <a:p>
            <a:endParaRPr lang="en-US" dirty="0"/>
          </a:p>
        </p:txBody>
      </p:sp>
    </p:spTree>
    <p:extLst>
      <p:ext uri="{BB962C8B-B14F-4D97-AF65-F5344CB8AC3E}">
        <p14:creationId xmlns:p14="http://schemas.microsoft.com/office/powerpoint/2010/main" val="1236679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3C59-2164-4D2E-A82C-E1F48BC607D7}"/>
              </a:ext>
            </a:extLst>
          </p:cNvPr>
          <p:cNvSpPr>
            <a:spLocks noGrp="1"/>
          </p:cNvSpPr>
          <p:nvPr>
            <p:ph type="title"/>
          </p:nvPr>
        </p:nvSpPr>
        <p:spPr/>
        <p:txBody>
          <a:bodyPr/>
          <a:lstStyle/>
          <a:p>
            <a:r>
              <a:rPr lang="en-US" dirty="0"/>
              <a:t>Four commitments (Bereiter, 1994)</a:t>
            </a:r>
          </a:p>
        </p:txBody>
      </p:sp>
      <p:sp>
        <p:nvSpPr>
          <p:cNvPr id="3" name="Content Placeholder 2">
            <a:extLst>
              <a:ext uri="{FF2B5EF4-FFF2-40B4-BE49-F238E27FC236}">
                <a16:creationId xmlns:a16="http://schemas.microsoft.com/office/drawing/2014/main" id="{0B40886A-3044-4AE3-BDAE-6D5AAA19F144}"/>
              </a:ext>
            </a:extLst>
          </p:cNvPr>
          <p:cNvSpPr>
            <a:spLocks noGrp="1"/>
          </p:cNvSpPr>
          <p:nvPr>
            <p:ph idx="1"/>
          </p:nvPr>
        </p:nvSpPr>
        <p:spPr/>
        <p:txBody>
          <a:bodyPr>
            <a:normAutofit/>
          </a:bodyPr>
          <a:lstStyle/>
          <a:p>
            <a:r>
              <a:rPr lang="en-US" dirty="0"/>
              <a:t>Mutual advance in understanding</a:t>
            </a:r>
          </a:p>
          <a:p>
            <a:r>
              <a:rPr lang="en-US" dirty="0"/>
              <a:t>Empirical testability</a:t>
            </a:r>
          </a:p>
          <a:p>
            <a:r>
              <a:rPr lang="en-US" dirty="0"/>
              <a:t>Expanding the basis for discussion</a:t>
            </a:r>
          </a:p>
          <a:p>
            <a:pPr lvl="1"/>
            <a:r>
              <a:rPr lang="en-US" dirty="0"/>
              <a:t>Increasing the number of things which the community agrees on</a:t>
            </a:r>
          </a:p>
          <a:p>
            <a:pPr lvl="1"/>
            <a:r>
              <a:rPr lang="en-US" dirty="0"/>
              <a:t>Increasing potential for constructive argument about things the community disagrees about</a:t>
            </a:r>
          </a:p>
          <a:p>
            <a:r>
              <a:rPr lang="en-US" dirty="0"/>
              <a:t>Openness to other ideas and discussion</a:t>
            </a:r>
          </a:p>
          <a:p>
            <a:endParaRPr lang="en-US" dirty="0"/>
          </a:p>
        </p:txBody>
      </p:sp>
    </p:spTree>
    <p:extLst>
      <p:ext uri="{BB962C8B-B14F-4D97-AF65-F5344CB8AC3E}">
        <p14:creationId xmlns:p14="http://schemas.microsoft.com/office/powerpoint/2010/main" val="4257055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3C59-2164-4D2E-A82C-E1F48BC607D7}"/>
              </a:ext>
            </a:extLst>
          </p:cNvPr>
          <p:cNvSpPr>
            <a:spLocks noGrp="1"/>
          </p:cNvSpPr>
          <p:nvPr>
            <p:ph type="title"/>
          </p:nvPr>
        </p:nvSpPr>
        <p:spPr/>
        <p:txBody>
          <a:bodyPr/>
          <a:lstStyle/>
          <a:p>
            <a:r>
              <a:rPr lang="en-US" dirty="0"/>
              <a:t>Knowledge Building in Practice</a:t>
            </a:r>
          </a:p>
        </p:txBody>
      </p:sp>
      <p:sp>
        <p:nvSpPr>
          <p:cNvPr id="3" name="Content Placeholder 2">
            <a:extLst>
              <a:ext uri="{FF2B5EF4-FFF2-40B4-BE49-F238E27FC236}">
                <a16:creationId xmlns:a16="http://schemas.microsoft.com/office/drawing/2014/main" id="{0B40886A-3044-4AE3-BDAE-6D5AAA19F144}"/>
              </a:ext>
            </a:extLst>
          </p:cNvPr>
          <p:cNvSpPr>
            <a:spLocks noGrp="1"/>
          </p:cNvSpPr>
          <p:nvPr>
            <p:ph idx="1"/>
          </p:nvPr>
        </p:nvSpPr>
        <p:spPr/>
        <p:txBody>
          <a:bodyPr>
            <a:normAutofit/>
          </a:bodyPr>
          <a:lstStyle/>
          <a:p>
            <a:r>
              <a:rPr lang="en-US" dirty="0"/>
              <a:t>Teaching these commitments in students (elementary school students!)</a:t>
            </a:r>
          </a:p>
          <a:p>
            <a:endParaRPr lang="en-US" dirty="0"/>
          </a:p>
          <a:p>
            <a:r>
              <a:rPr lang="en-US" dirty="0"/>
              <a:t>And then having students use these commitments in discussing empirical evidence to understand phenomena</a:t>
            </a:r>
          </a:p>
          <a:p>
            <a:endParaRPr lang="en-US" dirty="0"/>
          </a:p>
          <a:p>
            <a:r>
              <a:rPr lang="en-US" dirty="0"/>
              <a:t>Example in the article: human growth</a:t>
            </a:r>
          </a:p>
          <a:p>
            <a:endParaRPr lang="en-US" dirty="0"/>
          </a:p>
        </p:txBody>
      </p:sp>
    </p:spTree>
    <p:extLst>
      <p:ext uri="{BB962C8B-B14F-4D97-AF65-F5344CB8AC3E}">
        <p14:creationId xmlns:p14="http://schemas.microsoft.com/office/powerpoint/2010/main" val="4124728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3C59-2164-4D2E-A82C-E1F48BC607D7}"/>
              </a:ext>
            </a:extLst>
          </p:cNvPr>
          <p:cNvSpPr>
            <a:spLocks noGrp="1"/>
          </p:cNvSpPr>
          <p:nvPr>
            <p:ph type="title"/>
          </p:nvPr>
        </p:nvSpPr>
        <p:spPr/>
        <p:txBody>
          <a:bodyPr/>
          <a:lstStyle/>
          <a:p>
            <a:r>
              <a:rPr lang="en-US" dirty="0"/>
              <a:t>Knowledge Building in Practice</a:t>
            </a:r>
          </a:p>
        </p:txBody>
      </p:sp>
      <p:sp>
        <p:nvSpPr>
          <p:cNvPr id="3" name="Content Placeholder 2">
            <a:extLst>
              <a:ext uri="{FF2B5EF4-FFF2-40B4-BE49-F238E27FC236}">
                <a16:creationId xmlns:a16="http://schemas.microsoft.com/office/drawing/2014/main" id="{0B40886A-3044-4AE3-BDAE-6D5AAA19F144}"/>
              </a:ext>
            </a:extLst>
          </p:cNvPr>
          <p:cNvSpPr>
            <a:spLocks noGrp="1"/>
          </p:cNvSpPr>
          <p:nvPr>
            <p:ph idx="1"/>
          </p:nvPr>
        </p:nvSpPr>
        <p:spPr/>
        <p:txBody>
          <a:bodyPr>
            <a:normAutofit/>
          </a:bodyPr>
          <a:lstStyle/>
          <a:p>
            <a:r>
              <a:rPr lang="en-US" dirty="0"/>
              <a:t>(pre-online) CSILE software</a:t>
            </a:r>
          </a:p>
          <a:p>
            <a:endParaRPr lang="en-US" dirty="0"/>
          </a:p>
          <a:p>
            <a:r>
              <a:rPr lang="en-US" dirty="0"/>
              <a:t>Knowledge Forum platform took this idea to internet</a:t>
            </a:r>
          </a:p>
          <a:p>
            <a:endParaRPr lang="en-US" dirty="0"/>
          </a:p>
        </p:txBody>
      </p:sp>
    </p:spTree>
    <p:extLst>
      <p:ext uri="{BB962C8B-B14F-4D97-AF65-F5344CB8AC3E}">
        <p14:creationId xmlns:p14="http://schemas.microsoft.com/office/powerpoint/2010/main" val="1318731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80494-A22E-42F7-B8D6-73C8EAC90ABF}"/>
              </a:ext>
            </a:extLst>
          </p:cNvPr>
          <p:cNvSpPr>
            <a:spLocks noGrp="1"/>
          </p:cNvSpPr>
          <p:nvPr>
            <p:ph type="title"/>
          </p:nvPr>
        </p:nvSpPr>
        <p:spPr/>
        <p:txBody>
          <a:bodyPr/>
          <a:lstStyle/>
          <a:p>
            <a:r>
              <a:rPr lang="en-US" dirty="0"/>
              <a:t>Knowledge Forum</a:t>
            </a:r>
          </a:p>
        </p:txBody>
      </p:sp>
      <p:sp>
        <p:nvSpPr>
          <p:cNvPr id="3" name="Content Placeholder 2">
            <a:extLst>
              <a:ext uri="{FF2B5EF4-FFF2-40B4-BE49-F238E27FC236}">
                <a16:creationId xmlns:a16="http://schemas.microsoft.com/office/drawing/2014/main" id="{C99BB679-81AE-4E27-9B73-CF35C36842F8}"/>
              </a:ext>
            </a:extLst>
          </p:cNvPr>
          <p:cNvSpPr>
            <a:spLocks noGrp="1"/>
          </p:cNvSpPr>
          <p:nvPr>
            <p:ph idx="1"/>
          </p:nvPr>
        </p:nvSpPr>
        <p:spPr/>
        <p:txBody>
          <a:bodyPr>
            <a:normAutofit fontScale="92500" lnSpcReduction="10000"/>
          </a:bodyPr>
          <a:lstStyle/>
          <a:p>
            <a:r>
              <a:rPr lang="en-US" dirty="0"/>
              <a:t>Notes that allow users to:</a:t>
            </a:r>
          </a:p>
          <a:p>
            <a:pPr lvl="1">
              <a:buFont typeface="Arial" panose="020B0604020202020204" pitchFamily="34" charset="0"/>
              <a:buChar char="•"/>
            </a:pPr>
            <a:r>
              <a:rPr lang="en-US" b="0" i="0" dirty="0">
                <a:solidFill>
                  <a:srgbClr val="202122"/>
                </a:solidFill>
                <a:effectLst/>
              </a:rPr>
              <a:t>Write a new note</a:t>
            </a:r>
          </a:p>
          <a:p>
            <a:pPr lvl="1">
              <a:buFont typeface="Arial" panose="020B0604020202020204" pitchFamily="34" charset="0"/>
              <a:buChar char="•"/>
            </a:pPr>
            <a:r>
              <a:rPr lang="en-US" b="0" i="0" dirty="0">
                <a:solidFill>
                  <a:srgbClr val="202122"/>
                </a:solidFill>
                <a:effectLst/>
              </a:rPr>
              <a:t>Co-author, when more users share the authorship for the same note</a:t>
            </a:r>
          </a:p>
          <a:p>
            <a:pPr lvl="1">
              <a:buFont typeface="Arial" panose="020B0604020202020204" pitchFamily="34" charset="0"/>
              <a:buChar char="•"/>
            </a:pPr>
            <a:r>
              <a:rPr lang="en-US" b="0" i="0" dirty="0">
                <a:solidFill>
                  <a:srgbClr val="202122"/>
                </a:solidFill>
                <a:effectLst/>
              </a:rPr>
              <a:t>Reference and quote an existing note</a:t>
            </a:r>
          </a:p>
          <a:p>
            <a:pPr lvl="1">
              <a:buFont typeface="Arial" panose="020B0604020202020204" pitchFamily="34" charset="0"/>
              <a:buChar char="•"/>
            </a:pPr>
            <a:r>
              <a:rPr lang="en-US" b="0" i="0" dirty="0">
                <a:solidFill>
                  <a:srgbClr val="202122"/>
                </a:solidFill>
                <a:effectLst/>
              </a:rPr>
              <a:t>Annotate: comment on an existing note without creating a new one</a:t>
            </a:r>
          </a:p>
          <a:p>
            <a:pPr lvl="1">
              <a:buFont typeface="Arial" panose="020B0604020202020204" pitchFamily="34" charset="0"/>
              <a:buChar char="•"/>
            </a:pPr>
            <a:r>
              <a:rPr lang="en-US" b="0" i="0" dirty="0">
                <a:solidFill>
                  <a:srgbClr val="202122"/>
                </a:solidFill>
                <a:effectLst/>
              </a:rPr>
              <a:t>Reply (</a:t>
            </a:r>
            <a:r>
              <a:rPr lang="en-US" b="0" i="1" dirty="0">
                <a:solidFill>
                  <a:srgbClr val="202122"/>
                </a:solidFill>
                <a:effectLst/>
              </a:rPr>
              <a:t>built-on</a:t>
            </a:r>
            <a:r>
              <a:rPr lang="en-US" b="0" i="0" dirty="0">
                <a:solidFill>
                  <a:srgbClr val="202122"/>
                </a:solidFill>
                <a:effectLst/>
              </a:rPr>
              <a:t>) on a specific note</a:t>
            </a:r>
          </a:p>
          <a:p>
            <a:pPr lvl="1">
              <a:buFont typeface="Arial" panose="020B0604020202020204" pitchFamily="34" charset="0"/>
              <a:buChar char="•"/>
            </a:pPr>
            <a:r>
              <a:rPr lang="en-US" b="0" i="0" dirty="0">
                <a:solidFill>
                  <a:srgbClr val="202122"/>
                </a:solidFill>
                <a:effectLst/>
              </a:rPr>
              <a:t>Rise-above notes which subsume sets of related notes</a:t>
            </a:r>
          </a:p>
          <a:p>
            <a:pPr lvl="1">
              <a:buFont typeface="Arial" panose="020B0604020202020204" pitchFamily="34" charset="0"/>
              <a:buChar char="•"/>
            </a:pPr>
            <a:r>
              <a:rPr lang="en-US" dirty="0">
                <a:solidFill>
                  <a:srgbClr val="202122"/>
                </a:solidFill>
              </a:rPr>
              <a:t>Search for and find notes</a:t>
            </a:r>
            <a:endParaRPr lang="en-US" b="0" i="0" dirty="0">
              <a:solidFill>
                <a:srgbClr val="202122"/>
              </a:solidFill>
              <a:effectLst/>
            </a:endParaRPr>
          </a:p>
          <a:p>
            <a:pPr lvl="1"/>
            <a:endParaRPr lang="en-US" dirty="0"/>
          </a:p>
        </p:txBody>
      </p:sp>
    </p:spTree>
    <p:extLst>
      <p:ext uri="{BB962C8B-B14F-4D97-AF65-F5344CB8AC3E}">
        <p14:creationId xmlns:p14="http://schemas.microsoft.com/office/powerpoint/2010/main" val="673194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80494-A22E-42F7-B8D6-73C8EAC90ABF}"/>
              </a:ext>
            </a:extLst>
          </p:cNvPr>
          <p:cNvSpPr>
            <a:spLocks noGrp="1"/>
          </p:cNvSpPr>
          <p:nvPr>
            <p:ph type="title"/>
          </p:nvPr>
        </p:nvSpPr>
        <p:spPr/>
        <p:txBody>
          <a:bodyPr/>
          <a:lstStyle/>
          <a:p>
            <a:r>
              <a:rPr lang="en-US" dirty="0"/>
              <a:t>Knowledge Forum</a:t>
            </a:r>
          </a:p>
        </p:txBody>
      </p:sp>
      <p:sp>
        <p:nvSpPr>
          <p:cNvPr id="3" name="Content Placeholder 2">
            <a:extLst>
              <a:ext uri="{FF2B5EF4-FFF2-40B4-BE49-F238E27FC236}">
                <a16:creationId xmlns:a16="http://schemas.microsoft.com/office/drawing/2014/main" id="{C99BB679-81AE-4E27-9B73-CF35C36842F8}"/>
              </a:ext>
            </a:extLst>
          </p:cNvPr>
          <p:cNvSpPr>
            <a:spLocks noGrp="1"/>
          </p:cNvSpPr>
          <p:nvPr>
            <p:ph idx="1"/>
          </p:nvPr>
        </p:nvSpPr>
        <p:spPr/>
        <p:txBody>
          <a:bodyPr>
            <a:normAutofit/>
          </a:bodyPr>
          <a:lstStyle/>
          <a:p>
            <a:r>
              <a:rPr lang="en-US" dirty="0"/>
              <a:t>Note scaffolds:</a:t>
            </a:r>
          </a:p>
          <a:p>
            <a:pPr lvl="1">
              <a:buFont typeface="Arial" panose="020B0604020202020204" pitchFamily="34" charset="0"/>
              <a:buChar char="•"/>
            </a:pPr>
            <a:r>
              <a:rPr lang="en-US" b="0" i="0" dirty="0">
                <a:solidFill>
                  <a:srgbClr val="202122"/>
                </a:solidFill>
                <a:effectLst/>
              </a:rPr>
              <a:t>My theory</a:t>
            </a:r>
          </a:p>
          <a:p>
            <a:pPr lvl="1">
              <a:buFont typeface="Arial" panose="020B0604020202020204" pitchFamily="34" charset="0"/>
              <a:buChar char="•"/>
            </a:pPr>
            <a:r>
              <a:rPr lang="en-US" b="0" i="0" dirty="0">
                <a:solidFill>
                  <a:srgbClr val="202122"/>
                </a:solidFill>
                <a:effectLst/>
              </a:rPr>
              <a:t>I need to understand</a:t>
            </a:r>
          </a:p>
          <a:p>
            <a:pPr lvl="1">
              <a:buFont typeface="Arial" panose="020B0604020202020204" pitchFamily="34" charset="0"/>
              <a:buChar char="•"/>
            </a:pPr>
            <a:r>
              <a:rPr lang="en-US" b="0" i="0" dirty="0">
                <a:solidFill>
                  <a:srgbClr val="202122"/>
                </a:solidFill>
                <a:effectLst/>
              </a:rPr>
              <a:t>New information</a:t>
            </a:r>
          </a:p>
          <a:p>
            <a:pPr lvl="1">
              <a:buFont typeface="Arial" panose="020B0604020202020204" pitchFamily="34" charset="0"/>
              <a:buChar char="•"/>
            </a:pPr>
            <a:r>
              <a:rPr lang="en-US" b="0" i="0" dirty="0">
                <a:solidFill>
                  <a:srgbClr val="202122"/>
                </a:solidFill>
                <a:effectLst/>
              </a:rPr>
              <a:t>This theory cannot explain</a:t>
            </a:r>
          </a:p>
          <a:p>
            <a:pPr lvl="1">
              <a:buFont typeface="Arial" panose="020B0604020202020204" pitchFamily="34" charset="0"/>
              <a:buChar char="•"/>
            </a:pPr>
            <a:r>
              <a:rPr lang="en-US" b="0" i="0" dirty="0">
                <a:solidFill>
                  <a:srgbClr val="202122"/>
                </a:solidFill>
                <a:effectLst/>
              </a:rPr>
              <a:t>A better theory</a:t>
            </a:r>
          </a:p>
          <a:p>
            <a:pPr lvl="1">
              <a:buFont typeface="Arial" panose="020B0604020202020204" pitchFamily="34" charset="0"/>
              <a:buChar char="•"/>
            </a:pPr>
            <a:r>
              <a:rPr lang="en-US" b="0" i="0" dirty="0">
                <a:solidFill>
                  <a:srgbClr val="202122"/>
                </a:solidFill>
                <a:effectLst/>
              </a:rPr>
              <a:t>Putting our knowledge together</a:t>
            </a:r>
          </a:p>
          <a:p>
            <a:pPr lvl="1"/>
            <a:endParaRPr lang="en-US" dirty="0"/>
          </a:p>
        </p:txBody>
      </p:sp>
    </p:spTree>
    <p:extLst>
      <p:ext uri="{BB962C8B-B14F-4D97-AF65-F5344CB8AC3E}">
        <p14:creationId xmlns:p14="http://schemas.microsoft.com/office/powerpoint/2010/main" val="2236100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CE9B-9C6D-4894-9C6A-80433F531B95}"/>
              </a:ext>
            </a:extLst>
          </p:cNvPr>
          <p:cNvSpPr>
            <a:spLocks noGrp="1"/>
          </p:cNvSpPr>
          <p:nvPr>
            <p:ph type="title"/>
          </p:nvPr>
        </p:nvSpPr>
        <p:spPr/>
        <p:txBody>
          <a:bodyPr>
            <a:normAutofit fontScale="90000"/>
          </a:bodyPr>
          <a:lstStyle/>
          <a:p>
            <a:r>
              <a:rPr lang="en-US" dirty="0"/>
              <a:t>Has anyone seen </a:t>
            </a:r>
            <a:br>
              <a:rPr lang="en-US" dirty="0"/>
            </a:br>
            <a:r>
              <a:rPr lang="en-US" dirty="0"/>
              <a:t>Knowledge Forum in use in school?</a:t>
            </a:r>
          </a:p>
        </p:txBody>
      </p:sp>
      <p:sp>
        <p:nvSpPr>
          <p:cNvPr id="3" name="Content Placeholder 2">
            <a:extLst>
              <a:ext uri="{FF2B5EF4-FFF2-40B4-BE49-F238E27FC236}">
                <a16:creationId xmlns:a16="http://schemas.microsoft.com/office/drawing/2014/main" id="{F45F1B2D-0435-4A88-98A0-84D8F3109594}"/>
              </a:ext>
            </a:extLst>
          </p:cNvPr>
          <p:cNvSpPr>
            <a:spLocks noGrp="1"/>
          </p:cNvSpPr>
          <p:nvPr>
            <p:ph idx="1"/>
          </p:nvPr>
        </p:nvSpPr>
        <p:spPr/>
        <p:txBody>
          <a:bodyPr/>
          <a:lstStyle/>
          <a:p>
            <a:r>
              <a:rPr lang="en-US" dirty="0"/>
              <a:t>Or similar tools/approaches</a:t>
            </a:r>
          </a:p>
        </p:txBody>
      </p:sp>
    </p:spTree>
    <p:extLst>
      <p:ext uri="{BB962C8B-B14F-4D97-AF65-F5344CB8AC3E}">
        <p14:creationId xmlns:p14="http://schemas.microsoft.com/office/powerpoint/2010/main" val="239016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community of practice?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538897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CE9B-9C6D-4894-9C6A-80433F531B95}"/>
              </a:ext>
            </a:extLst>
          </p:cNvPr>
          <p:cNvSpPr>
            <a:spLocks noGrp="1"/>
          </p:cNvSpPr>
          <p:nvPr>
            <p:ph type="title"/>
          </p:nvPr>
        </p:nvSpPr>
        <p:spPr/>
        <p:txBody>
          <a:bodyPr>
            <a:normAutofit fontScale="90000"/>
          </a:bodyPr>
          <a:lstStyle/>
          <a:p>
            <a:r>
              <a:rPr lang="en-US" dirty="0"/>
              <a:t>What do folks think about </a:t>
            </a:r>
            <a:br>
              <a:rPr lang="en-US" dirty="0"/>
            </a:br>
            <a:r>
              <a:rPr lang="en-US" dirty="0"/>
              <a:t>Knowledge Forum?</a:t>
            </a:r>
          </a:p>
        </p:txBody>
      </p:sp>
      <p:sp>
        <p:nvSpPr>
          <p:cNvPr id="3" name="Content Placeholder 2">
            <a:extLst>
              <a:ext uri="{FF2B5EF4-FFF2-40B4-BE49-F238E27FC236}">
                <a16:creationId xmlns:a16="http://schemas.microsoft.com/office/drawing/2014/main" id="{F45F1B2D-0435-4A88-98A0-84D8F3109594}"/>
              </a:ext>
            </a:extLst>
          </p:cNvPr>
          <p:cNvSpPr>
            <a:spLocks noGrp="1"/>
          </p:cNvSpPr>
          <p:nvPr>
            <p:ph idx="1"/>
          </p:nvPr>
        </p:nvSpPr>
        <p:spPr/>
        <p:txBody>
          <a:bodyPr/>
          <a:lstStyle/>
          <a:p>
            <a:r>
              <a:rPr lang="en-US" dirty="0"/>
              <a:t>From these examples (if any)</a:t>
            </a:r>
          </a:p>
          <a:p>
            <a:r>
              <a:rPr lang="en-US" dirty="0"/>
              <a:t>From the readings</a:t>
            </a:r>
          </a:p>
        </p:txBody>
      </p:sp>
    </p:spTree>
    <p:extLst>
      <p:ext uri="{BB962C8B-B14F-4D97-AF65-F5344CB8AC3E}">
        <p14:creationId xmlns:p14="http://schemas.microsoft.com/office/powerpoint/2010/main" val="25565145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CE9B-9C6D-4894-9C6A-80433F531B95}"/>
              </a:ext>
            </a:extLst>
          </p:cNvPr>
          <p:cNvSpPr>
            <a:spLocks noGrp="1"/>
          </p:cNvSpPr>
          <p:nvPr>
            <p:ph type="title"/>
          </p:nvPr>
        </p:nvSpPr>
        <p:spPr/>
        <p:txBody>
          <a:bodyPr>
            <a:normAutofit fontScale="90000"/>
          </a:bodyPr>
          <a:lstStyle/>
          <a:p>
            <a:r>
              <a:rPr lang="en-US" dirty="0"/>
              <a:t>Could Knowledge Forum reverse current anti-scientific trends?</a:t>
            </a:r>
          </a:p>
        </p:txBody>
      </p:sp>
      <p:sp>
        <p:nvSpPr>
          <p:cNvPr id="3" name="Content Placeholder 2">
            <a:extLst>
              <a:ext uri="{FF2B5EF4-FFF2-40B4-BE49-F238E27FC236}">
                <a16:creationId xmlns:a16="http://schemas.microsoft.com/office/drawing/2014/main" id="{F45F1B2D-0435-4A88-98A0-84D8F310959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196041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79392-7EEF-4EA1-ABD4-724E83383E48}"/>
              </a:ext>
            </a:extLst>
          </p:cNvPr>
          <p:cNvSpPr>
            <a:spLocks noGrp="1"/>
          </p:cNvSpPr>
          <p:nvPr>
            <p:ph type="title"/>
          </p:nvPr>
        </p:nvSpPr>
        <p:spPr/>
        <p:txBody>
          <a:bodyPr/>
          <a:lstStyle/>
          <a:p>
            <a:r>
              <a:rPr lang="en-US" dirty="0"/>
              <a:t>What are the important differences</a:t>
            </a:r>
          </a:p>
        </p:txBody>
      </p:sp>
      <p:sp>
        <p:nvSpPr>
          <p:cNvPr id="3" name="Content Placeholder 2">
            <a:extLst>
              <a:ext uri="{FF2B5EF4-FFF2-40B4-BE49-F238E27FC236}">
                <a16:creationId xmlns:a16="http://schemas.microsoft.com/office/drawing/2014/main" id="{E0090015-5624-42EF-AA67-1D93337EB494}"/>
              </a:ext>
            </a:extLst>
          </p:cNvPr>
          <p:cNvSpPr>
            <a:spLocks noGrp="1"/>
          </p:cNvSpPr>
          <p:nvPr>
            <p:ph idx="1"/>
          </p:nvPr>
        </p:nvSpPr>
        <p:spPr/>
        <p:txBody>
          <a:bodyPr/>
          <a:lstStyle/>
          <a:p>
            <a:r>
              <a:rPr lang="en-US" dirty="0"/>
              <a:t>Knowledge Building</a:t>
            </a:r>
          </a:p>
          <a:p>
            <a:pPr marL="0" indent="0">
              <a:buNone/>
            </a:pPr>
            <a:r>
              <a:rPr lang="en-US" dirty="0"/>
              <a:t>versus</a:t>
            </a:r>
          </a:p>
          <a:p>
            <a:r>
              <a:rPr lang="en-US" dirty="0"/>
              <a:t>Legitimate Peripheral Participation and Apprenticeship as a Metaphor</a:t>
            </a:r>
          </a:p>
        </p:txBody>
      </p:sp>
    </p:spTree>
    <p:extLst>
      <p:ext uri="{BB962C8B-B14F-4D97-AF65-F5344CB8AC3E}">
        <p14:creationId xmlns:p14="http://schemas.microsoft.com/office/powerpoint/2010/main" val="32817932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79392-7EEF-4EA1-ABD4-724E83383E48}"/>
              </a:ext>
            </a:extLst>
          </p:cNvPr>
          <p:cNvSpPr>
            <a:spLocks noGrp="1"/>
          </p:cNvSpPr>
          <p:nvPr>
            <p:ph type="title"/>
          </p:nvPr>
        </p:nvSpPr>
        <p:spPr/>
        <p:txBody>
          <a:bodyPr>
            <a:normAutofit fontScale="90000"/>
          </a:bodyPr>
          <a:lstStyle/>
          <a:p>
            <a:r>
              <a:rPr lang="en-US" dirty="0"/>
              <a:t>How can they support different kinds of learning and growth?</a:t>
            </a:r>
          </a:p>
        </p:txBody>
      </p:sp>
      <p:sp>
        <p:nvSpPr>
          <p:cNvPr id="3" name="Content Placeholder 2">
            <a:extLst>
              <a:ext uri="{FF2B5EF4-FFF2-40B4-BE49-F238E27FC236}">
                <a16:creationId xmlns:a16="http://schemas.microsoft.com/office/drawing/2014/main" id="{E0090015-5624-42EF-AA67-1D93337EB494}"/>
              </a:ext>
            </a:extLst>
          </p:cNvPr>
          <p:cNvSpPr>
            <a:spLocks noGrp="1"/>
          </p:cNvSpPr>
          <p:nvPr>
            <p:ph idx="1"/>
          </p:nvPr>
        </p:nvSpPr>
        <p:spPr/>
        <p:txBody>
          <a:bodyPr/>
          <a:lstStyle/>
          <a:p>
            <a:r>
              <a:rPr lang="en-US" dirty="0"/>
              <a:t>Knowledge Building</a:t>
            </a:r>
          </a:p>
          <a:p>
            <a:pPr marL="0" indent="0">
              <a:buNone/>
            </a:pPr>
            <a:r>
              <a:rPr lang="en-US" dirty="0"/>
              <a:t>versus</a:t>
            </a:r>
          </a:p>
          <a:p>
            <a:r>
              <a:rPr lang="en-US" dirty="0"/>
              <a:t>Legitimate Peripheral Participation and Apprenticeship as a Metaphor</a:t>
            </a:r>
          </a:p>
        </p:txBody>
      </p:sp>
    </p:spTree>
    <p:extLst>
      <p:ext uri="{BB962C8B-B14F-4D97-AF65-F5344CB8AC3E}">
        <p14:creationId xmlns:p14="http://schemas.microsoft.com/office/powerpoint/2010/main" val="17422439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5EBC2-54E3-4F21-A0D0-A088C6209F8E}"/>
              </a:ext>
            </a:extLst>
          </p:cNvPr>
          <p:cNvSpPr>
            <a:spLocks noGrp="1"/>
          </p:cNvSpPr>
          <p:nvPr>
            <p:ph type="title"/>
          </p:nvPr>
        </p:nvSpPr>
        <p:spPr/>
        <p:txBody>
          <a:bodyPr>
            <a:normAutofit fontScale="90000"/>
          </a:bodyPr>
          <a:lstStyle/>
          <a:p>
            <a:r>
              <a:rPr lang="en-US" dirty="0"/>
              <a:t>How does Knowledge Building relate to Vygotsky?</a:t>
            </a:r>
          </a:p>
        </p:txBody>
      </p:sp>
      <p:sp>
        <p:nvSpPr>
          <p:cNvPr id="3" name="Content Placeholder 2">
            <a:extLst>
              <a:ext uri="{FF2B5EF4-FFF2-40B4-BE49-F238E27FC236}">
                <a16:creationId xmlns:a16="http://schemas.microsoft.com/office/drawing/2014/main" id="{7C2019BE-B918-498F-9847-1175633F5D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817600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CDFA8-3577-44F7-A512-185A6CB6F4DB}"/>
              </a:ext>
            </a:extLst>
          </p:cNvPr>
          <p:cNvSpPr>
            <a:spLocks noGrp="1"/>
          </p:cNvSpPr>
          <p:nvPr>
            <p:ph type="title"/>
          </p:nvPr>
        </p:nvSpPr>
        <p:spPr/>
        <p:txBody>
          <a:bodyPr/>
          <a:lstStyle/>
          <a:p>
            <a:r>
              <a:rPr lang="en-US" dirty="0"/>
              <a:t>Last comments and questions?</a:t>
            </a:r>
          </a:p>
        </p:txBody>
      </p:sp>
      <p:sp>
        <p:nvSpPr>
          <p:cNvPr id="3" name="Content Placeholder 2">
            <a:extLst>
              <a:ext uri="{FF2B5EF4-FFF2-40B4-BE49-F238E27FC236}">
                <a16:creationId xmlns:a16="http://schemas.microsoft.com/office/drawing/2014/main" id="{65C8F3FB-2B89-41C0-B916-1D60BD103FA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41426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10/18 Prospectus due</a:t>
            </a:r>
          </a:p>
          <a:p>
            <a:r>
              <a:rPr lang="en-US" dirty="0"/>
              <a:t>10/22: Freire and Friends</a:t>
            </a:r>
            <a:endParaRPr lang="en-US" b="1" dirty="0">
              <a:solidFill>
                <a:srgbClr val="C00000"/>
              </a:solidFill>
            </a:endParaRPr>
          </a:p>
          <a:p>
            <a:r>
              <a:rPr lang="en-US" dirty="0"/>
              <a:t>10/29: Adaptive Learning</a:t>
            </a:r>
          </a:p>
          <a:p>
            <a:r>
              <a:rPr lang="en-US" dirty="0"/>
              <a:t>11/5: Learning in a Digitally Connected World</a:t>
            </a:r>
          </a:p>
        </p:txBody>
      </p:sp>
    </p:spTree>
    <p:extLst>
      <p:ext uri="{BB962C8B-B14F-4D97-AF65-F5344CB8AC3E}">
        <p14:creationId xmlns:p14="http://schemas.microsoft.com/office/powerpoint/2010/main" val="164382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community of practice?</a:t>
            </a:r>
          </a:p>
        </p:txBody>
      </p:sp>
      <p:sp>
        <p:nvSpPr>
          <p:cNvPr id="3" name="Content Placeholder 2"/>
          <p:cNvSpPr>
            <a:spLocks noGrp="1"/>
          </p:cNvSpPr>
          <p:nvPr>
            <p:ph idx="1"/>
          </p:nvPr>
        </p:nvSpPr>
        <p:spPr/>
        <p:txBody>
          <a:bodyPr/>
          <a:lstStyle/>
          <a:p>
            <a:r>
              <a:rPr lang="en-US" dirty="0"/>
              <a:t>Lave &amp; Wenger don’t actually define the term… (in this book at least)</a:t>
            </a:r>
          </a:p>
        </p:txBody>
      </p:sp>
    </p:spTree>
    <p:extLst>
      <p:ext uri="{BB962C8B-B14F-4D97-AF65-F5344CB8AC3E}">
        <p14:creationId xmlns:p14="http://schemas.microsoft.com/office/powerpoint/2010/main" val="44620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community of practice?</a:t>
            </a:r>
          </a:p>
        </p:txBody>
      </p:sp>
      <p:sp>
        <p:nvSpPr>
          <p:cNvPr id="3" name="Content Placeholder 2"/>
          <p:cNvSpPr>
            <a:spLocks noGrp="1"/>
          </p:cNvSpPr>
          <p:nvPr>
            <p:ph idx="1"/>
          </p:nvPr>
        </p:nvSpPr>
        <p:spPr/>
        <p:txBody>
          <a:bodyPr>
            <a:normAutofit fontScale="77500" lnSpcReduction="20000"/>
          </a:bodyPr>
          <a:lstStyle/>
          <a:p>
            <a:r>
              <a:rPr lang="en-US" dirty="0"/>
              <a:t>“A group of people who share a craft or a profession.” – Wikipedia</a:t>
            </a:r>
          </a:p>
          <a:p>
            <a:endParaRPr lang="en-US" dirty="0"/>
          </a:p>
          <a:p>
            <a:r>
              <a:rPr lang="en-US" dirty="0"/>
              <a:t>“A community of practice is a group of people who share a concern or a passion for something they do, and learn how to do it better as they interact regularly.” – Wenger (on his webpage)</a:t>
            </a:r>
          </a:p>
          <a:p>
            <a:endParaRPr lang="en-US" dirty="0"/>
          </a:p>
          <a:p>
            <a:r>
              <a:rPr lang="en-US" dirty="0"/>
              <a:t>“A community that shares practices.” – Hoadley #1</a:t>
            </a:r>
          </a:p>
          <a:p>
            <a:endParaRPr lang="en-US" dirty="0"/>
          </a:p>
          <a:p>
            <a:r>
              <a:rPr lang="en-US" dirty="0"/>
              <a:t>“Communities of practice are groups in which a constant process of legitimate peripheral participation takes place.” – Hoadley #2</a:t>
            </a:r>
          </a:p>
        </p:txBody>
      </p:sp>
    </p:spTree>
    <p:extLst>
      <p:ext uri="{BB962C8B-B14F-4D97-AF65-F5344CB8AC3E}">
        <p14:creationId xmlns:p14="http://schemas.microsoft.com/office/powerpoint/2010/main" val="3347121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 you name some </a:t>
            </a:r>
            <a:br>
              <a:rPr lang="en-US" dirty="0"/>
            </a:br>
            <a:r>
              <a:rPr lang="en-US" dirty="0"/>
              <a:t>communities of practice?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87658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Legitimate peripheral participation</a:t>
            </a:r>
          </a:p>
        </p:txBody>
      </p:sp>
      <p:sp>
        <p:nvSpPr>
          <p:cNvPr id="3" name="Content Placeholder 2"/>
          <p:cNvSpPr>
            <a:spLocks noGrp="1"/>
          </p:cNvSpPr>
          <p:nvPr>
            <p:ph idx="1"/>
          </p:nvPr>
        </p:nvSpPr>
        <p:spPr/>
        <p:txBody>
          <a:bodyPr/>
          <a:lstStyle/>
          <a:p>
            <a:r>
              <a:rPr lang="en-US" dirty="0"/>
              <a:t>“… learners inevitably participate in communities of practitioners and that the mastery of knowledge and skill requires newcomers to move toward full participation in the sociocultural practices of a community.” – Lave &amp; Wenger</a:t>
            </a:r>
          </a:p>
          <a:p>
            <a:endParaRPr lang="en-US" dirty="0"/>
          </a:p>
        </p:txBody>
      </p:sp>
    </p:spTree>
    <p:extLst>
      <p:ext uri="{BB962C8B-B14F-4D97-AF65-F5344CB8AC3E}">
        <p14:creationId xmlns:p14="http://schemas.microsoft.com/office/powerpoint/2010/main" val="689201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Legitimate peripheral participation</a:t>
            </a:r>
          </a:p>
        </p:txBody>
      </p:sp>
      <p:sp>
        <p:nvSpPr>
          <p:cNvPr id="3" name="Content Placeholder 2"/>
          <p:cNvSpPr>
            <a:spLocks noGrp="1"/>
          </p:cNvSpPr>
          <p:nvPr>
            <p:ph idx="1"/>
          </p:nvPr>
        </p:nvSpPr>
        <p:spPr/>
        <p:txBody>
          <a:bodyPr/>
          <a:lstStyle/>
          <a:p>
            <a:r>
              <a:rPr lang="en-US" dirty="0"/>
              <a:t>Newcomers become enculturated into a community by </a:t>
            </a:r>
            <a:r>
              <a:rPr lang="en-US" b="1" i="1" dirty="0"/>
              <a:t>participating</a:t>
            </a:r>
            <a:r>
              <a:rPr lang="en-US" dirty="0"/>
              <a:t> in tasks that are </a:t>
            </a:r>
            <a:r>
              <a:rPr lang="en-US" b="1" i="1" dirty="0"/>
              <a:t>legitimately</a:t>
            </a:r>
            <a:r>
              <a:rPr lang="en-US" dirty="0"/>
              <a:t> part of the community’s practices, but in a </a:t>
            </a:r>
            <a:r>
              <a:rPr lang="en-US" b="1" i="1" dirty="0"/>
              <a:t>peripheral</a:t>
            </a:r>
            <a:r>
              <a:rPr lang="en-US" dirty="0"/>
              <a:t> fashion – participating in small aspects of the practice with supervision</a:t>
            </a:r>
          </a:p>
        </p:txBody>
      </p:sp>
    </p:spTree>
    <p:extLst>
      <p:ext uri="{BB962C8B-B14F-4D97-AF65-F5344CB8AC3E}">
        <p14:creationId xmlns:p14="http://schemas.microsoft.com/office/powerpoint/2010/main" val="2249568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1416</Words>
  <Application>Microsoft Office PowerPoint</Application>
  <PresentationFormat>On-screen Show (4:3)</PresentationFormat>
  <Paragraphs>182</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 Helvetica, sans-serif</vt:lpstr>
      <vt:lpstr>Arial</vt:lpstr>
      <vt:lpstr>Calibri</vt:lpstr>
      <vt:lpstr>Times New Roman</vt:lpstr>
      <vt:lpstr>Office Theme</vt:lpstr>
      <vt:lpstr>Foundations of  Teaching and Learning</vt:lpstr>
      <vt:lpstr>Prospectus</vt:lpstr>
      <vt:lpstr>Jean Lave</vt:lpstr>
      <vt:lpstr>What is a community of practice?</vt:lpstr>
      <vt:lpstr>What is a community of practice?</vt:lpstr>
      <vt:lpstr>What is a community of practice?</vt:lpstr>
      <vt:lpstr>Can you name some  communities of practice?</vt:lpstr>
      <vt:lpstr>Legitimate peripheral participation</vt:lpstr>
      <vt:lpstr>Legitimate peripheral participation</vt:lpstr>
      <vt:lpstr>Example</vt:lpstr>
      <vt:lpstr>Example</vt:lpstr>
      <vt:lpstr>Example</vt:lpstr>
      <vt:lpstr>Example</vt:lpstr>
      <vt:lpstr>Example</vt:lpstr>
      <vt:lpstr>Create your own trajectory</vt:lpstr>
      <vt:lpstr>Who has one they’d like to share?</vt:lpstr>
      <vt:lpstr>Barbara Rogoff</vt:lpstr>
      <vt:lpstr>What is apprenticeship?</vt:lpstr>
      <vt:lpstr>What is apprenticeship?</vt:lpstr>
      <vt:lpstr>What is apprenticeship?</vt:lpstr>
      <vt:lpstr>Early idea on how to leverage this: Cognitive apprenticeship</vt:lpstr>
      <vt:lpstr>Going further: Apprenticeship as a metaphor (Rogoff)</vt:lpstr>
      <vt:lpstr>Apprenticeship as a metaphor</vt:lpstr>
      <vt:lpstr>Guided participation</vt:lpstr>
      <vt:lpstr>Participatory appropriation</vt:lpstr>
      <vt:lpstr>Participatory appropriation versus internalization</vt:lpstr>
      <vt:lpstr>Note</vt:lpstr>
      <vt:lpstr>Summary:  Rogoff’s Three Planes of Analysis</vt:lpstr>
      <vt:lpstr>Comments? Questions?</vt:lpstr>
      <vt:lpstr>Scardamalia &amp; Bereiter</vt:lpstr>
      <vt:lpstr>Knowledge Building</vt:lpstr>
      <vt:lpstr>Knowledge Building</vt:lpstr>
      <vt:lpstr>Knowledge Building in Practice</vt:lpstr>
      <vt:lpstr>Four commitments (Bereiter, 1994)</vt:lpstr>
      <vt:lpstr>Knowledge Building in Practice</vt:lpstr>
      <vt:lpstr>Knowledge Building in Practice</vt:lpstr>
      <vt:lpstr>Knowledge Forum</vt:lpstr>
      <vt:lpstr>Knowledge Forum</vt:lpstr>
      <vt:lpstr>Has anyone seen  Knowledge Forum in use in school?</vt:lpstr>
      <vt:lpstr>What do folks think about  Knowledge Forum?</vt:lpstr>
      <vt:lpstr>Could Knowledge Forum reverse current anti-scientific trends?</vt:lpstr>
      <vt:lpstr>What are the important differences</vt:lpstr>
      <vt:lpstr>How can they support different kinds of learning and growth?</vt:lpstr>
      <vt:lpstr>How does Knowledge Building relate to Vygotsky?</vt:lpstr>
      <vt:lpstr>Last comments and questions?</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329</cp:revision>
  <dcterms:created xsi:type="dcterms:W3CDTF">2013-08-27T11:33:40Z</dcterms:created>
  <dcterms:modified xsi:type="dcterms:W3CDTF">2021-10-13T11:23:23Z</dcterms:modified>
</cp:coreProperties>
</file>