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764" r:id="rId3"/>
    <p:sldId id="730" r:id="rId4"/>
    <p:sldId id="731" r:id="rId5"/>
    <p:sldId id="732" r:id="rId6"/>
    <p:sldId id="733" r:id="rId7"/>
    <p:sldId id="734" r:id="rId8"/>
    <p:sldId id="735" r:id="rId9"/>
    <p:sldId id="736" r:id="rId10"/>
    <p:sldId id="737" r:id="rId11"/>
    <p:sldId id="765" r:id="rId12"/>
    <p:sldId id="691" r:id="rId13"/>
    <p:sldId id="692" r:id="rId14"/>
    <p:sldId id="693" r:id="rId15"/>
    <p:sldId id="694" r:id="rId16"/>
    <p:sldId id="709" r:id="rId17"/>
    <p:sldId id="695" r:id="rId18"/>
    <p:sldId id="696" r:id="rId19"/>
    <p:sldId id="697" r:id="rId20"/>
    <p:sldId id="729" r:id="rId21"/>
    <p:sldId id="738" r:id="rId22"/>
    <p:sldId id="698" r:id="rId23"/>
    <p:sldId id="700" r:id="rId24"/>
    <p:sldId id="699" r:id="rId25"/>
    <p:sldId id="705" r:id="rId26"/>
    <p:sldId id="706" r:id="rId27"/>
    <p:sldId id="769" r:id="rId28"/>
    <p:sldId id="711" r:id="rId29"/>
    <p:sldId id="712" r:id="rId30"/>
    <p:sldId id="714" r:id="rId31"/>
    <p:sldId id="713" r:id="rId32"/>
    <p:sldId id="727" r:id="rId33"/>
    <p:sldId id="715" r:id="rId34"/>
    <p:sldId id="716" r:id="rId35"/>
    <p:sldId id="717" r:id="rId36"/>
    <p:sldId id="718" r:id="rId37"/>
    <p:sldId id="726" r:id="rId38"/>
    <p:sldId id="719" r:id="rId39"/>
    <p:sldId id="720" r:id="rId40"/>
    <p:sldId id="721" r:id="rId41"/>
    <p:sldId id="722" r:id="rId42"/>
    <p:sldId id="724" r:id="rId43"/>
    <p:sldId id="743" r:id="rId44"/>
    <p:sldId id="725" r:id="rId45"/>
    <p:sldId id="723" r:id="rId46"/>
    <p:sldId id="744" r:id="rId47"/>
    <p:sldId id="768" r:id="rId48"/>
    <p:sldId id="271" r:id="rId49"/>
    <p:sldId id="767" r:id="rId50"/>
    <p:sldId id="704" r:id="rId51"/>
    <p:sldId id="703" r:id="rId52"/>
    <p:sldId id="7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F1BAC8-1B06-4C14-B219-90F697F16CB7}">
          <p14:sldIdLst>
            <p14:sldId id="256"/>
            <p14:sldId id="764"/>
            <p14:sldId id="730"/>
            <p14:sldId id="731"/>
            <p14:sldId id="732"/>
            <p14:sldId id="733"/>
            <p14:sldId id="734"/>
            <p14:sldId id="735"/>
            <p14:sldId id="736"/>
            <p14:sldId id="737"/>
            <p14:sldId id="765"/>
          </p14:sldIdLst>
        </p14:section>
        <p14:section name="Untitled Section" id="{CFF9A01F-06E9-4E62-A1E7-9864A719753D}">
          <p14:sldIdLst>
            <p14:sldId id="691"/>
            <p14:sldId id="692"/>
            <p14:sldId id="693"/>
            <p14:sldId id="694"/>
            <p14:sldId id="709"/>
            <p14:sldId id="695"/>
            <p14:sldId id="696"/>
            <p14:sldId id="697"/>
            <p14:sldId id="729"/>
            <p14:sldId id="738"/>
            <p14:sldId id="698"/>
            <p14:sldId id="700"/>
            <p14:sldId id="699"/>
            <p14:sldId id="705"/>
            <p14:sldId id="706"/>
            <p14:sldId id="769"/>
            <p14:sldId id="711"/>
            <p14:sldId id="712"/>
            <p14:sldId id="714"/>
            <p14:sldId id="713"/>
            <p14:sldId id="727"/>
            <p14:sldId id="715"/>
            <p14:sldId id="716"/>
            <p14:sldId id="717"/>
            <p14:sldId id="718"/>
            <p14:sldId id="726"/>
            <p14:sldId id="719"/>
            <p14:sldId id="720"/>
            <p14:sldId id="721"/>
            <p14:sldId id="722"/>
            <p14:sldId id="724"/>
            <p14:sldId id="743"/>
            <p14:sldId id="725"/>
            <p14:sldId id="723"/>
            <p14:sldId id="744"/>
            <p14:sldId id="768"/>
            <p14:sldId id="271"/>
            <p14:sldId id="767"/>
            <p14:sldId id="704"/>
            <p14:sldId id="703"/>
            <p14:sldId id="7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</a:t>
            </a:r>
            <a:br>
              <a:rPr lang="en-US" dirty="0"/>
            </a:br>
            <a:r>
              <a:rPr lang="en-US" dirty="0"/>
              <a:t>Teaching and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15,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684E-118D-40EE-AFE9-46ABE5F3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Behavioral engagement: short-term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959B-0277-4F20-A25E-5DB1DDDB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Off-Task Behavior</a:t>
            </a:r>
          </a:p>
          <a:p>
            <a:r>
              <a:rPr lang="en-US" dirty="0"/>
              <a:t>Gaming the System</a:t>
            </a:r>
          </a:p>
          <a:p>
            <a:r>
              <a:rPr lang="en-US" dirty="0"/>
              <a:t>Carelessness</a:t>
            </a:r>
          </a:p>
          <a:p>
            <a:r>
              <a:rPr lang="en-US" dirty="0"/>
              <a:t>Wheel-Spinning</a:t>
            </a:r>
          </a:p>
        </p:txBody>
      </p:sp>
    </p:spTree>
    <p:extLst>
      <p:ext uri="{BB962C8B-B14F-4D97-AF65-F5344CB8AC3E}">
        <p14:creationId xmlns:p14="http://schemas.microsoft.com/office/powerpoint/2010/main" val="30756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684E-118D-40EE-AFE9-46ABE5F3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Behavioral engagement: short-term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959B-0277-4F20-A25E-5DB1DDDB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Off-Task Behavior</a:t>
            </a:r>
          </a:p>
          <a:p>
            <a:r>
              <a:rPr lang="en-US" dirty="0"/>
              <a:t>Gaming the System</a:t>
            </a:r>
          </a:p>
          <a:p>
            <a:r>
              <a:rPr lang="en-US" dirty="0"/>
              <a:t>Carelessness</a:t>
            </a:r>
          </a:p>
          <a:p>
            <a:r>
              <a:rPr lang="en-US" dirty="0"/>
              <a:t>Wheel-Spinning</a:t>
            </a:r>
          </a:p>
          <a:p>
            <a:endParaRPr lang="en-US" dirty="0"/>
          </a:p>
          <a:p>
            <a:r>
              <a:rPr lang="en-US" dirty="0"/>
              <a:t>Evidence is stronger for longitudinal negative impact of gaming the system and carelessness than off-task behavior!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2014; San Pedro et al., 2014; Almeda &amp; Baker, 2020)</a:t>
            </a:r>
          </a:p>
        </p:txBody>
      </p:sp>
    </p:spTree>
    <p:extLst>
      <p:ext uri="{BB962C8B-B14F-4D97-AF65-F5344CB8AC3E}">
        <p14:creationId xmlns:p14="http://schemas.microsoft.com/office/powerpoint/2010/main" val="285665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7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personal story of repeated failure and continual struggle on the way to </a:t>
            </a:r>
            <a:r>
              <a:rPr lang="en-US" dirty="0" err="1"/>
              <a:t>UPenn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54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3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“Perseverance and passion for long-term goals.”</a:t>
            </a:r>
          </a:p>
        </p:txBody>
      </p:sp>
    </p:spTree>
    <p:extLst>
      <p:ext uri="{BB962C8B-B14F-4D97-AF65-F5344CB8AC3E}">
        <p14:creationId xmlns:p14="http://schemas.microsoft.com/office/powerpoint/2010/main" val="314298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grit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Recent meta-analysis (</a:t>
            </a:r>
            <a:r>
              <a:rPr lang="en-US" dirty="0" err="1"/>
              <a:t>Crede</a:t>
            </a:r>
            <a:r>
              <a:rPr lang="en-US" dirty="0"/>
              <a:t> et al., 2016) reported as finding that grit doesn’t matter</a:t>
            </a:r>
          </a:p>
          <a:p>
            <a:endParaRPr lang="en-US" dirty="0"/>
          </a:p>
          <a:p>
            <a:r>
              <a:rPr lang="en-US" dirty="0"/>
              <a:t>But a closer reading of that meta-analysis indicates that, across 88 studies, grit </a:t>
            </a:r>
            <a:r>
              <a:rPr lang="en-US" b="1" i="1" dirty="0"/>
              <a:t>is</a:t>
            </a:r>
            <a:r>
              <a:rPr lang="en-US" dirty="0"/>
              <a:t> associated with better long-term outcomes</a:t>
            </a:r>
          </a:p>
          <a:p>
            <a:endParaRPr lang="en-US" dirty="0"/>
          </a:p>
          <a:p>
            <a:r>
              <a:rPr lang="en-US" dirty="0"/>
              <a:t>However, the self-discipline and persistence aspects of grit matter more than the passion aspect</a:t>
            </a:r>
          </a:p>
        </p:txBody>
      </p:sp>
    </p:spTree>
    <p:extLst>
      <p:ext uri="{BB962C8B-B14F-4D97-AF65-F5344CB8AC3E}">
        <p14:creationId xmlns:p14="http://schemas.microsoft.com/office/powerpoint/2010/main" val="3160950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grit a unitary construct?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Crede</a:t>
            </a:r>
            <a:r>
              <a:rPr lang="en-US" dirty="0"/>
              <a:t> et al (2016) argue that passion and perseverance are separate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6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all persistence 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7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Wheel-spinning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Beck &amp; Gong (2013) find that many students complete 10 of the same type of problem in a learning system without reaching mastery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2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5C3E-C216-43C3-B9BD-8EED046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20478-BF52-4876-A218-5A5F7211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721519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Wheel-spinning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Beck &amp; Gong (2013) find that many students complete 10 of the same type of problem in a learning system without reaching mastery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Anecdotally, I’ve seen data where a student completed 141 of the same type of problem without reaching mastery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Wheel-spinning, grit,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Adjei et al. (2021) study relationship to college attendance years later</a:t>
            </a:r>
          </a:p>
          <a:p>
            <a:pPr lvl="1"/>
            <a:r>
              <a:rPr lang="en-US" dirty="0"/>
              <a:t>Grit associated with positive outcomes years later</a:t>
            </a:r>
          </a:p>
          <a:p>
            <a:pPr lvl="1"/>
            <a:r>
              <a:rPr lang="en-US" dirty="0"/>
              <a:t>Quitting too quickly is associated with negative outcomes</a:t>
            </a:r>
          </a:p>
          <a:p>
            <a:pPr lvl="1"/>
            <a:r>
              <a:rPr lang="en-US" dirty="0"/>
              <a:t>Wheel-spinning had null effect</a:t>
            </a:r>
          </a:p>
        </p:txBody>
      </p:sp>
    </p:spTree>
    <p:extLst>
      <p:ext uri="{BB962C8B-B14F-4D97-AF65-F5344CB8AC3E}">
        <p14:creationId xmlns:p14="http://schemas.microsoft.com/office/powerpoint/2010/main" val="3993391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avoid wheel-spinning while being gritty?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how do we convert wheel-spinning to grit?</a:t>
            </a:r>
          </a:p>
          <a:p>
            <a:endParaRPr lang="en-US" dirty="0"/>
          </a:p>
          <a:p>
            <a:r>
              <a:rPr lang="en-US" dirty="0"/>
              <a:t>What strategies can we use, or ask our students to use?</a:t>
            </a:r>
          </a:p>
        </p:txBody>
      </p:sp>
    </p:spTree>
    <p:extLst>
      <p:ext uri="{BB962C8B-B14F-4D97-AF65-F5344CB8AC3E}">
        <p14:creationId xmlns:p14="http://schemas.microsoft.com/office/powerpoint/2010/main" val="2453461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deliberate practice?</a:t>
            </a:r>
            <a:br>
              <a:rPr lang="en-US" dirty="0"/>
            </a:br>
            <a:r>
              <a:rPr lang="en-US" dirty="0"/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43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always be gritty anyways?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any of you name situations where you are glad you weren’t gritty?</a:t>
            </a:r>
          </a:p>
        </p:txBody>
      </p:sp>
    </p:spTree>
    <p:extLst>
      <p:ext uri="{BB962C8B-B14F-4D97-AF65-F5344CB8AC3E}">
        <p14:creationId xmlns:p14="http://schemas.microsoft.com/office/powerpoint/2010/main" val="2924427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get our students to be gritty on important tasks?</a:t>
            </a:r>
          </a:p>
          <a:p>
            <a:endParaRPr lang="en-US" dirty="0"/>
          </a:p>
          <a:p>
            <a:r>
              <a:rPr lang="en-US" dirty="0"/>
              <a:t>Pursuing their passions (that matter) with continued and deliberate effort</a:t>
            </a:r>
          </a:p>
        </p:txBody>
      </p:sp>
    </p:spTree>
    <p:extLst>
      <p:ext uri="{BB962C8B-B14F-4D97-AF65-F5344CB8AC3E}">
        <p14:creationId xmlns:p14="http://schemas.microsoft.com/office/powerpoint/2010/main" val="1568660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anyone here worked in a school or organization that tried to create grit? Was it successful?</a:t>
            </a:r>
          </a:p>
        </p:txBody>
      </p:sp>
    </p:spTree>
    <p:extLst>
      <p:ext uri="{BB962C8B-B14F-4D97-AF65-F5344CB8AC3E}">
        <p14:creationId xmlns:p14="http://schemas.microsoft.com/office/powerpoint/2010/main" val="3512580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E2DC-6A7A-4A62-9823-1979399F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53C6C-E291-4116-ADDB-C5CC940EA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4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Self-theories</a:t>
            </a:r>
            <a:br>
              <a:rPr lang="en-US" dirty="0"/>
            </a:br>
            <a:r>
              <a:rPr lang="en-US" dirty="0"/>
              <a:t>(Dweck &amp; Leggett, 1988; Dweck, 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Theory of Fixed Intelligence</a:t>
            </a:r>
          </a:p>
          <a:p>
            <a:pPr lvl="1"/>
            <a:r>
              <a:rPr lang="en-US" dirty="0"/>
              <a:t>“Entity Theory”, “Fixed Mindset”</a:t>
            </a:r>
          </a:p>
          <a:p>
            <a:pPr lvl="1"/>
            <a:r>
              <a:rPr lang="en-US" dirty="0"/>
              <a:t>Intelligence is not changeable</a:t>
            </a:r>
          </a:p>
          <a:p>
            <a:pPr lvl="1"/>
            <a:r>
              <a:rPr lang="en-US" dirty="0"/>
              <a:t>Some people are smart and some people are dumb</a:t>
            </a:r>
          </a:p>
          <a:p>
            <a:endParaRPr lang="en-US" dirty="0"/>
          </a:p>
          <a:p>
            <a:r>
              <a:rPr lang="en-US" dirty="0"/>
              <a:t>Theory of Malleable Intelligence</a:t>
            </a:r>
          </a:p>
          <a:p>
            <a:pPr lvl="1"/>
            <a:r>
              <a:rPr lang="en-US" dirty="0"/>
              <a:t>“Incremental Theory”, “Growth Mindset”</a:t>
            </a:r>
          </a:p>
          <a:p>
            <a:pPr lvl="1"/>
            <a:r>
              <a:rPr lang="en-US" dirty="0"/>
              <a:t>Intelligence can be increased through one’s efforts</a:t>
            </a:r>
          </a:p>
          <a:p>
            <a:pPr lvl="1"/>
            <a:r>
              <a:rPr lang="en-US" dirty="0"/>
              <a:t>Everyone can become smarter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45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Generally positive evidence for Growth Mindset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Associated with improving grades across middle school (Blackwell et al., 2009)</a:t>
            </a:r>
          </a:p>
          <a:p>
            <a:r>
              <a:rPr lang="en-US" dirty="0"/>
              <a:t>Improved grades for high school students (</a:t>
            </a:r>
            <a:r>
              <a:rPr lang="en-US" dirty="0" err="1"/>
              <a:t>Paunesku</a:t>
            </a:r>
            <a:r>
              <a:rPr lang="en-US" dirty="0"/>
              <a:t> et al., 2015)</a:t>
            </a:r>
          </a:p>
          <a:p>
            <a:r>
              <a:rPr lang="en-US" dirty="0"/>
              <a:t>Improved GPA for high school students (Yeager et al., 2016)</a:t>
            </a:r>
          </a:p>
          <a:p>
            <a:r>
              <a:rPr lang="en-US" dirty="0"/>
              <a:t>Null effect in large study of students entering college for retention or GPA (Yeager et al., 2016)</a:t>
            </a:r>
          </a:p>
        </p:txBody>
      </p:sp>
    </p:spTree>
    <p:extLst>
      <p:ext uri="{BB962C8B-B14F-4D97-AF65-F5344CB8AC3E}">
        <p14:creationId xmlns:p14="http://schemas.microsoft.com/office/powerpoint/2010/main" val="216357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434F-DCF7-4020-9D77-85AF1F39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Motivation, Interest, and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0DAC-7405-47B1-BA4B-3A2C9632C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 large enough topic that they could easily be a class by themselves</a:t>
            </a:r>
          </a:p>
          <a:p>
            <a:endParaRPr lang="en-US" dirty="0"/>
          </a:p>
          <a:p>
            <a:r>
              <a:rPr lang="en-US" dirty="0"/>
              <a:t>Today is necessarily going to be an overly-rapid survey</a:t>
            </a:r>
          </a:p>
          <a:p>
            <a:endParaRPr lang="en-US" dirty="0"/>
          </a:p>
          <a:p>
            <a:r>
              <a:rPr lang="en-US" dirty="0"/>
              <a:t>Still, </a:t>
            </a:r>
            <a:r>
              <a:rPr lang="en-US" b="1" i="1" dirty="0"/>
              <a:t>please</a:t>
            </a:r>
            <a:r>
              <a:rPr lang="en-US" dirty="0"/>
              <a:t> ask lots of questions and share your thoughts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03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anyone here worked in a school or organization that tried to create a growth mindset? Was it successful?</a:t>
            </a:r>
          </a:p>
        </p:txBody>
      </p:sp>
    </p:spTree>
    <p:extLst>
      <p:ext uri="{BB962C8B-B14F-4D97-AF65-F5344CB8AC3E}">
        <p14:creationId xmlns:p14="http://schemas.microsoft.com/office/powerpoint/2010/main" val="4021338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growth mindset interventions be delivered?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Yeager seems to find positive effects for text messages delivered by internet.</a:t>
            </a:r>
          </a:p>
          <a:p>
            <a:r>
              <a:rPr lang="en-US" dirty="0"/>
              <a:t>Class </a:t>
            </a:r>
            <a:r>
              <a:rPr lang="en-US" dirty="0" err="1"/>
              <a:t>DoJo</a:t>
            </a:r>
            <a:r>
              <a:rPr lang="en-US" dirty="0"/>
              <a:t> uses cartoons. </a:t>
            </a:r>
          </a:p>
          <a:p>
            <a:endParaRPr lang="en-US" dirty="0"/>
          </a:p>
          <a:p>
            <a:r>
              <a:rPr lang="en-US" dirty="0"/>
              <a:t>Which is the best way to do this? Should teachers be involved?</a:t>
            </a:r>
          </a:p>
        </p:txBody>
      </p:sp>
    </p:spTree>
    <p:extLst>
      <p:ext uri="{BB962C8B-B14F-4D97-AF65-F5344CB8AC3E}">
        <p14:creationId xmlns:p14="http://schemas.microsoft.com/office/powerpoint/2010/main" val="4084236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2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of Gratification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https://www.youtube.com/watch?v=QX_oy9614HQ</a:t>
            </a:r>
          </a:p>
        </p:txBody>
      </p:sp>
    </p:spTree>
    <p:extLst>
      <p:ext uri="{BB962C8B-B14F-4D97-AF65-F5344CB8AC3E}">
        <p14:creationId xmlns:p14="http://schemas.microsoft.com/office/powerpoint/2010/main" val="424544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of Gratification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studies by Walter </a:t>
            </a:r>
            <a:r>
              <a:rPr lang="en-US" dirty="0" err="1"/>
              <a:t>Mischel</a:t>
            </a:r>
            <a:r>
              <a:rPr lang="en-US" dirty="0"/>
              <a:t> have found that the ability to wait to eat the marshmallow are associated with better life outcomes</a:t>
            </a:r>
          </a:p>
        </p:txBody>
      </p:sp>
    </p:spTree>
    <p:extLst>
      <p:ext uri="{BB962C8B-B14F-4D97-AF65-F5344CB8AC3E}">
        <p14:creationId xmlns:p14="http://schemas.microsoft.com/office/powerpoint/2010/main" val="133065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3535"/>
            <a:ext cx="4038600" cy="6724465"/>
          </a:xfrm>
        </p:spPr>
      </p:pic>
    </p:spTree>
    <p:extLst>
      <p:ext uri="{BB962C8B-B14F-4D97-AF65-F5344CB8AC3E}">
        <p14:creationId xmlns:p14="http://schemas.microsoft.com/office/powerpoint/2010/main" val="1162303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anyone here worked in a school or organization that tried to encourage delay of gratification? Was it successful?</a:t>
            </a:r>
          </a:p>
        </p:txBody>
      </p:sp>
    </p:spTree>
    <p:extLst>
      <p:ext uri="{BB962C8B-B14F-4D97-AF65-F5344CB8AC3E}">
        <p14:creationId xmlns:p14="http://schemas.microsoft.com/office/powerpoint/2010/main" val="399202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7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Historically referred to as “goal orientation” (</a:t>
            </a:r>
            <a:r>
              <a:rPr lang="en-US" dirty="0" err="1"/>
              <a:t>Pintrich</a:t>
            </a:r>
            <a:r>
              <a:rPr lang="en-US" dirty="0"/>
              <a:t>, 2000)</a:t>
            </a:r>
          </a:p>
          <a:p>
            <a:endParaRPr lang="en-US" dirty="0"/>
          </a:p>
          <a:p>
            <a:r>
              <a:rPr lang="en-US" dirty="0"/>
              <a:t>But typically term “orientation” is now dropped based on evidence that student goals are situationally determined and malleable</a:t>
            </a:r>
          </a:p>
          <a:p>
            <a:pPr lvl="1"/>
            <a:r>
              <a:rPr lang="en-US" dirty="0"/>
              <a:t>cf. McNeil &amp; </a:t>
            </a:r>
            <a:r>
              <a:rPr lang="en-US" dirty="0" err="1"/>
              <a:t>Alibali</a:t>
            </a:r>
            <a:r>
              <a:rPr lang="en-US" dirty="0"/>
              <a:t>,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67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Learning/Mastery Goals (</a:t>
            </a:r>
            <a:r>
              <a:rPr lang="en-US" dirty="0" err="1"/>
              <a:t>Dweck</a:t>
            </a:r>
            <a:r>
              <a:rPr lang="en-US" dirty="0"/>
              <a:t> &amp; Elliott, 1983)</a:t>
            </a:r>
          </a:p>
          <a:p>
            <a:r>
              <a:rPr lang="en-US" dirty="0"/>
              <a:t>Performance-Approach Goals (Elliot &amp; McGregor, 2002)</a:t>
            </a:r>
          </a:p>
          <a:p>
            <a:r>
              <a:rPr lang="en-US" dirty="0"/>
              <a:t>Performance-Avoidance Goals (Elliot &amp; McGregor, 2002)</a:t>
            </a:r>
          </a:p>
          <a:p>
            <a:r>
              <a:rPr lang="en-US" dirty="0"/>
              <a:t>Work Avoidance Goals (</a:t>
            </a:r>
            <a:r>
              <a:rPr lang="en-US" dirty="0" err="1"/>
              <a:t>Harackiewicz</a:t>
            </a:r>
            <a:r>
              <a:rPr lang="en-US" dirty="0"/>
              <a:t> et al., 1997)</a:t>
            </a:r>
          </a:p>
        </p:txBody>
      </p:sp>
    </p:spTree>
    <p:extLst>
      <p:ext uri="{BB962C8B-B14F-4D97-AF65-F5344CB8AC3E}">
        <p14:creationId xmlns:p14="http://schemas.microsoft.com/office/powerpoint/2010/main" val="11105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964A-6B86-4E49-8286-F61C6B51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and Disengagement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F47E2-379D-41F9-ACF2-908BCA030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</a:t>
            </a:r>
          </a:p>
          <a:p>
            <a:r>
              <a:rPr lang="en-US" dirty="0"/>
              <a:t>Behavioral</a:t>
            </a:r>
          </a:p>
          <a:p>
            <a:r>
              <a:rPr lang="en-US" dirty="0"/>
              <a:t>Affective (will be discussed in mid-December)</a:t>
            </a:r>
          </a:p>
          <a:p>
            <a:pPr marL="0" indent="0">
              <a:buNone/>
            </a:pPr>
            <a:r>
              <a:rPr lang="en-US" dirty="0"/>
              <a:t>(Fredricks et al., 2004)</a:t>
            </a:r>
          </a:p>
        </p:txBody>
      </p:sp>
    </p:spTree>
    <p:extLst>
      <p:ext uri="{BB962C8B-B14F-4D97-AF65-F5344CB8AC3E}">
        <p14:creationId xmlns:p14="http://schemas.microsoft.com/office/powerpoint/2010/main" val="24609981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Correlations to Outcomes:</a:t>
            </a:r>
            <a:br>
              <a:rPr lang="en-US" dirty="0"/>
            </a:br>
            <a:r>
              <a:rPr lang="en-US" dirty="0"/>
              <a:t>Mostly Small and Somewhat Unstable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2237" y="1828800"/>
          <a:ext cx="776596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Exam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Course Grades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Mastery</a:t>
                      </a:r>
                      <a:r>
                        <a:rPr lang="en-US" sz="2400" baseline="0" dirty="0"/>
                        <a:t> 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Sometimes/</a:t>
                      </a:r>
                      <a:r>
                        <a:rPr lang="en-US" sz="2400" baseline="0" dirty="0"/>
                        <a:t>r&lt;0.2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Performance-Approach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Sometimes/</a:t>
                      </a:r>
                      <a:r>
                        <a:rPr lang="en-US" sz="2400" baseline="0" dirty="0"/>
                        <a:t>r&lt;0.2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Sometimes/</a:t>
                      </a:r>
                      <a:r>
                        <a:rPr lang="en-US" sz="2400" baseline="0" dirty="0"/>
                        <a:t>r&lt;0.2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Performance-Avoidance</a:t>
                      </a:r>
                      <a:r>
                        <a:rPr lang="en-US" sz="2400" baseline="0" dirty="0"/>
                        <a:t> 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Replicated;</a:t>
                      </a:r>
                      <a:r>
                        <a:rPr lang="en-US" sz="2400" baseline="0" dirty="0"/>
                        <a:t> </a:t>
                      </a:r>
                      <a:br>
                        <a:rPr lang="en-US" sz="2400" baseline="0" dirty="0"/>
                      </a:br>
                      <a:r>
                        <a:rPr lang="en-US" sz="2400" baseline="0" dirty="0"/>
                        <a:t>r of -0.25 to -0.3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Work</a:t>
                      </a:r>
                      <a:r>
                        <a:rPr lang="en-US" sz="2400" baseline="0" dirty="0"/>
                        <a:t> Avoidance 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Sometimes/r&lt;-0.2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11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goals are malleable (McNeil &amp; </a:t>
            </a:r>
            <a:r>
              <a:rPr lang="en-US" dirty="0" err="1"/>
              <a:t>Alibali</a:t>
            </a:r>
            <a:r>
              <a:rPr lang="en-US" dirty="0"/>
              <a:t>, 2000)</a:t>
            </a:r>
          </a:p>
          <a:p>
            <a:endParaRPr lang="en-US" dirty="0"/>
          </a:p>
          <a:p>
            <a:r>
              <a:rPr lang="en-US" dirty="0"/>
              <a:t>But that it can be effective to align pedagogical support with either performance-approach or learning goals (</a:t>
            </a:r>
            <a:r>
              <a:rPr lang="en-US" dirty="0" err="1"/>
              <a:t>Rebolledo</a:t>
            </a:r>
            <a:r>
              <a:rPr lang="en-US" dirty="0"/>
              <a:t>-Mendez et al., 2005, 2006, 2008)</a:t>
            </a:r>
          </a:p>
        </p:txBody>
      </p:sp>
    </p:spTree>
    <p:extLst>
      <p:ext uri="{BB962C8B-B14F-4D97-AF65-F5344CB8AC3E}">
        <p14:creationId xmlns:p14="http://schemas.microsoft.com/office/powerpoint/2010/main" val="159228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54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340F-F225-4E10-B869-3548F7F7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(</a:t>
            </a:r>
            <a:r>
              <a:rPr lang="en-US" dirty="0" err="1"/>
              <a:t>Hidi</a:t>
            </a:r>
            <a:r>
              <a:rPr lang="en-US" dirty="0"/>
              <a:t> &amp; </a:t>
            </a:r>
            <a:r>
              <a:rPr lang="en-US" dirty="0" err="1"/>
              <a:t>Renninger</a:t>
            </a:r>
            <a:r>
              <a:rPr lang="en-US" dirty="0"/>
              <a:t>, 2006)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20EE-F8AE-4AC0-8E0C-0070E0A18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Diagram from </a:t>
            </a:r>
            <a:r>
              <a:rPr lang="en-US" dirty="0" err="1"/>
              <a:t>Beh</a:t>
            </a:r>
            <a:r>
              <a:rPr lang="en-US" dirty="0"/>
              <a:t> (2015)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C249585-57F8-4E47-AC1F-BE8AD714F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9850"/>
            <a:ext cx="80962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133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97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Expectancy-Value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381"/>
            <a:ext cx="8982075" cy="457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444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00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44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11/24: (Special Day) Constructionism</a:t>
            </a:r>
          </a:p>
          <a:p>
            <a:r>
              <a:rPr lang="en-US" dirty="0"/>
              <a:t>12/3: Effective Learning Strategies</a:t>
            </a:r>
          </a:p>
          <a:p>
            <a:r>
              <a:rPr lang="en-US" dirty="0"/>
              <a:t>12/10: Emotions and Learning</a:t>
            </a:r>
          </a:p>
          <a:p>
            <a:r>
              <a:rPr lang="en-US" dirty="0"/>
              <a:t>12/17: Social Factors that Mediate Learning</a:t>
            </a:r>
          </a:p>
          <a:p>
            <a:r>
              <a:rPr lang="en-US" dirty="0"/>
              <a:t>12/20: Final </a:t>
            </a:r>
            <a:r>
              <a:rPr lang="en-US"/>
              <a:t>Paper due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A166-9B3D-4485-BBFA-5A14878F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in the unlikely event we have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C3BA-C82B-49F4-A1AB-D08ED1C11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3085-84C2-4A24-A497-4B343C0A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238BE-E1AA-4C0F-9215-1298F075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operationalized through questionnaires (often using self-reports of behaviors that sound more to me like self-regulated learning behaviors)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42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groups: you are developing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Training for sales people trying to convince local mini-marts</a:t>
            </a:r>
            <a:r>
              <a:rPr lang="en-US" i="1" dirty="0"/>
              <a:t> </a:t>
            </a:r>
            <a:r>
              <a:rPr lang="en-US" dirty="0"/>
              <a:t>to stock a new type of ice cream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new charter high school for disadvantaged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intake program for undergraduates at a low-tier rural university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intake program for undergraduates from very low HDI countries at Penn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support group for PhD students at a top-ranked engineering graduate school with high dropout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training program for aspiring </a:t>
            </a:r>
            <a:r>
              <a:rPr lang="en-US" dirty="0" err="1"/>
              <a:t>childrens</a:t>
            </a:r>
            <a:r>
              <a:rPr lang="en-US" dirty="0"/>
              <a:t>’ chess champions </a:t>
            </a:r>
          </a:p>
        </p:txBody>
      </p:sp>
    </p:spTree>
    <p:extLst>
      <p:ext uri="{BB962C8B-B14F-4D97-AF65-F5344CB8AC3E}">
        <p14:creationId xmlns:p14="http://schemas.microsoft.com/office/powerpoint/2010/main" val="2917525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15 minutes and come up with an intervention to promote </a:t>
            </a:r>
            <a:r>
              <a:rPr lang="en-US" i="1" dirty="0"/>
              <a:t>successful </a:t>
            </a:r>
            <a:r>
              <a:rPr lang="en-US" dirty="0"/>
              <a:t>and </a:t>
            </a:r>
            <a:r>
              <a:rPr lang="en-US" i="1" dirty="0"/>
              <a:t>appropriate </a:t>
            </a:r>
            <a:r>
              <a:rPr lang="en-US" dirty="0"/>
              <a:t>grit</a:t>
            </a:r>
          </a:p>
          <a:p>
            <a:pPr lvl="1"/>
            <a:r>
              <a:rPr lang="en-US" dirty="0"/>
              <a:t>E.g. neither wheel-spinning due to poor strategy or choosing an inappropriate goal </a:t>
            </a:r>
          </a:p>
          <a:p>
            <a:pPr lvl="1"/>
            <a:endParaRPr lang="en-US" dirty="0"/>
          </a:p>
          <a:p>
            <a:r>
              <a:rPr lang="en-US" dirty="0"/>
              <a:t>No artifact required, but have a plan</a:t>
            </a:r>
          </a:p>
        </p:txBody>
      </p:sp>
    </p:spTree>
    <p:extLst>
      <p:ext uri="{BB962C8B-B14F-4D97-AF65-F5344CB8AC3E}">
        <p14:creationId xmlns:p14="http://schemas.microsoft.com/office/powerpoint/2010/main" val="27294084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share your plans with the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8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9311-A886-4354-B7DD-3135203C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Cognitive Engagement Instrument</a:t>
            </a:r>
            <a:br>
              <a:rPr lang="en-US" dirty="0"/>
            </a:br>
            <a:r>
              <a:rPr lang="en-US" dirty="0"/>
              <a:t>(Greene &amp; Miller, 1996)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8358-DF8D-410B-82E3-BED32D26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B6D093-55DF-4A42-93CB-730E60066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42" y="1417638"/>
            <a:ext cx="5647957" cy="54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9311-A886-4354-B7DD-3135203C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Alternative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8358-DF8D-410B-82E3-BED32D26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Measuring mental effort using EEG (Mills et al., 2017)</a:t>
            </a:r>
          </a:p>
          <a:p>
            <a:r>
              <a:rPr lang="en-US" dirty="0"/>
              <a:t>Experience sampling for mind wandering (Schooler et al., 2005)</a:t>
            </a:r>
          </a:p>
          <a:p>
            <a:r>
              <a:rPr lang="en-US" dirty="0"/>
              <a:t>Measuring mind wandering using interaction data (Mills &amp; </a:t>
            </a:r>
            <a:r>
              <a:rPr lang="en-US" dirty="0" err="1"/>
              <a:t>D’Mello</a:t>
            </a:r>
            <a:r>
              <a:rPr lang="en-US" dirty="0"/>
              <a:t>, 2015) or eye tracking (</a:t>
            </a:r>
            <a:r>
              <a:rPr lang="en-US" dirty="0" err="1"/>
              <a:t>Reichle</a:t>
            </a:r>
            <a:r>
              <a:rPr lang="en-US" dirty="0"/>
              <a:t> et al., 2010; Hutt et al., 2017)</a:t>
            </a:r>
          </a:p>
        </p:txBody>
      </p:sp>
    </p:spTree>
    <p:extLst>
      <p:ext uri="{BB962C8B-B14F-4D97-AF65-F5344CB8AC3E}">
        <p14:creationId xmlns:p14="http://schemas.microsoft.com/office/powerpoint/2010/main" val="179832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B093-D39D-49E1-8F1D-19F0EF09F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DEAE-51D8-4732-AA97-C18FE7C7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Considered both in long-term and short-term</a:t>
            </a:r>
          </a:p>
          <a:p>
            <a:r>
              <a:rPr lang="en-US" dirty="0"/>
              <a:t>Measured in a range of ways</a:t>
            </a:r>
          </a:p>
          <a:p>
            <a:pPr lvl="1"/>
            <a:r>
              <a:rPr lang="en-US" dirty="0"/>
              <a:t>Self-report</a:t>
            </a:r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Interaction logs (see review in Baker &amp; Rossi, 2014)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0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684E-118D-40EE-AFE9-46ABE5F3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Behavioral engagement: longer-term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959B-0277-4F20-A25E-5DB1DDDB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  <a:p>
            <a:r>
              <a:rPr lang="en-US" dirty="0"/>
              <a:t>School dropout</a:t>
            </a:r>
          </a:p>
          <a:p>
            <a:r>
              <a:rPr lang="en-US" dirty="0"/>
              <a:t>College attendance</a:t>
            </a:r>
          </a:p>
          <a:p>
            <a:r>
              <a:rPr lang="en-US" dirty="0"/>
              <a:t>Participation in career pipeline</a:t>
            </a:r>
          </a:p>
          <a:p>
            <a:r>
              <a:rPr lang="en-US" dirty="0"/>
              <a:t>Grit (will discuss in a minute)</a:t>
            </a:r>
          </a:p>
        </p:txBody>
      </p:sp>
    </p:spTree>
    <p:extLst>
      <p:ext uri="{BB962C8B-B14F-4D97-AF65-F5344CB8AC3E}">
        <p14:creationId xmlns:p14="http://schemas.microsoft.com/office/powerpoint/2010/main" val="294513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On-screen Show (4:3)</PresentationFormat>
  <Paragraphs>175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Foundations of  Teaching and Learning</vt:lpstr>
      <vt:lpstr>Assignment 4</vt:lpstr>
      <vt:lpstr>Motivation, Interest, and Engagement</vt:lpstr>
      <vt:lpstr>Engagement and Disengagement</vt:lpstr>
      <vt:lpstr>Cognitive Engagement</vt:lpstr>
      <vt:lpstr>Cognitive Engagement Instrument (Greene &amp; Miller, 1996)</vt:lpstr>
      <vt:lpstr>Alternative measures</vt:lpstr>
      <vt:lpstr>Behavioral engagement</vt:lpstr>
      <vt:lpstr>Behavioral engagement: longer-term</vt:lpstr>
      <vt:lpstr>Behavioral engagement: short-term</vt:lpstr>
      <vt:lpstr>Behavioral engagement: short-term</vt:lpstr>
      <vt:lpstr>Grit</vt:lpstr>
      <vt:lpstr>Grit</vt:lpstr>
      <vt:lpstr>What is grit?</vt:lpstr>
      <vt:lpstr>What is grit?</vt:lpstr>
      <vt:lpstr>Does grit matter?</vt:lpstr>
      <vt:lpstr>Is grit a unitary construct?</vt:lpstr>
      <vt:lpstr>Is all persistence good?</vt:lpstr>
      <vt:lpstr>Wheel-spinning</vt:lpstr>
      <vt:lpstr>Wheel-spinning</vt:lpstr>
      <vt:lpstr>Wheel-spinning, grit, and outcomes</vt:lpstr>
      <vt:lpstr>How do we avoid wheel-spinning while being gritty?</vt:lpstr>
      <vt:lpstr>What is deliberate practice? Why is it important?</vt:lpstr>
      <vt:lpstr>Should we always be gritty anyways?</vt:lpstr>
      <vt:lpstr>How…</vt:lpstr>
      <vt:lpstr>Past experiences</vt:lpstr>
      <vt:lpstr>Thoughts? Comments? Questions?</vt:lpstr>
      <vt:lpstr>Self-theories (Dweck &amp; Leggett, 1988; Dweck, 2000)</vt:lpstr>
      <vt:lpstr>Generally positive evidence for Growth Mindset interventions</vt:lpstr>
      <vt:lpstr>Past experiences</vt:lpstr>
      <vt:lpstr>How should growth mindset interventions be delivered?</vt:lpstr>
      <vt:lpstr>Questions? Comments?</vt:lpstr>
      <vt:lpstr>Delay of Gratification</vt:lpstr>
      <vt:lpstr>Delay of Gratification</vt:lpstr>
      <vt:lpstr>PowerPoint Presentation</vt:lpstr>
      <vt:lpstr>Past experiences</vt:lpstr>
      <vt:lpstr>Questions? Comments?</vt:lpstr>
      <vt:lpstr>Goals</vt:lpstr>
      <vt:lpstr>Core Goals</vt:lpstr>
      <vt:lpstr>Correlations to Outcomes: Mostly Small and Somewhat Unstable</vt:lpstr>
      <vt:lpstr>Some Evidence</vt:lpstr>
      <vt:lpstr>Questions? Comments?</vt:lpstr>
      <vt:lpstr>Interest (Hidi &amp; Renninger, 2006)</vt:lpstr>
      <vt:lpstr>Questions? Comments?</vt:lpstr>
      <vt:lpstr>Expectancy-Value Theory</vt:lpstr>
      <vt:lpstr>Questions? Comments?</vt:lpstr>
      <vt:lpstr>Overall Questions? Comments?</vt:lpstr>
      <vt:lpstr>Upcoming Classes</vt:lpstr>
      <vt:lpstr>Activity in the unlikely event we have time</vt:lpstr>
      <vt:lpstr>6 groups: you are developing</vt:lpstr>
      <vt:lpstr>Your task</vt:lpstr>
      <vt:lpstr>Please share your plans with the room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341</cp:revision>
  <dcterms:created xsi:type="dcterms:W3CDTF">2013-08-27T11:33:40Z</dcterms:created>
  <dcterms:modified xsi:type="dcterms:W3CDTF">2021-11-15T11:48:52Z</dcterms:modified>
</cp:coreProperties>
</file>