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781" r:id="rId3"/>
    <p:sldId id="377" r:id="rId4"/>
    <p:sldId id="378" r:id="rId5"/>
    <p:sldId id="379" r:id="rId6"/>
    <p:sldId id="380" r:id="rId7"/>
    <p:sldId id="381" r:id="rId8"/>
    <p:sldId id="382" r:id="rId9"/>
    <p:sldId id="384" r:id="rId10"/>
    <p:sldId id="383" r:id="rId11"/>
    <p:sldId id="385" r:id="rId12"/>
    <p:sldId id="407" r:id="rId13"/>
    <p:sldId id="387" r:id="rId14"/>
    <p:sldId id="388" r:id="rId15"/>
    <p:sldId id="390" r:id="rId16"/>
    <p:sldId id="389" r:id="rId17"/>
    <p:sldId id="408" r:id="rId18"/>
    <p:sldId id="386" r:id="rId19"/>
    <p:sldId id="783" r:id="rId20"/>
    <p:sldId id="784" r:id="rId21"/>
    <p:sldId id="785" r:id="rId22"/>
    <p:sldId id="786" r:id="rId23"/>
    <p:sldId id="409" r:id="rId24"/>
    <p:sldId id="787" r:id="rId25"/>
    <p:sldId id="788" r:id="rId26"/>
    <p:sldId id="789" r:id="rId27"/>
    <p:sldId id="790" r:id="rId28"/>
    <p:sldId id="791" r:id="rId29"/>
    <p:sldId id="792" r:id="rId30"/>
    <p:sldId id="793" r:id="rId31"/>
    <p:sldId id="795" r:id="rId32"/>
    <p:sldId id="796" r:id="rId33"/>
    <p:sldId id="801" r:id="rId34"/>
    <p:sldId id="800" r:id="rId35"/>
    <p:sldId id="799" r:id="rId36"/>
    <p:sldId id="802" r:id="rId37"/>
    <p:sldId id="794" r:id="rId38"/>
    <p:sldId id="797" r:id="rId39"/>
    <p:sldId id="798" r:id="rId40"/>
    <p:sldId id="803" r:id="rId41"/>
    <p:sldId id="804" r:id="rId42"/>
    <p:sldId id="271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2F1BAC8-1B06-4C14-B219-90F697F16CB7}">
          <p14:sldIdLst>
            <p14:sldId id="256"/>
            <p14:sldId id="781"/>
            <p14:sldId id="377"/>
            <p14:sldId id="378"/>
            <p14:sldId id="379"/>
            <p14:sldId id="380"/>
            <p14:sldId id="381"/>
            <p14:sldId id="382"/>
            <p14:sldId id="384"/>
            <p14:sldId id="383"/>
            <p14:sldId id="385"/>
            <p14:sldId id="407"/>
            <p14:sldId id="387"/>
            <p14:sldId id="388"/>
            <p14:sldId id="390"/>
            <p14:sldId id="389"/>
            <p14:sldId id="408"/>
            <p14:sldId id="386"/>
            <p14:sldId id="783"/>
            <p14:sldId id="784"/>
            <p14:sldId id="785"/>
            <p14:sldId id="786"/>
            <p14:sldId id="409"/>
            <p14:sldId id="787"/>
            <p14:sldId id="788"/>
            <p14:sldId id="789"/>
            <p14:sldId id="790"/>
            <p14:sldId id="791"/>
            <p14:sldId id="792"/>
            <p14:sldId id="793"/>
            <p14:sldId id="795"/>
            <p14:sldId id="796"/>
            <p14:sldId id="801"/>
            <p14:sldId id="800"/>
            <p14:sldId id="799"/>
            <p14:sldId id="802"/>
            <p14:sldId id="794"/>
            <p14:sldId id="797"/>
            <p14:sldId id="798"/>
            <p14:sldId id="803"/>
            <p14:sldId id="804"/>
          </p14:sldIdLst>
        </p14:section>
        <p14:section name="Untitled Section" id="{CFF9A01F-06E9-4E62-A1E7-9864A719753D}">
          <p14:sldIdLst>
            <p14:sldId id="27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9381FA-03DF-4612-AD5C-DBD9F115DD8B}" type="datetimeFigureOut">
              <a:rPr lang="en-US" smtClean="0"/>
              <a:t>12/14/2021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A07B25-3290-4178-974E-2159918888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996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374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27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39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776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900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12/14/2021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06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12/14/2021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360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12/14/2021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31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12/14/2021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82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12/14/2021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22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12/14/2021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418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5B9B1-4A60-4497-8B0C-3BFC9FCCD213}" type="datetimeFigureOut">
              <a:rPr lang="en-US" smtClean="0"/>
              <a:t>12/14/2021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E1E98-A5CB-4874-B6A4-D27A83225C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596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Foundations of </a:t>
            </a:r>
            <a:br>
              <a:rPr lang="en-US" dirty="0"/>
            </a:br>
            <a:r>
              <a:rPr lang="en-US" dirty="0"/>
              <a:t>Teaching and Learning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December 17, 2021</a:t>
            </a:r>
          </a:p>
        </p:txBody>
      </p:sp>
    </p:spTree>
    <p:extLst>
      <p:ext uri="{BB962C8B-B14F-4D97-AF65-F5344CB8AC3E}">
        <p14:creationId xmlns:p14="http://schemas.microsoft.com/office/powerpoint/2010/main" val="257289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Groups Affected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These groups face negative stereotypes about their group’s intelligence or ability in a subject</a:t>
            </a:r>
          </a:p>
          <a:p>
            <a:endParaRPr lang="en-US" dirty="0"/>
          </a:p>
          <a:p>
            <a:r>
              <a:rPr lang="en-US" dirty="0"/>
              <a:t>In the light of these stereotypes, many students experience anxiety </a:t>
            </a:r>
          </a:p>
          <a:p>
            <a:pPr lvl="1"/>
            <a:r>
              <a:rPr lang="en-US" dirty="0"/>
              <a:t>About whether they will be judged and treated stereotypically</a:t>
            </a:r>
          </a:p>
          <a:p>
            <a:pPr lvl="1"/>
            <a:r>
              <a:rPr lang="en-US" dirty="0"/>
              <a:t>And even about their own intelligence in the light of these stereotypes (Steele, 1990)</a:t>
            </a:r>
          </a:p>
          <a:p>
            <a:pPr lvl="1"/>
            <a:endParaRPr lang="en-US" dirty="0"/>
          </a:p>
          <a:p>
            <a:r>
              <a:rPr lang="en-US" dirty="0"/>
              <a:t>Person affected does not need to believe the stereotype, just that other people believe it</a:t>
            </a:r>
          </a:p>
        </p:txBody>
      </p:sp>
    </p:spTree>
    <p:extLst>
      <p:ext uri="{BB962C8B-B14F-4D97-AF65-F5344CB8AC3E}">
        <p14:creationId xmlns:p14="http://schemas.microsoft.com/office/powerpoint/2010/main" val="31737694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Conceptualization of Situation Matters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Effect on IQ sub-tests reduced if the test is presented as a test of eye-hand coordination (Katz et al., 1965)</a:t>
            </a:r>
          </a:p>
          <a:p>
            <a:endParaRPr lang="en-US" dirty="0"/>
          </a:p>
          <a:p>
            <a:r>
              <a:rPr lang="en-US" dirty="0"/>
              <a:t>Effect reduced on IQ tests if student told they will only be compared to other members of their own group (Katz et al., 1964)</a:t>
            </a:r>
          </a:p>
          <a:p>
            <a:endParaRPr lang="en-US" dirty="0"/>
          </a:p>
          <a:p>
            <a:r>
              <a:rPr lang="en-US" dirty="0"/>
              <a:t>Students perform worse on GRE items if told these items measure intelligence, than if told these items are given purely to study psychological factors (Steele &amp; Aronson, 1995)</a:t>
            </a:r>
          </a:p>
        </p:txBody>
      </p:sp>
    </p:spTree>
    <p:extLst>
      <p:ext uri="{BB962C8B-B14F-4D97-AF65-F5344CB8AC3E}">
        <p14:creationId xmlns:p14="http://schemas.microsoft.com/office/powerpoint/2010/main" val="16357640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Obama Effect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Will highly publicized success of member of same group reduce stereotype threat?</a:t>
            </a:r>
          </a:p>
          <a:p>
            <a:pPr lvl="1"/>
            <a:r>
              <a:rPr lang="en-US" dirty="0"/>
              <a:t>By concretely challenging stereotypes</a:t>
            </a:r>
          </a:p>
        </p:txBody>
      </p:sp>
      <p:pic>
        <p:nvPicPr>
          <p:cNvPr id="1026" name="Picture 2" descr="Barack Obama - Presidency, Education &amp;amp; Mother - Biography">
            <a:extLst>
              <a:ext uri="{FF2B5EF4-FFF2-40B4-BE49-F238E27FC236}">
                <a16:creationId xmlns:a16="http://schemas.microsoft.com/office/drawing/2014/main" id="{004AA9C7-8A50-4DB7-9160-43E5A712D4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695700"/>
            <a:ext cx="3124200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33302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(Marx, </a:t>
            </a:r>
            <a:r>
              <a:rPr lang="en-US" dirty="0" err="1"/>
              <a:t>Ko</a:t>
            </a:r>
            <a:r>
              <a:rPr lang="en-US" dirty="0"/>
              <a:t>, &amp; Friedman, 2009)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four points in time</a:t>
            </a:r>
          </a:p>
          <a:p>
            <a:pPr lvl="1"/>
            <a:r>
              <a:rPr lang="en-US" dirty="0"/>
              <a:t>Early in presidential campaign</a:t>
            </a:r>
          </a:p>
          <a:p>
            <a:pPr lvl="1"/>
            <a:r>
              <a:rPr lang="en-US" dirty="0"/>
              <a:t>Right after Obama accepted presidential nomination with speech at Democratic National Convention</a:t>
            </a:r>
          </a:p>
          <a:p>
            <a:pPr lvl="1"/>
            <a:r>
              <a:rPr lang="en-US" dirty="0"/>
              <a:t>Middle of campaign</a:t>
            </a:r>
          </a:p>
          <a:p>
            <a:pPr lvl="1"/>
            <a:r>
              <a:rPr lang="en-US" dirty="0"/>
              <a:t>Right after Obama won presidency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Adults nationwide recruited over internet</a:t>
            </a:r>
          </a:p>
          <a:p>
            <a:pPr lvl="1"/>
            <a:r>
              <a:rPr lang="en-US" dirty="0"/>
              <a:t>European-American and African-American</a:t>
            </a:r>
          </a:p>
          <a:p>
            <a:endParaRPr lang="en-US" dirty="0"/>
          </a:p>
          <a:p>
            <a:r>
              <a:rPr lang="en-US" dirty="0"/>
              <a:t>Given “test of verbal problem-solving ability”</a:t>
            </a:r>
          </a:p>
          <a:p>
            <a:endParaRPr lang="en-US" dirty="0"/>
          </a:p>
          <a:p>
            <a:r>
              <a:rPr lang="en-US" dirty="0"/>
              <a:t>Then asked about concerns about performance and stereotypes</a:t>
            </a:r>
          </a:p>
          <a:p>
            <a:r>
              <a:rPr lang="en-US" dirty="0"/>
              <a:t>Example: ‘‘I worry that if I perform poorly on this test, others will attribute my poor performance to my race”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9600"/>
            <a:ext cx="9072434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Impacting Stereotype Threat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9305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23B0A-0D91-452D-9520-D9A949C47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Interventions: Initial Mixed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52490D-6A7B-456C-8860-32F29C4C9F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Self-theory interventions reduced stereotype threat effects for female students but not for Latino or Black students (Good, Aronson, &amp; </a:t>
            </a:r>
            <a:r>
              <a:rPr lang="en-US" dirty="0" err="1"/>
              <a:t>Inzlicht</a:t>
            </a:r>
            <a:r>
              <a:rPr lang="en-US" dirty="0"/>
              <a:t>, 2003)</a:t>
            </a:r>
          </a:p>
          <a:p>
            <a:r>
              <a:rPr lang="en-US" dirty="0"/>
              <a:t>Obama effect reminder intervention did not reduce stereotype threat effects for Black students (Aronson et al., 2009)</a:t>
            </a:r>
          </a:p>
          <a:p>
            <a:r>
              <a:rPr lang="en-US" dirty="0"/>
              <a:t>Teaching students about stereotype threat reduced its effects on female students (Johns et al., 2005)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424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85B9C-20B5-4C47-955F-6088F6C9F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assignment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126DD-FEBF-4D6A-990D-2460B55D6E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1616447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F7DA5-019D-412E-A570-0ED292856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Different Types of Stereotype Threat?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10D52-F35B-4B8C-BDA4-DC18D6EF5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Shapiro &amp; </a:t>
            </a:r>
            <a:r>
              <a:rPr lang="en-US" dirty="0" err="1"/>
              <a:t>Neuberg</a:t>
            </a:r>
            <a:r>
              <a:rPr lang="en-US" dirty="0"/>
              <a:t> (2007) argue that there are two types of stereotype threat</a:t>
            </a:r>
          </a:p>
          <a:p>
            <a:pPr lvl="1"/>
            <a:r>
              <a:rPr lang="en-US" b="1" i="1" dirty="0"/>
              <a:t>G</a:t>
            </a:r>
            <a:r>
              <a:rPr lang="en-US" b="1" i="1" dirty="0">
                <a:effectLst/>
              </a:rPr>
              <a:t>roup-as-target stereotype threats: </a:t>
            </a:r>
            <a:r>
              <a:rPr lang="en-US" b="0" i="0" dirty="0">
                <a:effectLst/>
              </a:rPr>
              <a:t>concerns that a stereotype-relevant performance will reflect poorly on the abilities of one's group</a:t>
            </a:r>
          </a:p>
          <a:p>
            <a:pPr lvl="1"/>
            <a:r>
              <a:rPr lang="en-US" b="1" i="1" dirty="0">
                <a:effectLst/>
              </a:rPr>
              <a:t>Self-as-target stereotype threats</a:t>
            </a:r>
            <a:r>
              <a:rPr lang="en-US" b="1" dirty="0"/>
              <a:t>: </a:t>
            </a:r>
            <a:r>
              <a:rPr lang="en-US" b="0" i="0" dirty="0">
                <a:effectLst/>
              </a:rPr>
              <a:t>concerns that a stereotype-relevant performance will reflect poorly on one's own abilities.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412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58DCB-9726-41CE-8E25-4D9B04531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Differentiated Interventions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758DD0-0B4A-42E7-B509-F692B5CF6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Role model interventions effective at reducing group-as-target stereotype threat</a:t>
            </a:r>
          </a:p>
          <a:p>
            <a:pPr lvl="1"/>
            <a:r>
              <a:rPr lang="en-US" dirty="0"/>
              <a:t>Reading an article about successful member of same group before experiment</a:t>
            </a:r>
          </a:p>
          <a:p>
            <a:r>
              <a:rPr lang="en-US" dirty="0"/>
              <a:t>Self-affirmation interventions effective at reducing self-as-target stereotype threat</a:t>
            </a:r>
          </a:p>
          <a:p>
            <a:pPr lvl="1"/>
            <a:r>
              <a:rPr lang="en-US" dirty="0"/>
              <a:t>Writing an essay about personal most important value and an example of how they embodied it</a:t>
            </a:r>
          </a:p>
          <a:p>
            <a:endParaRPr lang="en-US" dirty="0"/>
          </a:p>
          <a:p>
            <a:r>
              <a:rPr lang="en-US" dirty="0"/>
              <a:t>Effective for both female and Black students</a:t>
            </a:r>
          </a:p>
        </p:txBody>
      </p:sp>
    </p:spTree>
    <p:extLst>
      <p:ext uri="{BB962C8B-B14F-4D97-AF65-F5344CB8AC3E}">
        <p14:creationId xmlns:p14="http://schemas.microsoft.com/office/powerpoint/2010/main" val="30276533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C6112-2399-43EC-B538-DB0BAFBE1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general findings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705771-DF0A-4AE3-96C4-9A3998C6F6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Meta-analysis (Liu, Liu, &amp; Wang, 2021)</a:t>
            </a:r>
          </a:p>
          <a:p>
            <a:endParaRPr lang="en-US" dirty="0"/>
          </a:p>
          <a:p>
            <a:r>
              <a:rPr lang="en-US" dirty="0"/>
              <a:t>Found that interventions around beliefs and identity generally more effective than interventions around overall resilience or grit</a:t>
            </a:r>
          </a:p>
          <a:p>
            <a:endParaRPr lang="en-US" dirty="0"/>
          </a:p>
          <a:p>
            <a:r>
              <a:rPr lang="en-US" dirty="0"/>
              <a:t>Across groups/categories</a:t>
            </a:r>
          </a:p>
        </p:txBody>
      </p:sp>
    </p:spTree>
    <p:extLst>
      <p:ext uri="{BB962C8B-B14F-4D97-AF65-F5344CB8AC3E}">
        <p14:creationId xmlns:p14="http://schemas.microsoft.com/office/powerpoint/2010/main" val="40649825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98" name="AutoShape 2" descr="data:image/jpg;base64,/9j/4AAQSkZJRgABAQAAAQABAAD/2wCEAAkGBhQRERQUExQUFRQWFRUWFxIYFxQUFxQVFRUWGBUVGRcXGygeFxkjGRIWHy8gJCcpLCwsFR4xNTAqNSYrLCkBCQoKDgwOGg8PFCkeHCIpLCwpKSwpLCkqKSksLSwpKSksLSkpLSwsKSkpLC4sKSkpKSksKTUpKSkpKSksKSkpKf/AABEIAGsAcwMBIgACEQEDEQH/xAAbAAABBQEBAAAAAAAAAAAAAAAFAgMEBgcAAf/EADwQAAEDAgMECAMFBwUAAAAAAAEAAhEDBBIhMQUGQVETImFxgZGhsTLB8AdScrLRFTRCYoLC8RQjJXPh/8QAGgEAAgMBAQAAAAAAAAAAAAAABAUAAgMBBv/EACQRAAICAgAGAgMAAAAAAAAAAAABAhEDIQQSMTJBURNxFCJS/9oADAMBAAIRAxEAPwC1tpKQxmS9DE4G5Ju0AkaoxRKjEQe1RqrFmywPfTQ28uGnqgie9D97d5BSPRtcA7jrI5Kv2W0mugE5zM5GULkypOkEY8Vq2GtpVTAaASBJy+u1A23YxRhzJ5GBzRCoS/ORnkP0Qu72TiPIxOmmkeaxc2whRSLJY1wABJ9IUx1yglhScAASZ5pe0rksZqZ7h6lcUmjjig5MhIIzUTYt0H0x2ZKcWre7QP0dGU3revU/7H/nKYFOVKudX9rz+YpsBAN7YxS0hvoVydhcuWWpG5UN4A64p0DSrNNRtRzHuaGtIpBpdxnRw80bDclVaZc++scWop37jrkC2g0ce5W4hPYybuxG1VEV7UxUapTwmHhVkdRh2/stvKsuxHL+mRp4IXY1DMTmYzSt6rvpbyuYj/deAOwOgHyE+KM7C3fLgHazCV5XTsZYY2Fdj2jviJMZADsJCJXWynVAXNdB94+gi9ts1raZzExl3jT1Cn0tntLZmNSsVYbyRKRtCyqdGTygHUdo0Kr1XaT82OmRlmZkLVquzA4EcDHpGSpO9+7IYxzwM9Z7FZN+TOcFWgbu7vCaLw12bXEA9nb6q+PGqy/dyy6WsAQTBEtE5icytSwZIuHQXzqzJ3mQTzM+ZKTCVPV8klAexguh2FerlylkNrtbd4vrMPEEWt1I1g46AKtFQITUM7WZyFhUeP67qmPYBF65zKd43bEfhEdwUd5nROPecUc2kz3Fo/uPko9WpGER8Tg30cZ0/lWkiGJ7+bNI2nUAk9IWPnT4wMhzhEdp1XMAYJDRAAbMkxrlwRjeGxFXaGInNjgT2NawBo881Y7DY1Go2XAfPvnVJcruY5wwpGWi9qNIINYDtmFf9k3FV9oahmBOfcpV/uvRaScbj2EyjtjZN/0eEDIgz4qlWEr9TM3721hUhtZgAPw/JGDtl91TdTqNbmx0ObEGBopTdxC5xw4HNJzDmgx5QiTN0m246pMcuE9gUvRSSMv3QrFt5TAPxEgzyIOXotRcFTN2t2HC4dWPVwvcAI+JpJCupRsO0WZNSoyE/C3wXoC9do3w9l7CX31GIklclELlLLG7tcf2w0EARszQafvgHyReuese9ALTF+183Yv+NIxRGl8RHfkfJHKmp706wbtiBqqQy5MVBPhn48085NPWjIil7yW5ZWc8jJ2Ydz0yns5KEzarmDLu8VaN56GK3fGrYd5HP0Kp9i0OBB7wlPEQ5ZfY54XJzK34HztKqwdIRicDk06J+z31e2lBbJ+4OfJDqeyXioZrO6NwlogHCeIPMIpR3fgYm1qYOWrc/hk6Hnkskgty/oTX2xVY5tZstDoxM5IwdtdKyZ4KtNt7hz3Yy00wYaRq6OMcAplvTwgNHd4krnmjmSSrYWtrbA0donzXXBhrj2H2T7acCFF2mYo1TypvPk0o+K5YUJ5y5p2ZQR8P1wSoXPGn1wSmpaMxBauTmFeqWdN42ZsOpTuTVe9rmi2ZQbE4urVfUJM8OvHgpdU5nvPuiIKF13dZ34j7lPovbPPIQ4pty9LlCvNqMpjMz2BSUkXSHarQQQcwRBHMHIrOLqn0NZzJ+FxA7uHoi+1d7KpyYAwc9XKtf6o1sTiSXBxBJ1JEH2IS/iZqSQdwtxYefbFzQWp6hSfodEGtNtmn1XaIrT3jbHBCpoaKeiTdvwCOKA7T2uaDOkH8LmT2AuiVKr3hqGUJ3qpRaHtqMB9VI9xhNtpl42ddGqxrhBkAgg6gqdc7G6Wk9uKC5jm6TGIET6qm/Zlf4qDqZMmk+B+EgFvz8loDHI9OxW9Mz+v9llfLDVpOj8bfcJq5+zS5YyWup1D9wEg+bgAVpIeufVWfwwNfnmYzU2BctJBo1ZH8jz6gQVy2A3K5U+Bey/5UvQRO1QzInEeWXuP0KgVb8kk5ZknzQltZL6VEub8AaiSK9yTxQi9ZOqmVKkKJXMhZt31NEisbTET3Ku7sXOM1hzfPmI/tVo2+MNJ7uTCfQqj7qkteTwOR9ENkWgnD3FqfRByK9o2gBUhrZUqjSQgfQu0tuxC9+XRbtbzqN9JKsdFsBU7f+461Knylx8ch7FbY1ckZ5XUWd9m11huqjODmNPi0x7Fas0/P2WMbn1MN9S4Yg9vflIHotfpv058u5HRFkh91dNsrJmqU2Ky6VHHuMrk2XLlCAewvsXFLrXuEqu7AecTkSuzksb0XoMNryB5pFQ+en6lNUBEDu/LPuvajsnfgHr/lXOALe+rFtVP8uEeJhU/dh46XAf4hI7x/4rTvx+6VO9nqQqDRdBBGs6qjjaNscqaZqNC1yU6hRULd6u59FjnGSRmUZw5IVxoZRdjFxcMosdUeYa0f4Hesv2lfG5qPqu1JybwaBoArPv3WOKkyerBdh4TMT5KqV2w10cj7IrDFJWBcRNt0L2fUNOvRf92o31y+a2VjiQDxjVYI+4cHgYjEtOvat0tHdUdwWwLIlY5y48vb9FBrvggAzM9mn0E9V4KK8zUz+6fzKHEPiv8AWa5MSvVw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04E57-DD36-46ED-AACB-E827A767B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Anxiety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68B1A0-604D-4727-81A5-832D4CF2BB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4383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CF3E1-F5CB-4C45-812A-5853C9A2F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Anxiety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3B9312-690C-4213-B838-2922AD126C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State anxiety</a:t>
            </a:r>
          </a:p>
          <a:p>
            <a:r>
              <a:rPr lang="en-US" dirty="0"/>
              <a:t>“Trait anxiety”</a:t>
            </a:r>
          </a:p>
          <a:p>
            <a:pPr lvl="1"/>
            <a:r>
              <a:rPr lang="en-US" dirty="0"/>
              <a:t>Math anxiety, science anxiety, language anxiety</a:t>
            </a:r>
          </a:p>
        </p:txBody>
      </p:sp>
    </p:spTree>
    <p:extLst>
      <p:ext uri="{BB962C8B-B14F-4D97-AF65-F5344CB8AC3E}">
        <p14:creationId xmlns:p14="http://schemas.microsoft.com/office/powerpoint/2010/main" val="28948056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CA944-AC10-48C3-90BD-AE16E9FAE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Anxiety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3115B4-571E-4C7B-BAE3-8FC7BE6543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Generally associated with worse performance across a </a:t>
            </a:r>
            <a:r>
              <a:rPr lang="en-US" i="1" dirty="0"/>
              <a:t>lot </a:t>
            </a:r>
            <a:r>
              <a:rPr lang="en-US" dirty="0"/>
              <a:t>of studies</a:t>
            </a:r>
          </a:p>
          <a:p>
            <a:endParaRPr lang="en-US" dirty="0"/>
          </a:p>
          <a:p>
            <a:r>
              <a:rPr lang="en-US" dirty="0" err="1"/>
              <a:t>Hembree</a:t>
            </a:r>
            <a:r>
              <a:rPr lang="en-US" dirty="0"/>
              <a:t> (1988) reviewed 562 studies on test anxiety</a:t>
            </a:r>
          </a:p>
          <a:p>
            <a:endParaRPr lang="en-US" dirty="0"/>
          </a:p>
          <a:p>
            <a:r>
              <a:rPr lang="en-US" dirty="0"/>
              <a:t>Effects peak in middle school, then diminish as students get older (von der </a:t>
            </a:r>
            <a:r>
              <a:rPr lang="en-US" dirty="0" err="1"/>
              <a:t>Embse</a:t>
            </a:r>
            <a:r>
              <a:rPr lang="en-US" dirty="0"/>
              <a:t> et al., 2018)</a:t>
            </a:r>
          </a:p>
        </p:txBody>
      </p:sp>
    </p:spTree>
    <p:extLst>
      <p:ext uri="{BB962C8B-B14F-4D97-AF65-F5344CB8AC3E}">
        <p14:creationId xmlns:p14="http://schemas.microsoft.com/office/powerpoint/2010/main" val="14415098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F74F4-78EC-46ED-9F36-3592703F3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Anxiety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9067DC-374C-42A2-A0BC-B9AE562776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lead students to not trust their correct answers</a:t>
            </a:r>
          </a:p>
          <a:p>
            <a:endParaRPr lang="en-US" dirty="0"/>
          </a:p>
          <a:p>
            <a:r>
              <a:rPr lang="en-US" dirty="0"/>
              <a:t>See, for instance, Andres et al. (2021), which found that anxious students were more likely to delete correct answers (in online learning)</a:t>
            </a:r>
          </a:p>
        </p:txBody>
      </p:sp>
    </p:spTree>
    <p:extLst>
      <p:ext uri="{BB962C8B-B14F-4D97-AF65-F5344CB8AC3E}">
        <p14:creationId xmlns:p14="http://schemas.microsoft.com/office/powerpoint/2010/main" val="40838631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EF02E-8F0A-4B5B-96CD-A73D4E314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does anxiety work?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1EF76-D051-41CA-A5DC-61C923430C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Anxiety and stereotype threat both occupy working memory</a:t>
            </a:r>
            <a:br>
              <a:rPr lang="en-US" dirty="0"/>
            </a:br>
            <a:r>
              <a:rPr lang="en-US" dirty="0"/>
              <a:t>(Maloney et al., 2013)</a:t>
            </a:r>
          </a:p>
          <a:p>
            <a:endParaRPr lang="en-US" dirty="0"/>
          </a:p>
          <a:p>
            <a:r>
              <a:rPr lang="en-US" dirty="0"/>
              <a:t>Effectively creating extraneous cognitive load and reducing performance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5085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98" name="AutoShape 2" descr="data:image/jpg;base64,/9j/4AAQSkZJRgABAQAAAQABAAD/2wCEAAkGBhQRERQUExQUFRQWFRUWFxIYFxQUFxQVFRUWGBUVGRcXGygeFxkjGRIWHy8gJCcpLCwsFR4xNTAqNSYrLCkBCQoKDgwOGg8PFCkeHCIpLCwpKSwpLCkqKSksLSwpKSksLSkpLSwsKSkpLC4sKSkpKSksKTUpKSkpKSksKSkpKf/AABEIAGsAcwMBIgACEQEDEQH/xAAbAAABBQEBAAAAAAAAAAAAAAAFAgMEBgcAAf/EADwQAAEDAgMECAMFBwUAAAAAAAEAAhEDBBIhMQUGQVETImFxgZGhsTLB8AdScrLRFTRCYoLC8RQjJXPh/8QAGgEAAgMBAQAAAAAAAAAAAAAABAUAAgMBBv/EACQRAAICAgAGAgMAAAAAAAAAAAABAhEDIQQSMTJBURNxFCJS/9oADAMBAAIRAxEAPwC1tpKQxmS9DE4G5Ju0AkaoxRKjEQe1RqrFmywPfTQ28uGnqgie9D97d5BSPRtcA7jrI5Kv2W0mugE5zM5GULkypOkEY8Vq2GtpVTAaASBJy+u1A23YxRhzJ5GBzRCoS/ORnkP0Qu72TiPIxOmmkeaxc2whRSLJY1wABJ9IUx1yglhScAASZ5pe0rksZqZ7h6lcUmjjig5MhIIzUTYt0H0x2ZKcWre7QP0dGU3revU/7H/nKYFOVKudX9rz+YpsBAN7YxS0hvoVydhcuWWpG5UN4A64p0DSrNNRtRzHuaGtIpBpdxnRw80bDclVaZc++scWop37jrkC2g0ce5W4hPYybuxG1VEV7UxUapTwmHhVkdRh2/stvKsuxHL+mRp4IXY1DMTmYzSt6rvpbyuYj/deAOwOgHyE+KM7C3fLgHazCV5XTsZYY2Fdj2jviJMZADsJCJXWynVAXNdB94+gi9ts1raZzExl3jT1Cn0tntLZmNSsVYbyRKRtCyqdGTygHUdo0Kr1XaT82OmRlmZkLVquzA4EcDHpGSpO9+7IYxzwM9Z7FZN+TOcFWgbu7vCaLw12bXEA9nb6q+PGqy/dyy6WsAQTBEtE5icytSwZIuHQXzqzJ3mQTzM+ZKTCVPV8klAexguh2FerlylkNrtbd4vrMPEEWt1I1g46AKtFQITUM7WZyFhUeP67qmPYBF65zKd43bEfhEdwUd5nROPecUc2kz3Fo/uPko9WpGER8Tg30cZ0/lWkiGJ7+bNI2nUAk9IWPnT4wMhzhEdp1XMAYJDRAAbMkxrlwRjeGxFXaGInNjgT2NawBo881Y7DY1Go2XAfPvnVJcruY5wwpGWi9qNIINYDtmFf9k3FV9oahmBOfcpV/uvRaScbj2EyjtjZN/0eEDIgz4qlWEr9TM3721hUhtZgAPw/JGDtl91TdTqNbmx0ObEGBopTdxC5xw4HNJzDmgx5QiTN0m246pMcuE9gUvRSSMv3QrFt5TAPxEgzyIOXotRcFTN2t2HC4dWPVwvcAI+JpJCupRsO0WZNSoyE/C3wXoC9do3w9l7CX31GIklclELlLLG7tcf2w0EARszQafvgHyReuese9ALTF+183Yv+NIxRGl8RHfkfJHKmp706wbtiBqqQy5MVBPhn48085NPWjIil7yW5ZWc8jJ2Ydz0yns5KEzarmDLu8VaN56GK3fGrYd5HP0Kp9i0OBB7wlPEQ5ZfY54XJzK34HztKqwdIRicDk06J+z31e2lBbJ+4OfJDqeyXioZrO6NwlogHCeIPMIpR3fgYm1qYOWrc/hk6Hnkskgty/oTX2xVY5tZstDoxM5IwdtdKyZ4KtNt7hz3Yy00wYaRq6OMcAplvTwgNHd4krnmjmSSrYWtrbA0donzXXBhrj2H2T7acCFF2mYo1TypvPk0o+K5YUJ5y5p2ZQR8P1wSoXPGn1wSmpaMxBauTmFeqWdN42ZsOpTuTVe9rmi2ZQbE4urVfUJM8OvHgpdU5nvPuiIKF13dZ34j7lPovbPPIQ4pty9LlCvNqMpjMz2BSUkXSHarQQQcwRBHMHIrOLqn0NZzJ+FxA7uHoi+1d7KpyYAwc9XKtf6o1sTiSXBxBJ1JEH2IS/iZqSQdwtxYefbFzQWp6hSfodEGtNtmn1XaIrT3jbHBCpoaKeiTdvwCOKA7T2uaDOkH8LmT2AuiVKr3hqGUJ3qpRaHtqMB9VI9xhNtpl42ddGqxrhBkAgg6gqdc7G6Wk9uKC5jm6TGIET6qm/Zlf4qDqZMmk+B+EgFvz8loDHI9OxW9Mz+v9llfLDVpOj8bfcJq5+zS5YyWup1D9wEg+bgAVpIeufVWfwwNfnmYzU2BctJBo1ZH8jz6gQVy2A3K5U+Bey/5UvQRO1QzInEeWXuP0KgVb8kk5ZknzQltZL6VEub8AaiSK9yTxQi9ZOqmVKkKJXMhZt31NEisbTET3Ku7sXOM1hzfPmI/tVo2+MNJ7uTCfQqj7qkteTwOR9ENkWgnD3FqfRByK9o2gBUhrZUqjSQgfQu0tuxC9+XRbtbzqN9JKsdFsBU7f+461Knylx8ch7FbY1ckZ5XUWd9m11huqjODmNPi0x7Fas0/P2WMbn1MN9S4Yg9vflIHotfpv058u5HRFkh91dNsrJmqU2Ky6VHHuMrk2XLlCAewvsXFLrXuEqu7AecTkSuzksb0XoMNryB5pFQ+en6lNUBEDu/LPuvajsnfgHr/lXOALe+rFtVP8uEeJhU/dh46XAf4hI7x/4rTvx+6VO9nqQqDRdBBGs6qjjaNscqaZqNC1yU6hRULd6u59FjnGSRmUZw5IVxoZRdjFxcMosdUeYa0f4Hesv2lfG5qPqu1JybwaBoArPv3WOKkyerBdh4TMT5KqV2w10cj7IrDFJWBcRNt0L2fUNOvRf92o31y+a2VjiQDxjVYI+4cHgYjEtOvat0tHdUdwWwLIlY5y48vb9FBrvggAzM9mn0E9V4KK8zUz+6fzKHEPiv8AWa5MSvVw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56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Stereotype Threat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 person belongs to a group for which society at large has a negative stereotype</a:t>
            </a:r>
          </a:p>
          <a:p>
            <a:pPr lvl="2"/>
            <a:r>
              <a:rPr lang="en-US" dirty="0"/>
              <a:t>“Standardized and simplified conception of groups based on some prior assumptions” – Wikipedia</a:t>
            </a:r>
          </a:p>
          <a:p>
            <a:pPr lvl="2"/>
            <a:endParaRPr lang="en-US" dirty="0"/>
          </a:p>
          <a:p>
            <a:r>
              <a:rPr lang="en-US" dirty="0"/>
              <a:t>Stereotype Threat: “The existence of such a stereotype means that anything one does or any of one's features that conform to it make the stereotype more plausible as a self-characterization in the eyes of others, and perhaps even in one's own eyes.” (Steele &amp; Aronson, 1995)</a:t>
            </a:r>
          </a:p>
        </p:txBody>
      </p:sp>
      <p:sp>
        <p:nvSpPr>
          <p:cNvPr id="34818" name="AutoShape 2" descr="data:image/jpg;base64,/9j/4AAQSkZJRgABAQAAAQABAAD/2wCEAAkGBhQRERQUExQUFRQWFRUWFxIYFxQUFxQVFRUWGBUVGRcXGygeFxkjGRIWHy8gJCcpLCwsFR4xNTAqNSYrLCkBCQoKDgwOGg8PFCkeHCIpLCwpKSwpLCkqKSksLSwpKSksLSkpLSwsKSkpLC4sKSkpKSksKTUpKSkpKSksKSkpKf/AABEIAGsAcwMBIgACEQEDEQH/xAAbAAABBQEBAAAAAAAAAAAAAAAFAgMEBgcAAf/EADwQAAEDAgMECAMFBwUAAAAAAAEAAhEDBBIhMQUGQVETImFxgZGhsTLB8AdScrLRFTRCYoLC8RQjJXPh/8QAGgEAAgMBAQAAAAAAAAAAAAAABAUAAgMBBv/EACQRAAICAgAGAgMAAAAAAAAAAAABAhEDIQQSMTJBURNxFCJS/9oADAMBAAIRAxEAPwC1tpKQxmS9DE4G5Ju0AkaoxRKjEQe1RqrFmywPfTQ28uGnqgie9D97d5BSPRtcA7jrI5Kv2W0mugE5zM5GULkypOkEY8Vq2GtpVTAaASBJy+u1A23YxRhzJ5GBzRCoS/ORnkP0Qu72TiPIxOmmkeaxc2whRSLJY1wABJ9IUx1yglhScAASZ5pe0rksZqZ7h6lcUmjjig5MhIIzUTYt0H0x2ZKcWre7QP0dGU3revU/7H/nKYFOVKudX9rz+YpsBAN7YxS0hvoVydhcuWWpG5UN4A64p0DSrNNRtRzHuaGtIpBpdxnRw80bDclVaZc++scWop37jrkC2g0ce5W4hPYybuxG1VEV7UxUapTwmHhVkdRh2/stvKsuxHL+mRp4IXY1DMTmYzSt6rvpbyuYj/deAOwOgHyE+KM7C3fLgHazCV5XTsZYY2Fdj2jviJMZADsJCJXWynVAXNdB94+gi9ts1raZzExl3jT1Cn0tntLZmNSsVYbyRKRtCyqdGTygHUdo0Kr1XaT82OmRlmZkLVquzA4EcDHpGSpO9+7IYxzwM9Z7FZN+TOcFWgbu7vCaLw12bXEA9nb6q+PGqy/dyy6WsAQTBEtE5icytSwZIuHQXzqzJ3mQTzM+ZKTCVPV8klAexguh2FerlylkNrtbd4vrMPEEWt1I1g46AKtFQITUM7WZyFhUeP67qmPYBF65zKd43bEfhEdwUd5nROPecUc2kz3Fo/uPko9WpGER8Tg30cZ0/lWkiGJ7+bNI2nUAk9IWPnT4wMhzhEdp1XMAYJDRAAbMkxrlwRjeGxFXaGInNjgT2NawBo881Y7DY1Go2XAfPvnVJcruY5wwpGWi9qNIINYDtmFf9k3FV9oahmBOfcpV/uvRaScbj2EyjtjZN/0eEDIgz4qlWEr9TM3721hUhtZgAPw/JGDtl91TdTqNbmx0ObEGBopTdxC5xw4HNJzDmgx5QiTN0m246pMcuE9gUvRSSMv3QrFt5TAPxEgzyIOXotRcFTN2t2HC4dWPVwvcAI+JpJCupRsO0WZNSoyE/C3wXoC9do3w9l7CX31GIklclELlLLG7tcf2w0EARszQafvgHyReuese9ALTF+183Yv+NIxRGl8RHfkfJHKmp706wbtiBqqQy5MVBPhn48085NPWjIil7yW5ZWc8jJ2Ydz0yns5KEzarmDLu8VaN56GK3fGrYd5HP0Kp9i0OBB7wlPEQ5ZfY54XJzK34HztKqwdIRicDk06J+z31e2lBbJ+4OfJDqeyXioZrO6NwlogHCeIPMIpR3fgYm1qYOWrc/hk6Hnkskgty/oTX2xVY5tZstDoxM5IwdtdKyZ4KtNt7hz3Yy00wYaRq6OMcAplvTwgNHd4krnmjmSSrYWtrbA0donzXXBhrj2H2T7acCFF2mYo1TypvPk0o+K5YUJ5y5p2ZQR8P1wSoXPGn1wSmpaMxBauTmFeqWdN42ZsOpTuTVe9rmi2ZQbE4urVfUJM8OvHgpdU5nvPuiIKF13dZ34j7lPovbPPIQ4pty9LlCvNqMpjMz2BSUkXSHarQQQcwRBHMHIrOLqn0NZzJ+FxA7uHoi+1d7KpyYAwc9XKtf6o1sTiSXBxBJ1JEH2IS/iZqSQdwtxYefbFzQWp6hSfodEGtNtmn1XaIrT3jbHBCpoaKeiTdvwCOKA7T2uaDOkH8LmT2AuiVKr3hqGUJ3qpRaHtqMB9VI9xhNtpl42ddGqxrhBkAgg6gqdc7G6Wk9uKC5jm6TGIET6qm/Zlf4qDqZMmk+B+EgFvz8loDHI9OxW9Mz+v9llfLDVpOj8bfcJq5+zS5YyWup1D9wEg+bgAVpIeufVWfwwNfnmYzU2BctJBo1ZH8jz6gQVy2A3K5U+Bey/5UvQRO1QzInEeWXuP0KgVb8kk5ZknzQltZL6VEub8AaiSK9yTxQi9ZOqmVKkKJXMhZt31NEisbTET3Ku7sXOM1hzfPmI/tVo2+MNJ7uTCfQqj7qkteTwOR9ENkWgnD3FqfRByK9o2gBUhrZUqjSQgfQu0tuxC9+XRbtbzqN9JKsdFsBU7f+461Knylx8ch7FbY1ckZ5XUWd9m11huqjODmNPi0x7Fas0/P2WMbn1MN9S4Yg9vflIHotfpv058u5HRFkh91dNsrJmqU2Ky6VHHuMrk2XLlCAewvsXFLrXuEqu7AecTkSuzksb0XoMNryB5pFQ+en6lNUBEDu/LPuvajsnfgHr/lXOALe+rFtVP8uEeJhU/dh46XAf4hI7x/4rTvx+6VO9nqQqDRdBBGs6qjjaNscqaZqNC1yU6hRULd6u59FjnGSRmUZw5IVxoZRdjFxcMosdUeYa0f4Hesv2lfG5qPqu1JybwaBoArPv3WOKkyerBdh4TMT5KqV2w10cj7IrDFJWBcRNt0L2fUNOvRf92o31y+a2VjiQDxjVYI+4cHgYjEtOvat0tHdUdwWwLIlY5y48vb9FBrvggAzM9mn0E9V4KK8zUz+6fzKHEPiv8AWa5MSvVw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0518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D1515-0D1B-4B2D-9B7E-CD97B32BD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Executive Function/Control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92325-88D1-4100-98B5-D38361AB65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0" i="0" dirty="0">
                <a:effectLst/>
                <a:latin typeface="proxima-nova"/>
              </a:rPr>
              <a:t>management, regulation, and control of cognitive processes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0915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D1515-0D1B-4B2D-9B7E-CD97B32BD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Executive Function/Control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92325-88D1-4100-98B5-D38361AB65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0" i="0" dirty="0">
                <a:effectLst/>
                <a:latin typeface="proxima-nova"/>
              </a:rPr>
              <a:t>management, regulation, and control of cognitive processes</a:t>
            </a:r>
          </a:p>
          <a:p>
            <a:endParaRPr lang="en-US" dirty="0">
              <a:latin typeface="proxima-nova"/>
            </a:endParaRPr>
          </a:p>
          <a:p>
            <a:r>
              <a:rPr lang="en-US" dirty="0">
                <a:latin typeface="proxima-nova"/>
              </a:rPr>
              <a:t>Can be impaired by pre-occupying thoughts or stressors (as discussed in Mullainathan &amp; </a:t>
            </a:r>
            <a:r>
              <a:rPr lang="en-US" dirty="0" err="1">
                <a:latin typeface="proxima-nova"/>
              </a:rPr>
              <a:t>Shafir</a:t>
            </a:r>
            <a:r>
              <a:rPr lang="en-US" dirty="0">
                <a:latin typeface="proxima-nova"/>
              </a:rPr>
              <a:t> reading)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9618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BDAE9-4D13-4910-902C-9685F9179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Categories of Executive Function</a:t>
            </a:r>
            <a:br>
              <a:rPr lang="en-US" dirty="0"/>
            </a:br>
            <a:r>
              <a:rPr lang="en-US" dirty="0"/>
              <a:t>(Ackerman &amp; Friedman-Krauss, 2017)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CDD311B-2901-490E-9779-911462DFE1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725" y="1600200"/>
            <a:ext cx="7820025" cy="4545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996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FD88B-0B90-4049-A4D3-CDC953226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Who here can would be willing to share an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130134-365D-4D26-AEDA-DA7BEAFEB5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Failure in your own attentional control</a:t>
            </a:r>
          </a:p>
          <a:p>
            <a:endParaRPr lang="en-US" dirty="0"/>
          </a:p>
          <a:p>
            <a:r>
              <a:rPr lang="en-US" dirty="0"/>
              <a:t>What was the situation</a:t>
            </a:r>
          </a:p>
          <a:p>
            <a:r>
              <a:rPr lang="en-US" dirty="0"/>
              <a:t>What did you do</a:t>
            </a:r>
          </a:p>
          <a:p>
            <a:r>
              <a:rPr lang="en-US" dirty="0"/>
              <a:t>What was the outcome</a:t>
            </a:r>
          </a:p>
        </p:txBody>
      </p:sp>
    </p:spTree>
    <p:extLst>
      <p:ext uri="{BB962C8B-B14F-4D97-AF65-F5344CB8AC3E}">
        <p14:creationId xmlns:p14="http://schemas.microsoft.com/office/powerpoint/2010/main" val="31973432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FD88B-0B90-4049-A4D3-CDC953226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Who here can would be willing to share an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130134-365D-4D26-AEDA-DA7BEAFEB5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Failure in your own inhibitory control (beyond attention)</a:t>
            </a:r>
          </a:p>
          <a:p>
            <a:endParaRPr lang="en-US" dirty="0"/>
          </a:p>
          <a:p>
            <a:r>
              <a:rPr lang="en-US" dirty="0"/>
              <a:t>What was the situation</a:t>
            </a:r>
          </a:p>
          <a:p>
            <a:r>
              <a:rPr lang="en-US" dirty="0"/>
              <a:t>What did you do</a:t>
            </a:r>
          </a:p>
          <a:p>
            <a:r>
              <a:rPr lang="en-US" dirty="0"/>
              <a:t>What was the outcome</a:t>
            </a:r>
          </a:p>
        </p:txBody>
      </p:sp>
    </p:spTree>
    <p:extLst>
      <p:ext uri="{BB962C8B-B14F-4D97-AF65-F5344CB8AC3E}">
        <p14:creationId xmlns:p14="http://schemas.microsoft.com/office/powerpoint/2010/main" val="106126778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FD88B-0B90-4049-A4D3-CDC953226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Who here can would be willing to share an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130134-365D-4D26-AEDA-DA7BEAFEB5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Failure in your own ability to show cognitive/mental flexibility</a:t>
            </a:r>
          </a:p>
          <a:p>
            <a:endParaRPr lang="en-US" dirty="0"/>
          </a:p>
          <a:p>
            <a:r>
              <a:rPr lang="en-US" dirty="0"/>
              <a:t>What was the situation</a:t>
            </a:r>
          </a:p>
          <a:p>
            <a:r>
              <a:rPr lang="en-US" dirty="0"/>
              <a:t>What did you do</a:t>
            </a:r>
          </a:p>
          <a:p>
            <a:r>
              <a:rPr lang="en-US" dirty="0"/>
              <a:t>What was the outcome</a:t>
            </a:r>
          </a:p>
        </p:txBody>
      </p:sp>
    </p:spTree>
    <p:extLst>
      <p:ext uri="{BB962C8B-B14F-4D97-AF65-F5344CB8AC3E}">
        <p14:creationId xmlns:p14="http://schemas.microsoft.com/office/powerpoint/2010/main" val="387825637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8056A-8CFD-4A60-8BB6-44E63AC3B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9FE5A-998E-450D-B09A-019DB55A99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7854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335D0-AB91-467C-8258-87E5A8714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talked two weeks ago…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8B3F78-83A1-4ACB-AFAD-12F55E39D9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About the difficulty of training executive function through brain games </a:t>
            </a:r>
          </a:p>
        </p:txBody>
      </p:sp>
    </p:spTree>
    <p:extLst>
      <p:ext uri="{BB962C8B-B14F-4D97-AF65-F5344CB8AC3E}">
        <p14:creationId xmlns:p14="http://schemas.microsoft.com/office/powerpoint/2010/main" val="382884533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8AAE6-EDD0-4A61-BB42-ADC18655A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But executive function is malleable early in 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20783A-F48F-4C8D-9D09-A062F3665B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Poverty strong predictor of poorer executive function (Raver et al., 2013; Allee-</a:t>
            </a:r>
            <a:r>
              <a:rPr lang="en-US" dirty="0" err="1"/>
              <a:t>Hernon</a:t>
            </a:r>
            <a:r>
              <a:rPr lang="en-US" dirty="0"/>
              <a:t> &amp; Roberts, 2019), even into adulthood (Evans et al., 2021), in part due to household chaos and parental stress</a:t>
            </a:r>
          </a:p>
          <a:p>
            <a:endParaRPr lang="en-US" dirty="0"/>
          </a:p>
          <a:p>
            <a:r>
              <a:rPr lang="en-US" dirty="0"/>
              <a:t>Teacher stress also predicts poorer executive function in children (Neuenschwander &amp; Friedman-Krauss, 2017)</a:t>
            </a:r>
          </a:p>
          <a:p>
            <a:endParaRPr lang="en-US" dirty="0"/>
          </a:p>
          <a:p>
            <a:r>
              <a:rPr lang="en-US" dirty="0"/>
              <a:t>Less-structured time supports development of executive function (</a:t>
            </a:r>
            <a:r>
              <a:rPr lang="en-US" dirty="0" err="1"/>
              <a:t>Doebel</a:t>
            </a:r>
            <a:r>
              <a:rPr lang="en-US" dirty="0"/>
              <a:t> et al., 2021)</a:t>
            </a:r>
          </a:p>
          <a:p>
            <a:endParaRPr lang="en-US" dirty="0"/>
          </a:p>
          <a:p>
            <a:r>
              <a:rPr lang="en-US" dirty="0"/>
              <a:t>Childhood use of electric babysitter (aka television) associated with poorer long-term executive function (Lillard &amp; Peterson, 2011)</a:t>
            </a:r>
          </a:p>
        </p:txBody>
      </p:sp>
    </p:spTree>
    <p:extLst>
      <p:ext uri="{BB962C8B-B14F-4D97-AF65-F5344CB8AC3E}">
        <p14:creationId xmlns:p14="http://schemas.microsoft.com/office/powerpoint/2010/main" val="54421040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12AF5-ECB2-468A-BE68-AFF1DABA5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Comments?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96B51-CE69-4FAD-8142-5CD7FCFBF2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683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Stereotype Threat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group is vulnerable to stereotype threat, to at least some degree</a:t>
            </a:r>
          </a:p>
          <a:p>
            <a:endParaRPr lang="en-US" dirty="0"/>
          </a:p>
          <a:p>
            <a:r>
              <a:rPr lang="en-US" dirty="0"/>
              <a:t>Although stereotype threat can be rather comical for privileged/powerful groups</a:t>
            </a:r>
          </a:p>
        </p:txBody>
      </p:sp>
    </p:spTree>
    <p:extLst>
      <p:ext uri="{BB962C8B-B14F-4D97-AF65-F5344CB8AC3E}">
        <p14:creationId xmlns:p14="http://schemas.microsoft.com/office/powerpoint/2010/main" val="1725884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4F348-03C7-4133-AAFF-C6E34D620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E9197-098C-4FCB-B059-13470222C9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We have covered a lot this semester</a:t>
            </a:r>
          </a:p>
          <a:p>
            <a:pPr lvl="1"/>
            <a:r>
              <a:rPr lang="en-US" dirty="0"/>
              <a:t>A lot of thinkers</a:t>
            </a:r>
          </a:p>
          <a:p>
            <a:pPr lvl="1"/>
            <a:r>
              <a:rPr lang="en-US" dirty="0"/>
              <a:t>A lot of empirical work</a:t>
            </a:r>
          </a:p>
          <a:p>
            <a:endParaRPr lang="en-US" dirty="0"/>
          </a:p>
          <a:p>
            <a:r>
              <a:rPr lang="en-US" dirty="0"/>
              <a:t>Please go into breakout groups, look back through the course syllabus, and discuss</a:t>
            </a:r>
          </a:p>
          <a:p>
            <a:endParaRPr lang="en-US" dirty="0"/>
          </a:p>
          <a:p>
            <a:r>
              <a:rPr lang="en-US" dirty="0"/>
              <a:t>What are some things you learned in this class this semester that will probably be useful to you going forward?</a:t>
            </a:r>
          </a:p>
          <a:p>
            <a:endParaRPr lang="en-US" dirty="0"/>
          </a:p>
          <a:p>
            <a:r>
              <a:rPr lang="en-US" dirty="0"/>
              <a:t>When we return, everyone should post one thing to the chat that they learned and think is useful</a:t>
            </a:r>
          </a:p>
        </p:txBody>
      </p:sp>
    </p:spTree>
    <p:extLst>
      <p:ext uri="{BB962C8B-B14F-4D97-AF65-F5344CB8AC3E}">
        <p14:creationId xmlns:p14="http://schemas.microsoft.com/office/powerpoint/2010/main" val="350113234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A9C71-BE30-45BF-B1E4-C8C30B91C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 all for a great semester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3FB64-21DC-4138-B13A-D795E873C2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learned a lot from all of you – thank you</a:t>
            </a:r>
          </a:p>
        </p:txBody>
      </p:sp>
    </p:spTree>
    <p:extLst>
      <p:ext uri="{BB962C8B-B14F-4D97-AF65-F5344CB8AC3E}">
        <p14:creationId xmlns:p14="http://schemas.microsoft.com/office/powerpoint/2010/main" val="202546335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Tasks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105400"/>
          </a:xfrm>
        </p:spPr>
        <p:txBody>
          <a:bodyPr>
            <a:normAutofit/>
          </a:bodyPr>
          <a:lstStyle/>
          <a:p>
            <a:r>
              <a:rPr lang="en-US" dirty="0"/>
              <a:t>12/20: Final Paper due</a:t>
            </a:r>
          </a:p>
          <a:p>
            <a:r>
              <a:rPr lang="en-US" dirty="0"/>
              <a:t>12/21: Celebrate at home</a:t>
            </a:r>
          </a:p>
          <a:p>
            <a:r>
              <a:rPr lang="en-US" dirty="0"/>
              <a:t>12/22-: Please </a:t>
            </a:r>
            <a:r>
              <a:rPr lang="en-US" dirty="0" err="1"/>
              <a:t>please</a:t>
            </a:r>
            <a:r>
              <a:rPr lang="en-US" dirty="0"/>
              <a:t> flatten the curve</a:t>
            </a:r>
          </a:p>
        </p:txBody>
      </p:sp>
    </p:spTree>
    <p:extLst>
      <p:ext uri="{BB962C8B-B14F-4D97-AF65-F5344CB8AC3E}">
        <p14:creationId xmlns:p14="http://schemas.microsoft.com/office/powerpoint/2010/main" val="1643826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instance…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750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 instance…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My dream of being an NBA star may have been crushed by stereotype threat</a:t>
            </a:r>
          </a:p>
        </p:txBody>
      </p:sp>
    </p:spTree>
    <p:extLst>
      <p:ext uri="{BB962C8B-B14F-4D97-AF65-F5344CB8AC3E}">
        <p14:creationId xmlns:p14="http://schemas.microsoft.com/office/powerpoint/2010/main" val="3102336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 instance…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My dream of being an NBA star may have been crushed by </a:t>
            </a:r>
            <a:r>
              <a:rPr lang="en-US"/>
              <a:t>stereotype threat</a:t>
            </a:r>
          </a:p>
        </p:txBody>
      </p:sp>
      <p:pic>
        <p:nvPicPr>
          <p:cNvPr id="6146" name="Picture 2" descr="http://movie-shop.us/pictures/White_Men_Can%27t_Jum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8194" y="3048000"/>
            <a:ext cx="2593006" cy="3676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6656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 instance…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My dream of being an NBA star may have been crushed by stereotype threat</a:t>
            </a:r>
          </a:p>
          <a:p>
            <a:endParaRPr lang="en-US" dirty="0"/>
          </a:p>
          <a:p>
            <a:r>
              <a:rPr lang="en-US" dirty="0"/>
              <a:t>Or alternatively by the fact that I’m 5’8”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589785"/>
            <a:ext cx="612566" cy="2344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831203"/>
            <a:ext cx="927100" cy="3026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81894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Groups Affected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Documented for</a:t>
            </a:r>
          </a:p>
          <a:p>
            <a:pPr lvl="1"/>
            <a:r>
              <a:rPr lang="en-US" dirty="0"/>
              <a:t>African-Americans in the USA (Steele &amp; Aronson, 1995)</a:t>
            </a:r>
          </a:p>
          <a:p>
            <a:pPr lvl="1"/>
            <a:r>
              <a:rPr lang="en-US" dirty="0"/>
              <a:t>Latinos in the USA (Aronson &amp; Salinas, 1999)</a:t>
            </a:r>
          </a:p>
          <a:p>
            <a:pPr lvl="1"/>
            <a:r>
              <a:rPr lang="en-US" dirty="0"/>
              <a:t>Females in STEM classes worldwide (Flore &amp; </a:t>
            </a:r>
            <a:r>
              <a:rPr lang="en-US" dirty="0" err="1"/>
              <a:t>Wicherts</a:t>
            </a:r>
            <a:r>
              <a:rPr lang="en-US" dirty="0"/>
              <a:t>, 2015)</a:t>
            </a:r>
          </a:p>
          <a:p>
            <a:pPr lvl="1"/>
            <a:r>
              <a:rPr lang="en-US" dirty="0"/>
              <a:t>Elderly on cognitive tests (Barber et al., 2015)</a:t>
            </a:r>
          </a:p>
          <a:p>
            <a:pPr lvl="1"/>
            <a:r>
              <a:rPr lang="en-US" dirty="0"/>
              <a:t>Roma in Slovakia (</a:t>
            </a:r>
            <a:r>
              <a:rPr lang="en-US" dirty="0" err="1"/>
              <a:t>Slobodnikova</a:t>
            </a:r>
            <a:r>
              <a:rPr lang="en-US" dirty="0"/>
              <a:t>, 2017)</a:t>
            </a:r>
          </a:p>
          <a:p>
            <a:pPr lvl="1"/>
            <a:r>
              <a:rPr lang="en-US" dirty="0"/>
              <a:t>Immigrants in Europe (Appel et al., 2015)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641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1260</Words>
  <Application>Microsoft Office PowerPoint</Application>
  <PresentationFormat>On-screen Show (4:3)</PresentationFormat>
  <Paragraphs>159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6" baseType="lpstr">
      <vt:lpstr>proxima-nova</vt:lpstr>
      <vt:lpstr>Arial</vt:lpstr>
      <vt:lpstr>Calibri</vt:lpstr>
      <vt:lpstr>Office Theme</vt:lpstr>
      <vt:lpstr>Foundations of  Teaching and Learning</vt:lpstr>
      <vt:lpstr>Final assignment</vt:lpstr>
      <vt:lpstr>Stereotype Threat</vt:lpstr>
      <vt:lpstr>Stereotype Threat</vt:lpstr>
      <vt:lpstr>For instance…</vt:lpstr>
      <vt:lpstr>For instance…</vt:lpstr>
      <vt:lpstr>For instance…</vt:lpstr>
      <vt:lpstr>For instance…</vt:lpstr>
      <vt:lpstr>Groups Affected</vt:lpstr>
      <vt:lpstr>Groups Affected</vt:lpstr>
      <vt:lpstr>Conceptualization of Situation Matters</vt:lpstr>
      <vt:lpstr>Questions? Comments?</vt:lpstr>
      <vt:lpstr>Obama Effect</vt:lpstr>
      <vt:lpstr>(Marx, Ko, &amp; Friedman, 2009)</vt:lpstr>
      <vt:lpstr>Procedure</vt:lpstr>
      <vt:lpstr>PowerPoint Presentation</vt:lpstr>
      <vt:lpstr>Questions? Comments?</vt:lpstr>
      <vt:lpstr>Impacting Stereotype Threat</vt:lpstr>
      <vt:lpstr>Interventions: Initial Mixed Results</vt:lpstr>
      <vt:lpstr>Different Types of Stereotype Threat?</vt:lpstr>
      <vt:lpstr>Differentiated Interventions</vt:lpstr>
      <vt:lpstr>More general findings</vt:lpstr>
      <vt:lpstr>Questions? Comments?</vt:lpstr>
      <vt:lpstr>Anxiety</vt:lpstr>
      <vt:lpstr>Anxiety</vt:lpstr>
      <vt:lpstr>Anxiety</vt:lpstr>
      <vt:lpstr>Anxiety</vt:lpstr>
      <vt:lpstr>How does anxiety work?</vt:lpstr>
      <vt:lpstr>Questions? Comments?</vt:lpstr>
      <vt:lpstr>Executive Function/Control</vt:lpstr>
      <vt:lpstr>Executive Function/Control</vt:lpstr>
      <vt:lpstr>Categories of Executive Function (Ackerman &amp; Friedman-Krauss, 2017)</vt:lpstr>
      <vt:lpstr>Who here can would be willing to share an example</vt:lpstr>
      <vt:lpstr>Who here can would be willing to share an example</vt:lpstr>
      <vt:lpstr>Who here can would be willing to share an example</vt:lpstr>
      <vt:lpstr>Questions? Comments?</vt:lpstr>
      <vt:lpstr>We talked two weeks ago…</vt:lpstr>
      <vt:lpstr>But executive function is malleable early in life</vt:lpstr>
      <vt:lpstr>Comments? Questions?</vt:lpstr>
      <vt:lpstr>Final Activity</vt:lpstr>
      <vt:lpstr>Thank you all for a great semester</vt:lpstr>
      <vt:lpstr>Upcoming Tasks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Feature Engineering Studio</dc:title>
  <dc:creator>Baker, Ryan Shaun</dc:creator>
  <cp:lastModifiedBy>Baker, Ryan S</cp:lastModifiedBy>
  <cp:revision>402</cp:revision>
  <dcterms:created xsi:type="dcterms:W3CDTF">2013-08-27T11:33:40Z</dcterms:created>
  <dcterms:modified xsi:type="dcterms:W3CDTF">2021-12-14T16:07:36Z</dcterms:modified>
</cp:coreProperties>
</file>