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719" r:id="rId3"/>
    <p:sldId id="761" r:id="rId4"/>
    <p:sldId id="762" r:id="rId5"/>
    <p:sldId id="698" r:id="rId6"/>
    <p:sldId id="699" r:id="rId7"/>
    <p:sldId id="700" r:id="rId8"/>
    <p:sldId id="703" r:id="rId9"/>
    <p:sldId id="704" r:id="rId10"/>
    <p:sldId id="705" r:id="rId11"/>
    <p:sldId id="721" r:id="rId12"/>
    <p:sldId id="701" r:id="rId13"/>
    <p:sldId id="702" r:id="rId14"/>
    <p:sldId id="720" r:id="rId15"/>
    <p:sldId id="718" r:id="rId16"/>
    <p:sldId id="722" r:id="rId17"/>
    <p:sldId id="745" r:id="rId18"/>
    <p:sldId id="753" r:id="rId19"/>
    <p:sldId id="754" r:id="rId20"/>
    <p:sldId id="756" r:id="rId21"/>
    <p:sldId id="757" r:id="rId22"/>
    <p:sldId id="758" r:id="rId23"/>
    <p:sldId id="755" r:id="rId24"/>
    <p:sldId id="760" r:id="rId25"/>
    <p:sldId id="759" r:id="rId26"/>
    <p:sldId id="763" r:id="rId27"/>
    <p:sldId id="723" r:id="rId28"/>
    <p:sldId id="725" r:id="rId29"/>
    <p:sldId id="724" r:id="rId30"/>
    <p:sldId id="726" r:id="rId31"/>
    <p:sldId id="727" r:id="rId32"/>
    <p:sldId id="728" r:id="rId33"/>
    <p:sldId id="729" r:id="rId34"/>
    <p:sldId id="730" r:id="rId35"/>
    <p:sldId id="731" r:id="rId36"/>
    <p:sldId id="738" r:id="rId37"/>
    <p:sldId id="740" r:id="rId38"/>
    <p:sldId id="741" r:id="rId39"/>
    <p:sldId id="737" r:id="rId40"/>
    <p:sldId id="742" r:id="rId41"/>
    <p:sldId id="743" r:id="rId42"/>
    <p:sldId id="744" r:id="rId43"/>
    <p:sldId id="747" r:id="rId44"/>
    <p:sldId id="748" r:id="rId45"/>
    <p:sldId id="749" r:id="rId46"/>
    <p:sldId id="750" r:id="rId47"/>
    <p:sldId id="751" r:id="rId48"/>
    <p:sldId id="752" r:id="rId49"/>
    <p:sldId id="271"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2F1BAC8-1B06-4C14-B219-90F697F16CB7}">
          <p14:sldIdLst>
            <p14:sldId id="256"/>
            <p14:sldId id="719"/>
          </p14:sldIdLst>
        </p14:section>
        <p14:section name="Untitled Section" id="{CFF9A01F-06E9-4E62-A1E7-9864A719753D}">
          <p14:sldIdLst>
            <p14:sldId id="761"/>
            <p14:sldId id="762"/>
            <p14:sldId id="698"/>
            <p14:sldId id="699"/>
            <p14:sldId id="700"/>
            <p14:sldId id="703"/>
            <p14:sldId id="704"/>
            <p14:sldId id="705"/>
            <p14:sldId id="721"/>
            <p14:sldId id="701"/>
            <p14:sldId id="702"/>
            <p14:sldId id="720"/>
            <p14:sldId id="718"/>
            <p14:sldId id="722"/>
            <p14:sldId id="745"/>
            <p14:sldId id="753"/>
            <p14:sldId id="754"/>
            <p14:sldId id="756"/>
            <p14:sldId id="757"/>
            <p14:sldId id="758"/>
            <p14:sldId id="755"/>
            <p14:sldId id="760"/>
            <p14:sldId id="759"/>
            <p14:sldId id="763"/>
            <p14:sldId id="723"/>
            <p14:sldId id="725"/>
            <p14:sldId id="724"/>
            <p14:sldId id="726"/>
            <p14:sldId id="727"/>
            <p14:sldId id="728"/>
            <p14:sldId id="729"/>
            <p14:sldId id="730"/>
            <p14:sldId id="731"/>
            <p14:sldId id="738"/>
            <p14:sldId id="740"/>
            <p14:sldId id="741"/>
            <p14:sldId id="737"/>
            <p14:sldId id="742"/>
            <p14:sldId id="743"/>
            <p14:sldId id="744"/>
            <p14:sldId id="747"/>
            <p14:sldId id="748"/>
            <p14:sldId id="749"/>
            <p14:sldId id="750"/>
            <p14:sldId id="751"/>
            <p14:sldId id="752"/>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35" autoAdjust="0"/>
    <p:restoredTop sz="94660"/>
  </p:normalViewPr>
  <p:slideViewPr>
    <p:cSldViewPr>
      <p:cViewPr varScale="1">
        <p:scale>
          <a:sx n="72" d="100"/>
          <a:sy n="72" d="100"/>
        </p:scale>
        <p:origin x="1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11/29/2021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dirty="0"/>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11/29/2021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11/29/2021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11/29/2021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11/29/2021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11/29/2021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dirty="0"/>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Foundations of </a:t>
            </a:r>
            <a:br>
              <a:rPr lang="en-US" dirty="0"/>
            </a:br>
            <a:r>
              <a:rPr lang="en-US" dirty="0"/>
              <a:t>Teaching and Learning</a:t>
            </a:r>
          </a:p>
        </p:txBody>
      </p:sp>
      <p:sp>
        <p:nvSpPr>
          <p:cNvPr id="3" name="Subtitle 2"/>
          <p:cNvSpPr>
            <a:spLocks noGrp="1"/>
          </p:cNvSpPr>
          <p:nvPr>
            <p:ph type="subTitle" idx="1"/>
          </p:nvPr>
        </p:nvSpPr>
        <p:spPr/>
        <p:txBody>
          <a:bodyPr/>
          <a:lstStyle/>
          <a:p>
            <a:r>
              <a:rPr lang="en-US" dirty="0"/>
              <a:t>December 3, 2021</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Worth noting</a:t>
            </a:r>
          </a:p>
        </p:txBody>
      </p:sp>
      <p:sp>
        <p:nvSpPr>
          <p:cNvPr id="3" name="Content Placeholder 2"/>
          <p:cNvSpPr>
            <a:spLocks noGrp="1"/>
          </p:cNvSpPr>
          <p:nvPr>
            <p:ph idx="1"/>
          </p:nvPr>
        </p:nvSpPr>
        <p:spPr/>
        <p:txBody>
          <a:bodyPr>
            <a:normAutofit/>
          </a:bodyPr>
          <a:lstStyle/>
          <a:p>
            <a:r>
              <a:rPr lang="en-US" dirty="0"/>
              <a:t>Mu</a:t>
            </a:r>
            <a:r>
              <a:rPr lang="pt-BR" dirty="0"/>
              <a:t>ñ</a:t>
            </a:r>
            <a:r>
              <a:rPr lang="en-US" dirty="0" err="1"/>
              <a:t>oz</a:t>
            </a:r>
            <a:r>
              <a:rPr lang="en-US" dirty="0"/>
              <a:t>-Merino and his colleagues (2014) have found evidence that there is stable preference for competition versus cooperation</a:t>
            </a:r>
          </a:p>
          <a:p>
            <a:endParaRPr lang="pt-BR" dirty="0"/>
          </a:p>
          <a:p>
            <a:r>
              <a:rPr lang="pt-BR" dirty="0"/>
              <a:t>And that better outcomes are achieved if you align to this preference</a:t>
            </a:r>
          </a:p>
          <a:p>
            <a:endParaRPr lang="pt-BR" dirty="0"/>
          </a:p>
          <a:p>
            <a:r>
              <a:rPr lang="pt-BR" dirty="0"/>
              <a:t>Very different than traditional learning styles</a:t>
            </a:r>
            <a:endParaRPr lang="en-US" dirty="0"/>
          </a:p>
        </p:txBody>
      </p:sp>
    </p:spTree>
    <p:extLst>
      <p:ext uri="{BB962C8B-B14F-4D97-AF65-F5344CB8AC3E}">
        <p14:creationId xmlns:p14="http://schemas.microsoft.com/office/powerpoint/2010/main" val="3639945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FD3ED-AFC5-4222-A3C3-E52C87D910CC}"/>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A483BF0B-A0CA-4353-BEA8-3CAE791EA36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52049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here…</a:t>
            </a:r>
          </a:p>
        </p:txBody>
      </p:sp>
      <p:sp>
        <p:nvSpPr>
          <p:cNvPr id="3" name="Content Placeholder 2"/>
          <p:cNvSpPr>
            <a:spLocks noGrp="1"/>
          </p:cNvSpPr>
          <p:nvPr>
            <p:ph idx="1"/>
          </p:nvPr>
        </p:nvSpPr>
        <p:spPr/>
        <p:txBody>
          <a:bodyPr/>
          <a:lstStyle/>
          <a:p>
            <a:r>
              <a:rPr lang="en-US" dirty="0"/>
              <a:t>Knows their Myers-Briggs Personality Type?</a:t>
            </a:r>
          </a:p>
        </p:txBody>
      </p:sp>
    </p:spTree>
    <p:extLst>
      <p:ext uri="{BB962C8B-B14F-4D97-AF65-F5344CB8AC3E}">
        <p14:creationId xmlns:p14="http://schemas.microsoft.com/office/powerpoint/2010/main" val="2747255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here…</a:t>
            </a:r>
          </a:p>
        </p:txBody>
      </p:sp>
      <p:sp>
        <p:nvSpPr>
          <p:cNvPr id="3" name="Content Placeholder 2"/>
          <p:cNvSpPr>
            <a:spLocks noGrp="1"/>
          </p:cNvSpPr>
          <p:nvPr>
            <p:ph idx="1"/>
          </p:nvPr>
        </p:nvSpPr>
        <p:spPr>
          <a:xfrm>
            <a:off x="457200" y="1600200"/>
            <a:ext cx="8229600" cy="5486400"/>
          </a:xfrm>
        </p:spPr>
        <p:txBody>
          <a:bodyPr>
            <a:normAutofit/>
          </a:bodyPr>
          <a:lstStyle/>
          <a:p>
            <a:r>
              <a:rPr lang="en-US" dirty="0"/>
              <a:t>Knows their Myers-Briggs Personality Type?</a:t>
            </a:r>
          </a:p>
          <a:p>
            <a:endParaRPr lang="en-US" dirty="0"/>
          </a:p>
          <a:p>
            <a:r>
              <a:rPr lang="en-US" dirty="0"/>
              <a:t>Incidentally, no personality psychologist really believes in the MBTI anymore </a:t>
            </a:r>
            <a:r>
              <a:rPr lang="en-US" dirty="0">
                <a:sym typeface="Wingdings" panose="05000000000000000000" pitchFamily="2" charset="2"/>
              </a:rPr>
              <a:t></a:t>
            </a:r>
          </a:p>
          <a:p>
            <a:pPr lvl="1"/>
            <a:r>
              <a:rPr lang="en-US" dirty="0">
                <a:sym typeface="Wingdings" panose="05000000000000000000" pitchFamily="2" charset="2"/>
              </a:rPr>
              <a:t>Currently the HEXACO model is trying to topple the Big Five model</a:t>
            </a:r>
          </a:p>
          <a:p>
            <a:endParaRPr lang="en-US" i="1" dirty="0"/>
          </a:p>
        </p:txBody>
      </p:sp>
    </p:spTree>
    <p:extLst>
      <p:ext uri="{BB962C8B-B14F-4D97-AF65-F5344CB8AC3E}">
        <p14:creationId xmlns:p14="http://schemas.microsoft.com/office/powerpoint/2010/main" val="2258395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19E99-2903-4314-B74D-E1A98EF29E33}"/>
              </a:ext>
            </a:extLst>
          </p:cNvPr>
          <p:cNvSpPr>
            <a:spLocks noGrp="1"/>
          </p:cNvSpPr>
          <p:nvPr>
            <p:ph type="title"/>
          </p:nvPr>
        </p:nvSpPr>
        <p:spPr/>
        <p:txBody>
          <a:bodyPr/>
          <a:lstStyle/>
          <a:p>
            <a:r>
              <a:rPr lang="en-US" dirty="0"/>
              <a:t>The Big Five</a:t>
            </a:r>
          </a:p>
        </p:txBody>
      </p:sp>
      <p:sp>
        <p:nvSpPr>
          <p:cNvPr id="3" name="Content Placeholder 2">
            <a:extLst>
              <a:ext uri="{FF2B5EF4-FFF2-40B4-BE49-F238E27FC236}">
                <a16:creationId xmlns:a16="http://schemas.microsoft.com/office/drawing/2014/main" id="{B4B41BED-CE0D-4B29-97E9-5BA4B51CE64D}"/>
              </a:ext>
            </a:extLst>
          </p:cNvPr>
          <p:cNvSpPr>
            <a:spLocks noGrp="1"/>
          </p:cNvSpPr>
          <p:nvPr>
            <p:ph idx="1"/>
          </p:nvPr>
        </p:nvSpPr>
        <p:spPr/>
        <p:txBody>
          <a:bodyPr>
            <a:normAutofit lnSpcReduction="10000"/>
          </a:bodyPr>
          <a:lstStyle/>
          <a:p>
            <a:r>
              <a:rPr lang="en-US" dirty="0">
                <a:solidFill>
                  <a:srgbClr val="202124"/>
                </a:solidFill>
                <a:latin typeface="+mj-lt"/>
              </a:rPr>
              <a:t>E</a:t>
            </a:r>
            <a:r>
              <a:rPr lang="en-US" i="0" dirty="0">
                <a:solidFill>
                  <a:srgbClr val="202124"/>
                </a:solidFill>
                <a:effectLst/>
                <a:latin typeface="+mj-lt"/>
              </a:rPr>
              <a:t>xtraversion </a:t>
            </a:r>
          </a:p>
          <a:p>
            <a:r>
              <a:rPr lang="en-US" dirty="0">
                <a:solidFill>
                  <a:srgbClr val="202124"/>
                </a:solidFill>
                <a:latin typeface="+mj-lt"/>
              </a:rPr>
              <a:t>A</a:t>
            </a:r>
            <a:r>
              <a:rPr lang="en-US" i="0" dirty="0">
                <a:solidFill>
                  <a:srgbClr val="202124"/>
                </a:solidFill>
                <a:effectLst/>
                <a:latin typeface="+mj-lt"/>
              </a:rPr>
              <a:t>greeableness</a:t>
            </a:r>
          </a:p>
          <a:p>
            <a:r>
              <a:rPr lang="en-US" dirty="0">
                <a:solidFill>
                  <a:srgbClr val="202124"/>
                </a:solidFill>
                <a:latin typeface="+mj-lt"/>
              </a:rPr>
              <a:t>O</a:t>
            </a:r>
            <a:r>
              <a:rPr lang="en-US" i="0" dirty="0">
                <a:solidFill>
                  <a:srgbClr val="202124"/>
                </a:solidFill>
                <a:effectLst/>
                <a:latin typeface="+mj-lt"/>
              </a:rPr>
              <a:t>penness</a:t>
            </a:r>
          </a:p>
          <a:p>
            <a:r>
              <a:rPr lang="en-US" dirty="0">
                <a:solidFill>
                  <a:srgbClr val="202124"/>
                </a:solidFill>
                <a:latin typeface="+mj-lt"/>
              </a:rPr>
              <a:t>C</a:t>
            </a:r>
            <a:r>
              <a:rPr lang="en-US" i="0" dirty="0">
                <a:solidFill>
                  <a:srgbClr val="202124"/>
                </a:solidFill>
                <a:effectLst/>
                <a:latin typeface="+mj-lt"/>
              </a:rPr>
              <a:t>onscientiousness</a:t>
            </a:r>
          </a:p>
          <a:p>
            <a:r>
              <a:rPr lang="en-US" dirty="0">
                <a:solidFill>
                  <a:srgbClr val="202124"/>
                </a:solidFill>
                <a:latin typeface="+mj-lt"/>
              </a:rPr>
              <a:t>N</a:t>
            </a:r>
            <a:r>
              <a:rPr lang="en-US" i="0" dirty="0">
                <a:solidFill>
                  <a:srgbClr val="202124"/>
                </a:solidFill>
                <a:effectLst/>
                <a:latin typeface="+mj-lt"/>
              </a:rPr>
              <a:t>euroticism</a:t>
            </a:r>
          </a:p>
          <a:p>
            <a:pPr lvl="1"/>
            <a:r>
              <a:rPr lang="en-US" b="0" i="0" dirty="0">
                <a:solidFill>
                  <a:srgbClr val="202124"/>
                </a:solidFill>
                <a:effectLst/>
                <a:latin typeface="+mj-lt"/>
              </a:rPr>
              <a:t>Individuals who are high in this trait tend to experience mood swings, anxiety, irritability, and sadness. Those low in this trait tend to be more stable and emotionally resilient.</a:t>
            </a:r>
            <a:endParaRPr lang="en-US" dirty="0">
              <a:latin typeface="+mj-lt"/>
            </a:endParaRPr>
          </a:p>
        </p:txBody>
      </p:sp>
    </p:spTree>
    <p:extLst>
      <p:ext uri="{BB962C8B-B14F-4D97-AF65-F5344CB8AC3E}">
        <p14:creationId xmlns:p14="http://schemas.microsoft.com/office/powerpoint/2010/main" val="3152642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HEXACO</a:t>
            </a:r>
          </a:p>
        </p:txBody>
      </p:sp>
      <p:sp>
        <p:nvSpPr>
          <p:cNvPr id="3" name="Content Placeholder 2"/>
          <p:cNvSpPr>
            <a:spLocks noGrp="1"/>
          </p:cNvSpPr>
          <p:nvPr>
            <p:ph idx="1"/>
          </p:nvPr>
        </p:nvSpPr>
        <p:spPr>
          <a:xfrm>
            <a:off x="457200" y="1600200"/>
            <a:ext cx="8229600" cy="5486400"/>
          </a:xfrm>
        </p:spPr>
        <p:txBody>
          <a:bodyPr>
            <a:normAutofit fontScale="92500" lnSpcReduction="20000"/>
          </a:bodyPr>
          <a:lstStyle/>
          <a:p>
            <a:r>
              <a:rPr lang="en-US" i="1" dirty="0"/>
              <a:t>Honesty-Humility</a:t>
            </a:r>
            <a:r>
              <a:rPr lang="en-US" dirty="0"/>
              <a:t>: Persons with very high scores on the Honesty-Humility scale avoid manipulating others for personal gain, feel little temptation to break rules, are uninterested in lavish wealth and luxuries, and feel no special entitlement to elevated social status. Conversely, persons with very low scores on this scale will flatter others to get what they want, are inclined to break rules for personal profit, are motivated by material gain, and feel a strong sense of self-importance.</a:t>
            </a:r>
          </a:p>
          <a:p>
            <a:endParaRPr lang="en-US" dirty="0"/>
          </a:p>
          <a:p>
            <a:r>
              <a:rPr lang="en-US" dirty="0">
                <a:sym typeface="Wingdings" panose="05000000000000000000" pitchFamily="2" charset="2"/>
              </a:rPr>
              <a:t>(I’m a skeptic on the unity of the Humility-Honesty dimension, personally)</a:t>
            </a:r>
          </a:p>
          <a:p>
            <a:endParaRPr lang="en-US" dirty="0"/>
          </a:p>
        </p:txBody>
      </p:sp>
    </p:spTree>
    <p:extLst>
      <p:ext uri="{BB962C8B-B14F-4D97-AF65-F5344CB8AC3E}">
        <p14:creationId xmlns:p14="http://schemas.microsoft.com/office/powerpoint/2010/main" val="2919285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788E4-7BCC-4B0C-9C98-2E17DD6D2E58}"/>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753FB4DB-B602-48DF-8A8E-1680B04C454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81100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5DD21-5E09-4AA2-B544-A0DA67464D98}"/>
              </a:ext>
            </a:extLst>
          </p:cNvPr>
          <p:cNvSpPr>
            <a:spLocks noGrp="1"/>
          </p:cNvSpPr>
          <p:nvPr>
            <p:ph type="title"/>
          </p:nvPr>
        </p:nvSpPr>
        <p:spPr/>
        <p:txBody>
          <a:bodyPr/>
          <a:lstStyle/>
          <a:p>
            <a:r>
              <a:rPr lang="en-US" dirty="0"/>
              <a:t>Neuromyths</a:t>
            </a:r>
          </a:p>
        </p:txBody>
      </p:sp>
      <p:sp>
        <p:nvSpPr>
          <p:cNvPr id="3" name="Content Placeholder 2">
            <a:extLst>
              <a:ext uri="{FF2B5EF4-FFF2-40B4-BE49-F238E27FC236}">
                <a16:creationId xmlns:a16="http://schemas.microsoft.com/office/drawing/2014/main" id="{7E96EBB3-B826-4772-ADF5-2554114EF357}"/>
              </a:ext>
            </a:extLst>
          </p:cNvPr>
          <p:cNvSpPr>
            <a:spLocks noGrp="1"/>
          </p:cNvSpPr>
          <p:nvPr>
            <p:ph idx="1"/>
          </p:nvPr>
        </p:nvSpPr>
        <p:spPr>
          <a:xfrm>
            <a:off x="457200" y="1524000"/>
            <a:ext cx="8229600" cy="4525963"/>
          </a:xfrm>
        </p:spPr>
        <p:txBody>
          <a:bodyPr/>
          <a:lstStyle/>
          <a:p>
            <a:r>
              <a:rPr lang="en-US" dirty="0"/>
              <a:t>What are some myths that are commonly held by educators (and the general population) about neuroscience?</a:t>
            </a:r>
          </a:p>
        </p:txBody>
      </p:sp>
    </p:spTree>
    <p:extLst>
      <p:ext uri="{BB962C8B-B14F-4D97-AF65-F5344CB8AC3E}">
        <p14:creationId xmlns:p14="http://schemas.microsoft.com/office/powerpoint/2010/main" val="4203124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5E77C-9870-404E-B4DB-9FB2248F582B}"/>
              </a:ext>
            </a:extLst>
          </p:cNvPr>
          <p:cNvSpPr>
            <a:spLocks noGrp="1"/>
          </p:cNvSpPr>
          <p:nvPr>
            <p:ph type="title"/>
          </p:nvPr>
        </p:nvSpPr>
        <p:spPr/>
        <p:txBody>
          <a:bodyPr>
            <a:normAutofit fontScale="90000"/>
          </a:bodyPr>
          <a:lstStyle/>
          <a:p>
            <a:r>
              <a:rPr lang="en-US" dirty="0"/>
              <a:t>Neuromyths</a:t>
            </a:r>
            <a:br>
              <a:rPr lang="en-US" dirty="0"/>
            </a:br>
            <a:r>
              <a:rPr lang="en-US" dirty="0"/>
              <a:t>(Howard-Jones, 2014)</a:t>
            </a:r>
          </a:p>
        </p:txBody>
      </p:sp>
      <p:sp>
        <p:nvSpPr>
          <p:cNvPr id="3" name="Content Placeholder 2">
            <a:extLst>
              <a:ext uri="{FF2B5EF4-FFF2-40B4-BE49-F238E27FC236}">
                <a16:creationId xmlns:a16="http://schemas.microsoft.com/office/drawing/2014/main" id="{E51FA3D2-8C41-4F8A-8917-6A0A488D93F7}"/>
              </a:ext>
            </a:extLst>
          </p:cNvPr>
          <p:cNvSpPr>
            <a:spLocks noGrp="1"/>
          </p:cNvSpPr>
          <p:nvPr>
            <p:ph idx="1"/>
          </p:nvPr>
        </p:nvSpPr>
        <p:spPr/>
        <p:txBody>
          <a:bodyPr/>
          <a:lstStyle/>
          <a:p>
            <a:r>
              <a:rPr lang="en-US" dirty="0"/>
              <a:t>We only use 10% of our brains</a:t>
            </a:r>
          </a:p>
          <a:p>
            <a:r>
              <a:rPr lang="en-US" dirty="0"/>
              <a:t>Learning styles</a:t>
            </a:r>
          </a:p>
          <a:p>
            <a:r>
              <a:rPr lang="en-US" dirty="0"/>
              <a:t>Right-brained/left-brained learners/people</a:t>
            </a:r>
          </a:p>
          <a:p>
            <a:r>
              <a:rPr lang="en-US" dirty="0"/>
              <a:t>“Learning problems associated with developmental differences in brain function cannot be remediated by education”</a:t>
            </a:r>
          </a:p>
        </p:txBody>
      </p:sp>
    </p:spTree>
    <p:extLst>
      <p:ext uri="{BB962C8B-B14F-4D97-AF65-F5344CB8AC3E}">
        <p14:creationId xmlns:p14="http://schemas.microsoft.com/office/powerpoint/2010/main" val="2887742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B33F9-6000-4BC3-8AC1-31625458C93A}"/>
              </a:ext>
            </a:extLst>
          </p:cNvPr>
          <p:cNvSpPr>
            <a:spLocks noGrp="1"/>
          </p:cNvSpPr>
          <p:nvPr>
            <p:ph type="title"/>
          </p:nvPr>
        </p:nvSpPr>
        <p:spPr/>
        <p:txBody>
          <a:bodyPr/>
          <a:lstStyle/>
          <a:p>
            <a:r>
              <a:rPr lang="en-US" dirty="0"/>
              <a:t>Another neuromyth</a:t>
            </a:r>
          </a:p>
        </p:txBody>
      </p:sp>
      <p:sp>
        <p:nvSpPr>
          <p:cNvPr id="3" name="Content Placeholder 2">
            <a:extLst>
              <a:ext uri="{FF2B5EF4-FFF2-40B4-BE49-F238E27FC236}">
                <a16:creationId xmlns:a16="http://schemas.microsoft.com/office/drawing/2014/main" id="{9D66D67A-329C-4F6B-BC51-63DE4BAACA3E}"/>
              </a:ext>
            </a:extLst>
          </p:cNvPr>
          <p:cNvSpPr>
            <a:spLocks noGrp="1"/>
          </p:cNvSpPr>
          <p:nvPr>
            <p:ph idx="1"/>
          </p:nvPr>
        </p:nvSpPr>
        <p:spPr/>
        <p:txBody>
          <a:bodyPr>
            <a:normAutofit fontScale="85000" lnSpcReduction="10000"/>
          </a:bodyPr>
          <a:lstStyle/>
          <a:p>
            <a:r>
              <a:rPr lang="en-US" dirty="0"/>
              <a:t>First in Math claims their software makes a child’s neurons grow faster than the competitors</a:t>
            </a:r>
          </a:p>
          <a:p>
            <a:endParaRPr lang="en-US" dirty="0"/>
          </a:p>
          <a:p>
            <a:r>
              <a:rPr lang="en-US" b="0" i="0" dirty="0">
                <a:solidFill>
                  <a:srgbClr val="222222"/>
                </a:solidFill>
                <a:effectLst/>
                <a:latin typeface="+mj-lt"/>
              </a:rPr>
              <a:t>"Scientific research shows that this type of learning causes myelin, a neural insulation, to grow and thicken around axons, which connect the</a:t>
            </a:r>
            <a:br>
              <a:rPr lang="en-US" dirty="0">
                <a:latin typeface="+mj-lt"/>
              </a:rPr>
            </a:br>
            <a:r>
              <a:rPr lang="en-US" b="0" i="0" dirty="0">
                <a:solidFill>
                  <a:srgbClr val="222222"/>
                </a:solidFill>
                <a:effectLst/>
                <a:latin typeface="+mj-lt"/>
              </a:rPr>
              <a:t>brain's neurons to each other. Increased myelin makes the information signal that passes through the neural network faster, stronger, and longer lasting. The result is quicker thinking, and better retention."</a:t>
            </a:r>
            <a:endParaRPr lang="en-US" dirty="0">
              <a:latin typeface="+mj-lt"/>
            </a:endParaRPr>
          </a:p>
        </p:txBody>
      </p:sp>
    </p:spTree>
    <p:extLst>
      <p:ext uri="{BB962C8B-B14F-4D97-AF65-F5344CB8AC3E}">
        <p14:creationId xmlns:p14="http://schemas.microsoft.com/office/powerpoint/2010/main" val="2124186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7E905-3D5F-4801-848E-05D6B89FDEC2}"/>
              </a:ext>
            </a:extLst>
          </p:cNvPr>
          <p:cNvSpPr>
            <a:spLocks noGrp="1"/>
          </p:cNvSpPr>
          <p:nvPr>
            <p:ph type="title"/>
          </p:nvPr>
        </p:nvSpPr>
        <p:spPr/>
        <p:txBody>
          <a:bodyPr/>
          <a:lstStyle/>
          <a:p>
            <a:r>
              <a:rPr lang="en-US" dirty="0"/>
              <a:t>Assignment 4</a:t>
            </a:r>
          </a:p>
        </p:txBody>
      </p:sp>
      <p:sp>
        <p:nvSpPr>
          <p:cNvPr id="3" name="Content Placeholder 2">
            <a:extLst>
              <a:ext uri="{FF2B5EF4-FFF2-40B4-BE49-F238E27FC236}">
                <a16:creationId xmlns:a16="http://schemas.microsoft.com/office/drawing/2014/main" id="{BF6243DE-601D-4A21-9FDF-1454B5CDCA6D}"/>
              </a:ext>
            </a:extLst>
          </p:cNvPr>
          <p:cNvSpPr>
            <a:spLocks noGrp="1"/>
          </p:cNvSpPr>
          <p:nvPr>
            <p:ph idx="1"/>
          </p:nvPr>
        </p:nvSpPr>
        <p:spPr/>
        <p:txBody>
          <a:bodyPr/>
          <a:lstStyle/>
          <a:p>
            <a:r>
              <a:rPr lang="en-US" dirty="0"/>
              <a:t>Any questions?</a:t>
            </a:r>
          </a:p>
        </p:txBody>
      </p:sp>
    </p:spTree>
    <p:extLst>
      <p:ext uri="{BB962C8B-B14F-4D97-AF65-F5344CB8AC3E}">
        <p14:creationId xmlns:p14="http://schemas.microsoft.com/office/powerpoint/2010/main" val="3592224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F05B8-30A8-4C2F-AEB8-2200BF9EB8E2}"/>
              </a:ext>
            </a:extLst>
          </p:cNvPr>
          <p:cNvSpPr>
            <a:spLocks noGrp="1"/>
          </p:cNvSpPr>
          <p:nvPr>
            <p:ph type="title"/>
          </p:nvPr>
        </p:nvSpPr>
        <p:spPr/>
        <p:txBody>
          <a:bodyPr>
            <a:normAutofit fontScale="90000"/>
          </a:bodyPr>
          <a:lstStyle/>
          <a:p>
            <a:r>
              <a:rPr lang="en-US" dirty="0"/>
              <a:t>Another neuromyth</a:t>
            </a:r>
            <a:br>
              <a:rPr lang="en-US" dirty="0"/>
            </a:br>
            <a:r>
              <a:rPr lang="en-US" dirty="0"/>
              <a:t>(</a:t>
            </a:r>
            <a:r>
              <a:rPr lang="en-US" dirty="0" err="1"/>
              <a:t>Grospietsch</a:t>
            </a:r>
            <a:r>
              <a:rPr lang="en-US" dirty="0"/>
              <a:t> &amp; Mayer, 2020)</a:t>
            </a:r>
          </a:p>
        </p:txBody>
      </p:sp>
      <p:sp>
        <p:nvSpPr>
          <p:cNvPr id="3" name="Content Placeholder 2">
            <a:extLst>
              <a:ext uri="{FF2B5EF4-FFF2-40B4-BE49-F238E27FC236}">
                <a16:creationId xmlns:a16="http://schemas.microsoft.com/office/drawing/2014/main" id="{5DCA795A-EEA1-4C37-B565-EF15BB2A1377}"/>
              </a:ext>
            </a:extLst>
          </p:cNvPr>
          <p:cNvSpPr>
            <a:spLocks noGrp="1"/>
          </p:cNvSpPr>
          <p:nvPr>
            <p:ph idx="1"/>
          </p:nvPr>
        </p:nvSpPr>
        <p:spPr/>
        <p:txBody>
          <a:bodyPr/>
          <a:lstStyle/>
          <a:p>
            <a:r>
              <a:rPr lang="en-US" dirty="0"/>
              <a:t>Children must be exposed to as many stimuli as possible early in life or their learning will be impaired for their whole lives</a:t>
            </a:r>
          </a:p>
        </p:txBody>
      </p:sp>
    </p:spTree>
    <p:extLst>
      <p:ext uri="{BB962C8B-B14F-4D97-AF65-F5344CB8AC3E}">
        <p14:creationId xmlns:p14="http://schemas.microsoft.com/office/powerpoint/2010/main" val="139891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F05B8-30A8-4C2F-AEB8-2200BF9EB8E2}"/>
              </a:ext>
            </a:extLst>
          </p:cNvPr>
          <p:cNvSpPr>
            <a:spLocks noGrp="1"/>
          </p:cNvSpPr>
          <p:nvPr>
            <p:ph type="title"/>
          </p:nvPr>
        </p:nvSpPr>
        <p:spPr/>
        <p:txBody>
          <a:bodyPr>
            <a:normAutofit fontScale="90000"/>
          </a:bodyPr>
          <a:lstStyle/>
          <a:p>
            <a:r>
              <a:rPr lang="en-US" dirty="0"/>
              <a:t>Another neuromyth</a:t>
            </a:r>
            <a:br>
              <a:rPr lang="en-US" dirty="0"/>
            </a:br>
            <a:r>
              <a:rPr lang="en-US" dirty="0"/>
              <a:t>(</a:t>
            </a:r>
            <a:r>
              <a:rPr lang="en-US" dirty="0" err="1"/>
              <a:t>Grospietsch</a:t>
            </a:r>
            <a:r>
              <a:rPr lang="en-US" dirty="0"/>
              <a:t> &amp; Mayer, 2020)</a:t>
            </a:r>
          </a:p>
        </p:txBody>
      </p:sp>
      <p:sp>
        <p:nvSpPr>
          <p:cNvPr id="3" name="Content Placeholder 2">
            <a:extLst>
              <a:ext uri="{FF2B5EF4-FFF2-40B4-BE49-F238E27FC236}">
                <a16:creationId xmlns:a16="http://schemas.microsoft.com/office/drawing/2014/main" id="{5DCA795A-EEA1-4C37-B565-EF15BB2A1377}"/>
              </a:ext>
            </a:extLst>
          </p:cNvPr>
          <p:cNvSpPr>
            <a:spLocks noGrp="1"/>
          </p:cNvSpPr>
          <p:nvPr>
            <p:ph idx="1"/>
          </p:nvPr>
        </p:nvSpPr>
        <p:spPr/>
        <p:txBody>
          <a:bodyPr/>
          <a:lstStyle/>
          <a:p>
            <a:r>
              <a:rPr lang="en-US" dirty="0"/>
              <a:t>You can listen to tapes while you sleep and learn unconsciously</a:t>
            </a:r>
          </a:p>
        </p:txBody>
      </p:sp>
    </p:spTree>
    <p:extLst>
      <p:ext uri="{BB962C8B-B14F-4D97-AF65-F5344CB8AC3E}">
        <p14:creationId xmlns:p14="http://schemas.microsoft.com/office/powerpoint/2010/main" val="3923121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F05B8-30A8-4C2F-AEB8-2200BF9EB8E2}"/>
              </a:ext>
            </a:extLst>
          </p:cNvPr>
          <p:cNvSpPr>
            <a:spLocks noGrp="1"/>
          </p:cNvSpPr>
          <p:nvPr>
            <p:ph type="title"/>
          </p:nvPr>
        </p:nvSpPr>
        <p:spPr/>
        <p:txBody>
          <a:bodyPr>
            <a:normAutofit fontScale="90000"/>
          </a:bodyPr>
          <a:lstStyle/>
          <a:p>
            <a:r>
              <a:rPr lang="en-US" dirty="0"/>
              <a:t>Another neuromyth</a:t>
            </a:r>
            <a:br>
              <a:rPr lang="en-US" dirty="0"/>
            </a:br>
            <a:r>
              <a:rPr lang="en-US" dirty="0"/>
              <a:t>(</a:t>
            </a:r>
            <a:r>
              <a:rPr lang="en-US" dirty="0" err="1"/>
              <a:t>Grospietsch</a:t>
            </a:r>
            <a:r>
              <a:rPr lang="en-US" dirty="0"/>
              <a:t> &amp; Mayer, 2020)</a:t>
            </a:r>
          </a:p>
        </p:txBody>
      </p:sp>
      <p:sp>
        <p:nvSpPr>
          <p:cNvPr id="3" name="Content Placeholder 2">
            <a:extLst>
              <a:ext uri="{FF2B5EF4-FFF2-40B4-BE49-F238E27FC236}">
                <a16:creationId xmlns:a16="http://schemas.microsoft.com/office/drawing/2014/main" id="{5DCA795A-EEA1-4C37-B565-EF15BB2A1377}"/>
              </a:ext>
            </a:extLst>
          </p:cNvPr>
          <p:cNvSpPr>
            <a:spLocks noGrp="1"/>
          </p:cNvSpPr>
          <p:nvPr>
            <p:ph idx="1"/>
          </p:nvPr>
        </p:nvSpPr>
        <p:spPr/>
        <p:txBody>
          <a:bodyPr/>
          <a:lstStyle/>
          <a:p>
            <a:r>
              <a:rPr lang="en-US" dirty="0"/>
              <a:t>Cross-body exercises better connect your left and right hemispheres and make you smarter overall</a:t>
            </a:r>
          </a:p>
        </p:txBody>
      </p:sp>
    </p:spTree>
    <p:extLst>
      <p:ext uri="{BB962C8B-B14F-4D97-AF65-F5344CB8AC3E}">
        <p14:creationId xmlns:p14="http://schemas.microsoft.com/office/powerpoint/2010/main" val="1992767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B33F9-6000-4BC3-8AC1-31625458C93A}"/>
              </a:ext>
            </a:extLst>
          </p:cNvPr>
          <p:cNvSpPr>
            <a:spLocks noGrp="1"/>
          </p:cNvSpPr>
          <p:nvPr>
            <p:ph type="title"/>
          </p:nvPr>
        </p:nvSpPr>
        <p:spPr/>
        <p:txBody>
          <a:bodyPr/>
          <a:lstStyle/>
          <a:p>
            <a:r>
              <a:rPr lang="en-US" dirty="0"/>
              <a:t>Is it a Neuromyth?</a:t>
            </a:r>
          </a:p>
        </p:txBody>
      </p:sp>
      <p:sp>
        <p:nvSpPr>
          <p:cNvPr id="3" name="Content Placeholder 2">
            <a:extLst>
              <a:ext uri="{FF2B5EF4-FFF2-40B4-BE49-F238E27FC236}">
                <a16:creationId xmlns:a16="http://schemas.microsoft.com/office/drawing/2014/main" id="{9D66D67A-329C-4F6B-BC51-63DE4BAACA3E}"/>
              </a:ext>
            </a:extLst>
          </p:cNvPr>
          <p:cNvSpPr>
            <a:spLocks noGrp="1"/>
          </p:cNvSpPr>
          <p:nvPr>
            <p:ph idx="1"/>
          </p:nvPr>
        </p:nvSpPr>
        <p:spPr/>
        <p:txBody>
          <a:bodyPr>
            <a:normAutofit fontScale="85000" lnSpcReduction="10000"/>
          </a:bodyPr>
          <a:lstStyle/>
          <a:p>
            <a:r>
              <a:rPr lang="en-US" dirty="0"/>
              <a:t>Brain training software does not improve cognitive skill (Owen et al., 2010; </a:t>
            </a:r>
            <a:r>
              <a:rPr lang="en-US" dirty="0" err="1"/>
              <a:t>Stojanoski</a:t>
            </a:r>
            <a:r>
              <a:rPr lang="en-US" dirty="0"/>
              <a:t> et al., 2021)</a:t>
            </a:r>
          </a:p>
          <a:p>
            <a:r>
              <a:rPr lang="en-US" dirty="0"/>
              <a:t>Brain training software improves cognitive skill but at best only for closely-related tasks (Simons et al., 2016; </a:t>
            </a:r>
            <a:r>
              <a:rPr lang="en-US" dirty="0" err="1"/>
              <a:t>Rossignoli</a:t>
            </a:r>
            <a:r>
              <a:rPr lang="en-US" dirty="0"/>
              <a:t>-Palomeque et al., 2018)</a:t>
            </a:r>
          </a:p>
          <a:p>
            <a:r>
              <a:rPr lang="en-US" dirty="0"/>
              <a:t>Brain training can produce general benefits (McDougall &amp; House, 2012; Gordon et al., 2013)</a:t>
            </a:r>
          </a:p>
          <a:p>
            <a:endParaRPr lang="en-US" dirty="0"/>
          </a:p>
          <a:p>
            <a:r>
              <a:rPr lang="en-US" dirty="0"/>
              <a:t>Review noting continuing disagreement and suggesting that clearer definitions and methods needed (Katz et al., 2018)</a:t>
            </a:r>
          </a:p>
        </p:txBody>
      </p:sp>
    </p:spTree>
    <p:extLst>
      <p:ext uri="{BB962C8B-B14F-4D97-AF65-F5344CB8AC3E}">
        <p14:creationId xmlns:p14="http://schemas.microsoft.com/office/powerpoint/2010/main" val="1507310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D4B1F-50E3-4698-8B72-13E6C1AD726E}"/>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970BCEE5-7AA5-4A95-8638-4592D46039E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78387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F1011-0966-4B33-A72A-45602BDDA3C1}"/>
              </a:ext>
            </a:extLst>
          </p:cNvPr>
          <p:cNvSpPr>
            <a:spLocks noGrp="1"/>
          </p:cNvSpPr>
          <p:nvPr>
            <p:ph type="title"/>
          </p:nvPr>
        </p:nvSpPr>
        <p:spPr/>
        <p:txBody>
          <a:bodyPr>
            <a:normAutofit fontScale="90000"/>
          </a:bodyPr>
          <a:lstStyle/>
          <a:p>
            <a:r>
              <a:rPr lang="en-US" dirty="0"/>
              <a:t>Other possible neuromyths </a:t>
            </a:r>
            <a:br>
              <a:rPr lang="en-US" dirty="0"/>
            </a:br>
            <a:r>
              <a:rPr lang="en-US" dirty="0"/>
              <a:t>you’d like to talk about?</a:t>
            </a:r>
          </a:p>
        </p:txBody>
      </p:sp>
      <p:sp>
        <p:nvSpPr>
          <p:cNvPr id="3" name="Content Placeholder 2">
            <a:extLst>
              <a:ext uri="{FF2B5EF4-FFF2-40B4-BE49-F238E27FC236}">
                <a16:creationId xmlns:a16="http://schemas.microsoft.com/office/drawing/2014/main" id="{31FF8807-D7E5-4062-BC30-325596913F6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23149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36554-6F31-4F6E-AFAA-BF5ADECCDB88}"/>
              </a:ext>
            </a:extLst>
          </p:cNvPr>
          <p:cNvSpPr>
            <a:spLocks noGrp="1"/>
          </p:cNvSpPr>
          <p:nvPr>
            <p:ph type="title"/>
          </p:nvPr>
        </p:nvSpPr>
        <p:spPr/>
        <p:txBody>
          <a:bodyPr/>
          <a:lstStyle/>
          <a:p>
            <a:r>
              <a:rPr lang="en-US" dirty="0"/>
              <a:t>The Good Stuff</a:t>
            </a:r>
          </a:p>
        </p:txBody>
      </p:sp>
      <p:sp>
        <p:nvSpPr>
          <p:cNvPr id="3" name="Content Placeholder 2">
            <a:extLst>
              <a:ext uri="{FF2B5EF4-FFF2-40B4-BE49-F238E27FC236}">
                <a16:creationId xmlns:a16="http://schemas.microsoft.com/office/drawing/2014/main" id="{7D6A95E5-2D85-44FF-871B-6A1F4603D93B}"/>
              </a:ext>
            </a:extLst>
          </p:cNvPr>
          <p:cNvSpPr>
            <a:spLocks noGrp="1"/>
          </p:cNvSpPr>
          <p:nvPr>
            <p:ph idx="1"/>
          </p:nvPr>
        </p:nvSpPr>
        <p:spPr/>
        <p:txBody>
          <a:bodyPr/>
          <a:lstStyle/>
          <a:p>
            <a:endParaRPr lang="en-US"/>
          </a:p>
        </p:txBody>
      </p:sp>
      <p:pic>
        <p:nvPicPr>
          <p:cNvPr id="2050" name="Picture 2">
            <a:extLst>
              <a:ext uri="{FF2B5EF4-FFF2-40B4-BE49-F238E27FC236}">
                <a16:creationId xmlns:a16="http://schemas.microsoft.com/office/drawing/2014/main" id="{7B4EE915-1D51-4557-BD73-9A09824CE7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311937"/>
            <a:ext cx="5562600" cy="5536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424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D3A89-17CB-409A-A2A9-734A1D536890}"/>
              </a:ext>
            </a:extLst>
          </p:cNvPr>
          <p:cNvSpPr>
            <a:spLocks noGrp="1"/>
          </p:cNvSpPr>
          <p:nvPr>
            <p:ph type="title"/>
          </p:nvPr>
        </p:nvSpPr>
        <p:spPr/>
        <p:txBody>
          <a:bodyPr/>
          <a:lstStyle/>
          <a:p>
            <a:r>
              <a:rPr lang="en-US" dirty="0"/>
              <a:t>Spaced practice</a:t>
            </a:r>
          </a:p>
        </p:txBody>
      </p:sp>
      <p:sp>
        <p:nvSpPr>
          <p:cNvPr id="3" name="Content Placeholder 2">
            <a:extLst>
              <a:ext uri="{FF2B5EF4-FFF2-40B4-BE49-F238E27FC236}">
                <a16:creationId xmlns:a16="http://schemas.microsoft.com/office/drawing/2014/main" id="{D192D27A-6375-4032-BFD8-B14E0FDF186C}"/>
              </a:ext>
            </a:extLst>
          </p:cNvPr>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851366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D3A89-17CB-409A-A2A9-734A1D536890}"/>
              </a:ext>
            </a:extLst>
          </p:cNvPr>
          <p:cNvSpPr>
            <a:spLocks noGrp="1"/>
          </p:cNvSpPr>
          <p:nvPr>
            <p:ph type="title"/>
          </p:nvPr>
        </p:nvSpPr>
        <p:spPr/>
        <p:txBody>
          <a:bodyPr/>
          <a:lstStyle/>
          <a:p>
            <a:r>
              <a:rPr lang="en-US" dirty="0"/>
              <a:t>Spaced practice</a:t>
            </a:r>
          </a:p>
        </p:txBody>
      </p:sp>
      <p:sp>
        <p:nvSpPr>
          <p:cNvPr id="3" name="Content Placeholder 2">
            <a:extLst>
              <a:ext uri="{FF2B5EF4-FFF2-40B4-BE49-F238E27FC236}">
                <a16:creationId xmlns:a16="http://schemas.microsoft.com/office/drawing/2014/main" id="{D192D27A-6375-4032-BFD8-B14E0FDF186C}"/>
              </a:ext>
            </a:extLst>
          </p:cNvPr>
          <p:cNvSpPr>
            <a:spLocks noGrp="1"/>
          </p:cNvSpPr>
          <p:nvPr>
            <p:ph idx="1"/>
          </p:nvPr>
        </p:nvSpPr>
        <p:spPr/>
        <p:txBody>
          <a:bodyPr>
            <a:normAutofit fontScale="92500" lnSpcReduction="10000"/>
          </a:bodyPr>
          <a:lstStyle/>
          <a:p>
            <a:r>
              <a:rPr lang="en-US" dirty="0"/>
              <a:t>It works</a:t>
            </a:r>
          </a:p>
          <a:p>
            <a:endParaRPr lang="en-US" dirty="0"/>
          </a:p>
          <a:p>
            <a:r>
              <a:rPr lang="en-US" dirty="0"/>
              <a:t>Returning to a topic periodically </a:t>
            </a:r>
          </a:p>
          <a:p>
            <a:pPr lvl="1"/>
            <a:r>
              <a:rPr lang="en-US" dirty="0"/>
              <a:t>Spaced practice</a:t>
            </a:r>
          </a:p>
          <a:p>
            <a:pPr lvl="1"/>
            <a:endParaRPr lang="en-US" dirty="0"/>
          </a:p>
          <a:p>
            <a:r>
              <a:rPr lang="en-US" dirty="0"/>
              <a:t>Is more effective for memory than </a:t>
            </a:r>
          </a:p>
          <a:p>
            <a:endParaRPr lang="en-US" dirty="0"/>
          </a:p>
          <a:p>
            <a:r>
              <a:rPr lang="en-US" dirty="0"/>
              <a:t>Covering it all at once</a:t>
            </a:r>
          </a:p>
          <a:p>
            <a:pPr lvl="1"/>
            <a:r>
              <a:rPr lang="en-US" dirty="0"/>
              <a:t>Massed practice</a:t>
            </a:r>
          </a:p>
        </p:txBody>
      </p:sp>
    </p:spTree>
    <p:extLst>
      <p:ext uri="{BB962C8B-B14F-4D97-AF65-F5344CB8AC3E}">
        <p14:creationId xmlns:p14="http://schemas.microsoft.com/office/powerpoint/2010/main" val="344719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D3A89-17CB-409A-A2A9-734A1D536890}"/>
              </a:ext>
            </a:extLst>
          </p:cNvPr>
          <p:cNvSpPr>
            <a:spLocks noGrp="1"/>
          </p:cNvSpPr>
          <p:nvPr>
            <p:ph type="title"/>
          </p:nvPr>
        </p:nvSpPr>
        <p:spPr/>
        <p:txBody>
          <a:bodyPr/>
          <a:lstStyle/>
          <a:p>
            <a:r>
              <a:rPr lang="en-US" dirty="0"/>
              <a:t>Spiraling Review</a:t>
            </a:r>
          </a:p>
        </p:txBody>
      </p:sp>
      <p:sp>
        <p:nvSpPr>
          <p:cNvPr id="3" name="Content Placeholder 2">
            <a:extLst>
              <a:ext uri="{FF2B5EF4-FFF2-40B4-BE49-F238E27FC236}">
                <a16:creationId xmlns:a16="http://schemas.microsoft.com/office/drawing/2014/main" id="{D192D27A-6375-4032-BFD8-B14E0FDF186C}"/>
              </a:ext>
            </a:extLst>
          </p:cNvPr>
          <p:cNvSpPr>
            <a:spLocks noGrp="1"/>
          </p:cNvSpPr>
          <p:nvPr>
            <p:ph idx="1"/>
          </p:nvPr>
        </p:nvSpPr>
        <p:spPr/>
        <p:txBody>
          <a:bodyPr>
            <a:normAutofit/>
          </a:bodyPr>
          <a:lstStyle/>
          <a:p>
            <a:r>
              <a:rPr lang="en-US" dirty="0"/>
              <a:t>Modern models of memory tend to find that increasing spacing works better than even spacing (i.e. Pavlik &amp; Anderson, 2005, 2008; </a:t>
            </a:r>
            <a:r>
              <a:rPr lang="en-US" dirty="0" err="1"/>
              <a:t>Khajah</a:t>
            </a:r>
            <a:r>
              <a:rPr lang="en-US" dirty="0"/>
              <a:t> et al., 2014)</a:t>
            </a:r>
          </a:p>
          <a:p>
            <a:endParaRPr lang="en-US" dirty="0"/>
          </a:p>
          <a:p>
            <a:r>
              <a:rPr lang="en-US" dirty="0"/>
              <a:t>Which is called spiraling review</a:t>
            </a:r>
          </a:p>
        </p:txBody>
      </p:sp>
    </p:spTree>
    <p:extLst>
      <p:ext uri="{BB962C8B-B14F-4D97-AF65-F5344CB8AC3E}">
        <p14:creationId xmlns:p14="http://schemas.microsoft.com/office/powerpoint/2010/main" val="1545165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59F71-1652-4119-AB27-95AC84E7B72B}"/>
              </a:ext>
            </a:extLst>
          </p:cNvPr>
          <p:cNvSpPr>
            <a:spLocks noGrp="1"/>
          </p:cNvSpPr>
          <p:nvPr>
            <p:ph type="title"/>
          </p:nvPr>
        </p:nvSpPr>
        <p:spPr/>
        <p:txBody>
          <a:bodyPr>
            <a:normAutofit/>
          </a:bodyPr>
          <a:lstStyle/>
          <a:p>
            <a:r>
              <a:rPr lang="en-US" dirty="0"/>
              <a:t>Today’s Class</a:t>
            </a:r>
          </a:p>
        </p:txBody>
      </p:sp>
      <p:sp>
        <p:nvSpPr>
          <p:cNvPr id="3" name="Content Placeholder 2">
            <a:extLst>
              <a:ext uri="{FF2B5EF4-FFF2-40B4-BE49-F238E27FC236}">
                <a16:creationId xmlns:a16="http://schemas.microsoft.com/office/drawing/2014/main" id="{CB6EB357-CA77-418F-82C6-2F21875E2B55}"/>
              </a:ext>
            </a:extLst>
          </p:cNvPr>
          <p:cNvSpPr>
            <a:spLocks noGrp="1"/>
          </p:cNvSpPr>
          <p:nvPr>
            <p:ph idx="1"/>
          </p:nvPr>
        </p:nvSpPr>
        <p:spPr/>
        <p:txBody>
          <a:bodyPr/>
          <a:lstStyle/>
          <a:p>
            <a:r>
              <a:rPr lang="en-US" dirty="0"/>
              <a:t>Snake Oil</a:t>
            </a:r>
          </a:p>
          <a:p>
            <a:r>
              <a:rPr lang="en-US" dirty="0"/>
              <a:t>Good Stuff</a:t>
            </a:r>
          </a:p>
        </p:txBody>
      </p:sp>
    </p:spTree>
    <p:extLst>
      <p:ext uri="{BB962C8B-B14F-4D97-AF65-F5344CB8AC3E}">
        <p14:creationId xmlns:p14="http://schemas.microsoft.com/office/powerpoint/2010/main" val="20551134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B7D10-2275-4949-8E5B-9D43B816F406}"/>
              </a:ext>
            </a:extLst>
          </p:cNvPr>
          <p:cNvSpPr>
            <a:spLocks noGrp="1"/>
          </p:cNvSpPr>
          <p:nvPr>
            <p:ph type="title"/>
          </p:nvPr>
        </p:nvSpPr>
        <p:spPr/>
        <p:txBody>
          <a:bodyPr/>
          <a:lstStyle/>
          <a:p>
            <a:r>
              <a:rPr lang="en-US" dirty="0"/>
              <a:t>Spiraling review</a:t>
            </a:r>
          </a:p>
        </p:txBody>
      </p:sp>
      <p:sp>
        <p:nvSpPr>
          <p:cNvPr id="3" name="Content Placeholder 2">
            <a:extLst>
              <a:ext uri="{FF2B5EF4-FFF2-40B4-BE49-F238E27FC236}">
                <a16:creationId xmlns:a16="http://schemas.microsoft.com/office/drawing/2014/main" id="{E3EB0027-507B-407B-AB6C-34689AD5186A}"/>
              </a:ext>
            </a:extLst>
          </p:cNvPr>
          <p:cNvSpPr>
            <a:spLocks noGrp="1"/>
          </p:cNvSpPr>
          <p:nvPr>
            <p:ph idx="1"/>
          </p:nvPr>
        </p:nvSpPr>
        <p:spPr/>
        <p:txBody>
          <a:bodyPr/>
          <a:lstStyle/>
          <a:p>
            <a:r>
              <a:rPr lang="en-US" dirty="0"/>
              <a:t>Who here learned in a classroom that used spiraling review (or spaced practice in general)?</a:t>
            </a:r>
          </a:p>
        </p:txBody>
      </p:sp>
    </p:spTree>
    <p:extLst>
      <p:ext uri="{BB962C8B-B14F-4D97-AF65-F5344CB8AC3E}">
        <p14:creationId xmlns:p14="http://schemas.microsoft.com/office/powerpoint/2010/main" val="4807254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B7D10-2275-4949-8E5B-9D43B816F406}"/>
              </a:ext>
            </a:extLst>
          </p:cNvPr>
          <p:cNvSpPr>
            <a:spLocks noGrp="1"/>
          </p:cNvSpPr>
          <p:nvPr>
            <p:ph type="title"/>
          </p:nvPr>
        </p:nvSpPr>
        <p:spPr/>
        <p:txBody>
          <a:bodyPr/>
          <a:lstStyle/>
          <a:p>
            <a:r>
              <a:rPr lang="en-US" dirty="0"/>
              <a:t>Spiraling review</a:t>
            </a:r>
          </a:p>
        </p:txBody>
      </p:sp>
      <p:sp>
        <p:nvSpPr>
          <p:cNvPr id="3" name="Content Placeholder 2">
            <a:extLst>
              <a:ext uri="{FF2B5EF4-FFF2-40B4-BE49-F238E27FC236}">
                <a16:creationId xmlns:a16="http://schemas.microsoft.com/office/drawing/2014/main" id="{E3EB0027-507B-407B-AB6C-34689AD5186A}"/>
              </a:ext>
            </a:extLst>
          </p:cNvPr>
          <p:cNvSpPr>
            <a:spLocks noGrp="1"/>
          </p:cNvSpPr>
          <p:nvPr>
            <p:ph idx="1"/>
          </p:nvPr>
        </p:nvSpPr>
        <p:spPr/>
        <p:txBody>
          <a:bodyPr/>
          <a:lstStyle/>
          <a:p>
            <a:r>
              <a:rPr lang="en-US" dirty="0"/>
              <a:t>Who here taught in a classroom that used spiraling review (or spaced practice in general)?</a:t>
            </a:r>
          </a:p>
        </p:txBody>
      </p:sp>
    </p:spTree>
    <p:extLst>
      <p:ext uri="{BB962C8B-B14F-4D97-AF65-F5344CB8AC3E}">
        <p14:creationId xmlns:p14="http://schemas.microsoft.com/office/powerpoint/2010/main" val="2574345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B7D10-2275-4949-8E5B-9D43B816F406}"/>
              </a:ext>
            </a:extLst>
          </p:cNvPr>
          <p:cNvSpPr>
            <a:spLocks noGrp="1"/>
          </p:cNvSpPr>
          <p:nvPr>
            <p:ph type="title"/>
          </p:nvPr>
        </p:nvSpPr>
        <p:spPr/>
        <p:txBody>
          <a:bodyPr/>
          <a:lstStyle/>
          <a:p>
            <a:r>
              <a:rPr lang="en-US" dirty="0"/>
              <a:t>Spiraling review</a:t>
            </a:r>
          </a:p>
        </p:txBody>
      </p:sp>
      <p:sp>
        <p:nvSpPr>
          <p:cNvPr id="3" name="Content Placeholder 2">
            <a:extLst>
              <a:ext uri="{FF2B5EF4-FFF2-40B4-BE49-F238E27FC236}">
                <a16:creationId xmlns:a16="http://schemas.microsoft.com/office/drawing/2014/main" id="{E3EB0027-507B-407B-AB6C-34689AD5186A}"/>
              </a:ext>
            </a:extLst>
          </p:cNvPr>
          <p:cNvSpPr>
            <a:spLocks noGrp="1"/>
          </p:cNvSpPr>
          <p:nvPr>
            <p:ph idx="1"/>
          </p:nvPr>
        </p:nvSpPr>
        <p:spPr/>
        <p:txBody>
          <a:bodyPr/>
          <a:lstStyle/>
          <a:p>
            <a:r>
              <a:rPr lang="en-US" dirty="0"/>
              <a:t>Who here has used a learning app that used spiraling review (or spaced practice in general)?</a:t>
            </a:r>
          </a:p>
          <a:p>
            <a:endParaRPr lang="en-US" dirty="0"/>
          </a:p>
          <a:p>
            <a:r>
              <a:rPr lang="en-US" dirty="0"/>
              <a:t>Duolingo</a:t>
            </a:r>
          </a:p>
          <a:p>
            <a:r>
              <a:rPr lang="en-US" dirty="0"/>
              <a:t>Anki</a:t>
            </a:r>
          </a:p>
          <a:p>
            <a:r>
              <a:rPr lang="en-US" dirty="0" err="1"/>
              <a:t>Pimsleur</a:t>
            </a:r>
            <a:endParaRPr lang="en-US" dirty="0"/>
          </a:p>
        </p:txBody>
      </p:sp>
    </p:spTree>
    <p:extLst>
      <p:ext uri="{BB962C8B-B14F-4D97-AF65-F5344CB8AC3E}">
        <p14:creationId xmlns:p14="http://schemas.microsoft.com/office/powerpoint/2010/main" val="26887736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9D774-C6DB-43EE-BE36-6A965783A0FB}"/>
              </a:ext>
            </a:extLst>
          </p:cNvPr>
          <p:cNvSpPr>
            <a:spLocks noGrp="1"/>
          </p:cNvSpPr>
          <p:nvPr>
            <p:ph type="title"/>
          </p:nvPr>
        </p:nvSpPr>
        <p:spPr/>
        <p:txBody>
          <a:bodyPr/>
          <a:lstStyle/>
          <a:p>
            <a:r>
              <a:rPr lang="en-US" dirty="0"/>
              <a:t>Spiraling Review</a:t>
            </a:r>
          </a:p>
        </p:txBody>
      </p:sp>
      <p:sp>
        <p:nvSpPr>
          <p:cNvPr id="3" name="Content Placeholder 2">
            <a:extLst>
              <a:ext uri="{FF2B5EF4-FFF2-40B4-BE49-F238E27FC236}">
                <a16:creationId xmlns:a16="http://schemas.microsoft.com/office/drawing/2014/main" id="{AA7311AE-5F0A-477C-9FE3-F78DFAAADDE5}"/>
              </a:ext>
            </a:extLst>
          </p:cNvPr>
          <p:cNvSpPr>
            <a:spLocks noGrp="1"/>
          </p:cNvSpPr>
          <p:nvPr>
            <p:ph idx="1"/>
          </p:nvPr>
        </p:nvSpPr>
        <p:spPr/>
        <p:txBody>
          <a:bodyPr/>
          <a:lstStyle/>
          <a:p>
            <a:r>
              <a:rPr lang="en-US" dirty="0"/>
              <a:t>Common in USA in 1960s and 1970s</a:t>
            </a:r>
          </a:p>
          <a:p>
            <a:endParaRPr lang="en-US" dirty="0"/>
          </a:p>
          <a:p>
            <a:r>
              <a:rPr lang="en-US" dirty="0"/>
              <a:t>It works, why don’t we use it more?</a:t>
            </a:r>
          </a:p>
        </p:txBody>
      </p:sp>
    </p:spTree>
    <p:extLst>
      <p:ext uri="{BB962C8B-B14F-4D97-AF65-F5344CB8AC3E}">
        <p14:creationId xmlns:p14="http://schemas.microsoft.com/office/powerpoint/2010/main" val="30345979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C48E7-8EB9-431C-B202-EFAB5EB003B5}"/>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E18CECB1-61A5-4E7E-91BA-20C3F48FB0A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254417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65DE4-C2D2-45A5-AA88-F30EEBD12288}"/>
              </a:ext>
            </a:extLst>
          </p:cNvPr>
          <p:cNvSpPr>
            <a:spLocks noGrp="1"/>
          </p:cNvSpPr>
          <p:nvPr>
            <p:ph type="title"/>
          </p:nvPr>
        </p:nvSpPr>
        <p:spPr/>
        <p:txBody>
          <a:bodyPr/>
          <a:lstStyle/>
          <a:p>
            <a:r>
              <a:rPr lang="en-US" dirty="0"/>
              <a:t>Interleaving</a:t>
            </a:r>
          </a:p>
        </p:txBody>
      </p:sp>
      <p:sp>
        <p:nvSpPr>
          <p:cNvPr id="3" name="Content Placeholder 2">
            <a:extLst>
              <a:ext uri="{FF2B5EF4-FFF2-40B4-BE49-F238E27FC236}">
                <a16:creationId xmlns:a16="http://schemas.microsoft.com/office/drawing/2014/main" id="{7EBC6E67-A44F-4E39-A9C6-751772396CC2}"/>
              </a:ext>
            </a:extLst>
          </p:cNvPr>
          <p:cNvSpPr>
            <a:spLocks noGrp="1"/>
          </p:cNvSpPr>
          <p:nvPr>
            <p:ph idx="1"/>
          </p:nvPr>
        </p:nvSpPr>
        <p:spPr/>
        <p:txBody>
          <a:bodyPr/>
          <a:lstStyle/>
          <a:p>
            <a:r>
              <a:rPr lang="en-US" dirty="0"/>
              <a:t>Switching between topics or between cover stories</a:t>
            </a:r>
          </a:p>
        </p:txBody>
      </p:sp>
    </p:spTree>
    <p:extLst>
      <p:ext uri="{BB962C8B-B14F-4D97-AF65-F5344CB8AC3E}">
        <p14:creationId xmlns:p14="http://schemas.microsoft.com/office/powerpoint/2010/main" val="38050023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benefits of interleaving for learning?</a:t>
            </a:r>
          </a:p>
        </p:txBody>
      </p:sp>
      <p:sp>
        <p:nvSpPr>
          <p:cNvPr id="3" name="Content Placeholder 2"/>
          <p:cNvSpPr>
            <a:spLocks noGrp="1"/>
          </p:cNvSpPr>
          <p:nvPr>
            <p:ph idx="1"/>
          </p:nvPr>
        </p:nvSpPr>
        <p:spPr/>
        <p:txBody>
          <a:bodyPr/>
          <a:lstStyle/>
          <a:p>
            <a:r>
              <a:rPr lang="en-US" dirty="0"/>
              <a:t>Why might these be seen?</a:t>
            </a:r>
          </a:p>
        </p:txBody>
      </p:sp>
    </p:spTree>
    <p:extLst>
      <p:ext uri="{BB962C8B-B14F-4D97-AF65-F5344CB8AC3E}">
        <p14:creationId xmlns:p14="http://schemas.microsoft.com/office/powerpoint/2010/main" val="1737669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challenges to intensive use of interleaving in education?</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81491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challenges to intensive use of interleaving in education?</a:t>
            </a:r>
          </a:p>
        </p:txBody>
      </p:sp>
      <p:sp>
        <p:nvSpPr>
          <p:cNvPr id="3" name="Content Placeholder 2"/>
          <p:cNvSpPr>
            <a:spLocks noGrp="1"/>
          </p:cNvSpPr>
          <p:nvPr>
            <p:ph idx="1"/>
          </p:nvPr>
        </p:nvSpPr>
        <p:spPr/>
        <p:txBody>
          <a:bodyPr/>
          <a:lstStyle/>
          <a:p>
            <a:r>
              <a:rPr lang="en-US" dirty="0"/>
              <a:t>How could these be addressed?</a:t>
            </a:r>
          </a:p>
        </p:txBody>
      </p:sp>
    </p:spTree>
    <p:extLst>
      <p:ext uri="{BB962C8B-B14F-4D97-AF65-F5344CB8AC3E}">
        <p14:creationId xmlns:p14="http://schemas.microsoft.com/office/powerpoint/2010/main" val="18202783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Testing</a:t>
            </a:r>
          </a:p>
        </p:txBody>
      </p:sp>
      <p:sp>
        <p:nvSpPr>
          <p:cNvPr id="3" name="Content Placeholder 2"/>
          <p:cNvSpPr>
            <a:spLocks noGrp="1"/>
          </p:cNvSpPr>
          <p:nvPr>
            <p:ph idx="1"/>
          </p:nvPr>
        </p:nvSpPr>
        <p:spPr/>
        <p:txBody>
          <a:bodyPr/>
          <a:lstStyle/>
          <a:p>
            <a:r>
              <a:rPr lang="en-US" dirty="0"/>
              <a:t>Students seem to study more effectively when they know a test is coming up (even a low-stakes quiz)</a:t>
            </a:r>
          </a:p>
          <a:p>
            <a:endParaRPr lang="en-US" dirty="0"/>
          </a:p>
          <a:p>
            <a:r>
              <a:rPr lang="en-US" dirty="0"/>
              <a:t>Why might this be?</a:t>
            </a:r>
          </a:p>
        </p:txBody>
      </p:sp>
    </p:spTree>
    <p:extLst>
      <p:ext uri="{BB962C8B-B14F-4D97-AF65-F5344CB8AC3E}">
        <p14:creationId xmlns:p14="http://schemas.microsoft.com/office/powerpoint/2010/main" val="2723277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8E83F-7E14-494C-BF7C-46B9D36EC88D}"/>
              </a:ext>
            </a:extLst>
          </p:cNvPr>
          <p:cNvSpPr>
            <a:spLocks noGrp="1"/>
          </p:cNvSpPr>
          <p:nvPr>
            <p:ph type="title"/>
          </p:nvPr>
        </p:nvSpPr>
        <p:spPr/>
        <p:txBody>
          <a:bodyPr/>
          <a:lstStyle/>
          <a:p>
            <a:r>
              <a:rPr lang="en-US" dirty="0"/>
              <a:t>Snake Oil</a:t>
            </a:r>
          </a:p>
        </p:txBody>
      </p:sp>
      <p:sp>
        <p:nvSpPr>
          <p:cNvPr id="3" name="Content Placeholder 2">
            <a:extLst>
              <a:ext uri="{FF2B5EF4-FFF2-40B4-BE49-F238E27FC236}">
                <a16:creationId xmlns:a16="http://schemas.microsoft.com/office/drawing/2014/main" id="{017773EB-F823-4E85-A943-2CCA00626B32}"/>
              </a:ext>
            </a:extLst>
          </p:cNvPr>
          <p:cNvSpPr>
            <a:spLocks noGrp="1"/>
          </p:cNvSpPr>
          <p:nvPr>
            <p:ph idx="1"/>
          </p:nvPr>
        </p:nvSpPr>
        <p:spPr/>
        <p:txBody>
          <a:bodyPr/>
          <a:lstStyle/>
          <a:p>
            <a:endParaRPr lang="en-US"/>
          </a:p>
        </p:txBody>
      </p:sp>
      <p:pic>
        <p:nvPicPr>
          <p:cNvPr id="1026" name="Picture 2">
            <a:extLst>
              <a:ext uri="{FF2B5EF4-FFF2-40B4-BE49-F238E27FC236}">
                <a16:creationId xmlns:a16="http://schemas.microsoft.com/office/drawing/2014/main" id="{F26452D2-F39C-44DC-A5F7-D7AAAB2F78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8183" y="1524000"/>
            <a:ext cx="3507634"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7048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E3938-14D8-4682-BE5B-D5AD648EEACA}"/>
              </a:ext>
            </a:extLst>
          </p:cNvPr>
          <p:cNvSpPr>
            <a:spLocks noGrp="1"/>
          </p:cNvSpPr>
          <p:nvPr>
            <p:ph type="title"/>
          </p:nvPr>
        </p:nvSpPr>
        <p:spPr/>
        <p:txBody>
          <a:bodyPr/>
          <a:lstStyle/>
          <a:p>
            <a:r>
              <a:rPr lang="en-US" dirty="0"/>
              <a:t>If you could take 616 again</a:t>
            </a:r>
          </a:p>
        </p:txBody>
      </p:sp>
      <p:sp>
        <p:nvSpPr>
          <p:cNvPr id="3" name="Content Placeholder 2">
            <a:extLst>
              <a:ext uri="{FF2B5EF4-FFF2-40B4-BE49-F238E27FC236}">
                <a16:creationId xmlns:a16="http://schemas.microsoft.com/office/drawing/2014/main" id="{DCAB3CF8-5100-4673-961C-30F0FB25EC6B}"/>
              </a:ext>
            </a:extLst>
          </p:cNvPr>
          <p:cNvSpPr>
            <a:spLocks noGrp="1"/>
          </p:cNvSpPr>
          <p:nvPr>
            <p:ph idx="1"/>
          </p:nvPr>
        </p:nvSpPr>
        <p:spPr/>
        <p:txBody>
          <a:bodyPr/>
          <a:lstStyle/>
          <a:p>
            <a:r>
              <a:rPr lang="en-US" dirty="0"/>
              <a:t>Would you prefer it if I used reading quizzes?</a:t>
            </a:r>
          </a:p>
          <a:p>
            <a:endParaRPr lang="en-US" dirty="0"/>
          </a:p>
          <a:p>
            <a:r>
              <a:rPr lang="en-US" dirty="0"/>
              <a:t>Why or why not?</a:t>
            </a:r>
          </a:p>
          <a:p>
            <a:endParaRPr lang="en-US" dirty="0"/>
          </a:p>
        </p:txBody>
      </p:sp>
    </p:spTree>
    <p:extLst>
      <p:ext uri="{BB962C8B-B14F-4D97-AF65-F5344CB8AC3E}">
        <p14:creationId xmlns:p14="http://schemas.microsoft.com/office/powerpoint/2010/main" val="35341225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CA464-3EB7-427A-889F-517382DDB5F9}"/>
              </a:ext>
            </a:extLst>
          </p:cNvPr>
          <p:cNvSpPr>
            <a:spLocks noGrp="1"/>
          </p:cNvSpPr>
          <p:nvPr>
            <p:ph type="title"/>
          </p:nvPr>
        </p:nvSpPr>
        <p:spPr/>
        <p:txBody>
          <a:bodyPr>
            <a:normAutofit fontScale="90000"/>
          </a:bodyPr>
          <a:lstStyle/>
          <a:p>
            <a:r>
              <a:rPr lang="en-US" dirty="0"/>
              <a:t>I used to use reading quizzes in 616…</a:t>
            </a:r>
          </a:p>
        </p:txBody>
      </p:sp>
      <p:sp>
        <p:nvSpPr>
          <p:cNvPr id="3" name="Content Placeholder 2">
            <a:extLst>
              <a:ext uri="{FF2B5EF4-FFF2-40B4-BE49-F238E27FC236}">
                <a16:creationId xmlns:a16="http://schemas.microsoft.com/office/drawing/2014/main" id="{4C57A818-6A6B-4847-B3FC-30EFB86F6B6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798565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0DF59-B59E-4A1D-9DD2-842916BC4537}"/>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7425EE14-FCC3-4C5A-ABBE-030D7412A9F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650350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84E77-3FE5-4FD4-8B9F-D4F9C8A8484A}"/>
              </a:ext>
            </a:extLst>
          </p:cNvPr>
          <p:cNvSpPr>
            <a:spLocks noGrp="1"/>
          </p:cNvSpPr>
          <p:nvPr>
            <p:ph type="title"/>
          </p:nvPr>
        </p:nvSpPr>
        <p:spPr/>
        <p:txBody>
          <a:bodyPr/>
          <a:lstStyle/>
          <a:p>
            <a:r>
              <a:rPr lang="en-US" dirty="0"/>
              <a:t>Cognitive Load</a:t>
            </a:r>
          </a:p>
        </p:txBody>
      </p:sp>
      <p:sp>
        <p:nvSpPr>
          <p:cNvPr id="3" name="Content Placeholder 2">
            <a:extLst>
              <a:ext uri="{FF2B5EF4-FFF2-40B4-BE49-F238E27FC236}">
                <a16:creationId xmlns:a16="http://schemas.microsoft.com/office/drawing/2014/main" id="{0CD4071C-07F5-4D37-9CAB-72DC9DFD0AF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145988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A8D87-C33A-470B-AFA9-A09838EEF62E}"/>
              </a:ext>
            </a:extLst>
          </p:cNvPr>
          <p:cNvSpPr>
            <a:spLocks noGrp="1"/>
          </p:cNvSpPr>
          <p:nvPr>
            <p:ph type="title"/>
          </p:nvPr>
        </p:nvSpPr>
        <p:spPr/>
        <p:txBody>
          <a:bodyPr/>
          <a:lstStyle/>
          <a:p>
            <a:r>
              <a:rPr lang="en-US" dirty="0"/>
              <a:t>Cognitive Load</a:t>
            </a:r>
          </a:p>
        </p:txBody>
      </p:sp>
      <p:sp>
        <p:nvSpPr>
          <p:cNvPr id="3" name="Content Placeholder 2">
            <a:extLst>
              <a:ext uri="{FF2B5EF4-FFF2-40B4-BE49-F238E27FC236}">
                <a16:creationId xmlns:a16="http://schemas.microsoft.com/office/drawing/2014/main" id="{26785752-D6DE-4B53-99AC-6B9CBC0E1E49}"/>
              </a:ext>
            </a:extLst>
          </p:cNvPr>
          <p:cNvSpPr>
            <a:spLocks noGrp="1"/>
          </p:cNvSpPr>
          <p:nvPr>
            <p:ph idx="1"/>
          </p:nvPr>
        </p:nvSpPr>
        <p:spPr/>
        <p:txBody>
          <a:bodyPr/>
          <a:lstStyle/>
          <a:p>
            <a:r>
              <a:rPr lang="en-US" dirty="0"/>
              <a:t>Intrinsic</a:t>
            </a:r>
          </a:p>
          <a:p>
            <a:r>
              <a:rPr lang="en-US" dirty="0"/>
              <a:t>Extraneous</a:t>
            </a:r>
          </a:p>
          <a:p>
            <a:r>
              <a:rPr lang="en-US" dirty="0"/>
              <a:t>Germane</a:t>
            </a:r>
          </a:p>
          <a:p>
            <a:endParaRPr lang="en-US" dirty="0"/>
          </a:p>
          <a:p>
            <a:r>
              <a:rPr lang="en-US" dirty="0"/>
              <a:t>Let’s collaboratively define each of these</a:t>
            </a:r>
          </a:p>
        </p:txBody>
      </p:sp>
    </p:spTree>
    <p:extLst>
      <p:ext uri="{BB962C8B-B14F-4D97-AF65-F5344CB8AC3E}">
        <p14:creationId xmlns:p14="http://schemas.microsoft.com/office/powerpoint/2010/main" val="17774924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890D5-DEF9-4A14-8952-90ECBED56A6F}"/>
              </a:ext>
            </a:extLst>
          </p:cNvPr>
          <p:cNvSpPr>
            <a:spLocks noGrp="1"/>
          </p:cNvSpPr>
          <p:nvPr>
            <p:ph type="title"/>
          </p:nvPr>
        </p:nvSpPr>
        <p:spPr/>
        <p:txBody>
          <a:bodyPr/>
          <a:lstStyle/>
          <a:p>
            <a:r>
              <a:rPr lang="en-US" dirty="0"/>
              <a:t>Extraneous Cognitive Load</a:t>
            </a:r>
          </a:p>
        </p:txBody>
      </p:sp>
      <p:sp>
        <p:nvSpPr>
          <p:cNvPr id="3" name="Content Placeholder 2">
            <a:extLst>
              <a:ext uri="{FF2B5EF4-FFF2-40B4-BE49-F238E27FC236}">
                <a16:creationId xmlns:a16="http://schemas.microsoft.com/office/drawing/2014/main" id="{3D9BCB5A-F75A-4980-A150-E30F63B23BB1}"/>
              </a:ext>
            </a:extLst>
          </p:cNvPr>
          <p:cNvSpPr>
            <a:spLocks noGrp="1"/>
          </p:cNvSpPr>
          <p:nvPr>
            <p:ph idx="1"/>
          </p:nvPr>
        </p:nvSpPr>
        <p:spPr/>
        <p:txBody>
          <a:bodyPr/>
          <a:lstStyle/>
          <a:p>
            <a:r>
              <a:rPr lang="en-US" dirty="0"/>
              <a:t>What are some examples?</a:t>
            </a:r>
          </a:p>
          <a:p>
            <a:endParaRPr lang="en-US" dirty="0"/>
          </a:p>
        </p:txBody>
      </p:sp>
    </p:spTree>
    <p:extLst>
      <p:ext uri="{BB962C8B-B14F-4D97-AF65-F5344CB8AC3E}">
        <p14:creationId xmlns:p14="http://schemas.microsoft.com/office/powerpoint/2010/main" val="38722770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890D5-DEF9-4A14-8952-90ECBED56A6F}"/>
              </a:ext>
            </a:extLst>
          </p:cNvPr>
          <p:cNvSpPr>
            <a:spLocks noGrp="1"/>
          </p:cNvSpPr>
          <p:nvPr>
            <p:ph type="title"/>
          </p:nvPr>
        </p:nvSpPr>
        <p:spPr/>
        <p:txBody>
          <a:bodyPr/>
          <a:lstStyle/>
          <a:p>
            <a:r>
              <a:rPr lang="en-US" dirty="0"/>
              <a:t>Extraneous Cognitive Load</a:t>
            </a:r>
          </a:p>
        </p:txBody>
      </p:sp>
      <p:sp>
        <p:nvSpPr>
          <p:cNvPr id="3" name="Content Placeholder 2">
            <a:extLst>
              <a:ext uri="{FF2B5EF4-FFF2-40B4-BE49-F238E27FC236}">
                <a16:creationId xmlns:a16="http://schemas.microsoft.com/office/drawing/2014/main" id="{3D9BCB5A-F75A-4980-A150-E30F63B23BB1}"/>
              </a:ext>
            </a:extLst>
          </p:cNvPr>
          <p:cNvSpPr>
            <a:spLocks noGrp="1"/>
          </p:cNvSpPr>
          <p:nvPr>
            <p:ph idx="1"/>
          </p:nvPr>
        </p:nvSpPr>
        <p:spPr/>
        <p:txBody>
          <a:bodyPr/>
          <a:lstStyle/>
          <a:p>
            <a:r>
              <a:rPr lang="en-US" dirty="0"/>
              <a:t>What are some examples?</a:t>
            </a:r>
          </a:p>
          <a:p>
            <a:endParaRPr lang="en-US" dirty="0"/>
          </a:p>
          <a:p>
            <a:r>
              <a:rPr lang="en-US" dirty="0"/>
              <a:t>How could we reduce the amount of extraneous cognitive load in each of these examples?</a:t>
            </a:r>
          </a:p>
        </p:txBody>
      </p:sp>
    </p:spTree>
    <p:extLst>
      <p:ext uri="{BB962C8B-B14F-4D97-AF65-F5344CB8AC3E}">
        <p14:creationId xmlns:p14="http://schemas.microsoft.com/office/powerpoint/2010/main" val="36736024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50807-4F91-4F72-9FB1-844A3B6AA0B1}"/>
              </a:ext>
            </a:extLst>
          </p:cNvPr>
          <p:cNvSpPr>
            <a:spLocks noGrp="1"/>
          </p:cNvSpPr>
          <p:nvPr>
            <p:ph type="title"/>
          </p:nvPr>
        </p:nvSpPr>
        <p:spPr/>
        <p:txBody>
          <a:bodyPr/>
          <a:lstStyle/>
          <a:p>
            <a:r>
              <a:rPr lang="en-US" dirty="0"/>
              <a:t>Germane Cognitive Load</a:t>
            </a:r>
          </a:p>
        </p:txBody>
      </p:sp>
      <p:sp>
        <p:nvSpPr>
          <p:cNvPr id="3" name="Content Placeholder 2">
            <a:extLst>
              <a:ext uri="{FF2B5EF4-FFF2-40B4-BE49-F238E27FC236}">
                <a16:creationId xmlns:a16="http://schemas.microsoft.com/office/drawing/2014/main" id="{02CD24E2-68DC-4F84-B0E4-E1BE85D540FE}"/>
              </a:ext>
            </a:extLst>
          </p:cNvPr>
          <p:cNvSpPr>
            <a:spLocks noGrp="1"/>
          </p:cNvSpPr>
          <p:nvPr>
            <p:ph idx="1"/>
          </p:nvPr>
        </p:nvSpPr>
        <p:spPr/>
        <p:txBody>
          <a:bodyPr/>
          <a:lstStyle/>
          <a:p>
            <a:r>
              <a:rPr lang="en-US" dirty="0"/>
              <a:t>What are some examples?</a:t>
            </a:r>
          </a:p>
        </p:txBody>
      </p:sp>
    </p:spTree>
    <p:extLst>
      <p:ext uri="{BB962C8B-B14F-4D97-AF65-F5344CB8AC3E}">
        <p14:creationId xmlns:p14="http://schemas.microsoft.com/office/powerpoint/2010/main" val="186548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8358F-DFE0-4029-A942-23CE24BF7C01}"/>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8488B5B7-203D-4C5F-ABC1-6C663FCAC7A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807190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Classes</a:t>
            </a:r>
          </a:p>
        </p:txBody>
      </p:sp>
      <p:sp>
        <p:nvSpPr>
          <p:cNvPr id="3" name="Content Placeholder 2"/>
          <p:cNvSpPr>
            <a:spLocks noGrp="1"/>
          </p:cNvSpPr>
          <p:nvPr>
            <p:ph idx="1"/>
          </p:nvPr>
        </p:nvSpPr>
        <p:spPr>
          <a:xfrm>
            <a:off x="457200" y="1600200"/>
            <a:ext cx="8534400" cy="5105400"/>
          </a:xfrm>
        </p:spPr>
        <p:txBody>
          <a:bodyPr>
            <a:normAutofit/>
          </a:bodyPr>
          <a:lstStyle/>
          <a:p>
            <a:r>
              <a:rPr lang="en-US" dirty="0"/>
              <a:t>12/10: Emotions and Learning</a:t>
            </a:r>
          </a:p>
          <a:p>
            <a:r>
              <a:rPr lang="en-US" dirty="0"/>
              <a:t>12/17: Social Factors that Mediate Learning</a:t>
            </a:r>
          </a:p>
          <a:p>
            <a:r>
              <a:rPr lang="en-US" dirty="0"/>
              <a:t>12/20: Final Paper due</a:t>
            </a:r>
          </a:p>
          <a:p>
            <a:endParaRPr lang="en-US" dirty="0"/>
          </a:p>
        </p:txBody>
      </p:sp>
    </p:spTree>
    <p:extLst>
      <p:ext uri="{BB962C8B-B14F-4D97-AF65-F5344CB8AC3E}">
        <p14:creationId xmlns:p14="http://schemas.microsoft.com/office/powerpoint/2010/main" val="1643826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Styles</a:t>
            </a:r>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050524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Styles</a:t>
            </a:r>
          </a:p>
        </p:txBody>
      </p:sp>
      <p:sp>
        <p:nvSpPr>
          <p:cNvPr id="3" name="Content Placeholder 2"/>
          <p:cNvSpPr>
            <a:spLocks noGrp="1"/>
          </p:cNvSpPr>
          <p:nvPr>
            <p:ph idx="1"/>
          </p:nvPr>
        </p:nvSpPr>
        <p:spPr/>
        <p:txBody>
          <a:bodyPr/>
          <a:lstStyle/>
          <a:p>
            <a:pPr marL="0" indent="0">
              <a:buNone/>
            </a:pPr>
            <a:r>
              <a:rPr lang="en-US" dirty="0"/>
              <a:t>“But why aren’t any of you talking about what every teacher knows is the most important thing in education – what a student’s learning style is?” – Senior program officer at very important scientific foundation</a:t>
            </a:r>
          </a:p>
        </p:txBody>
      </p:sp>
    </p:spTree>
    <p:extLst>
      <p:ext uri="{BB962C8B-B14F-4D97-AF65-F5344CB8AC3E}">
        <p14:creationId xmlns:p14="http://schemas.microsoft.com/office/powerpoint/2010/main" val="1957392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here…</a:t>
            </a:r>
          </a:p>
        </p:txBody>
      </p:sp>
      <p:sp>
        <p:nvSpPr>
          <p:cNvPr id="3" name="Content Placeholder 2"/>
          <p:cNvSpPr>
            <a:spLocks noGrp="1"/>
          </p:cNvSpPr>
          <p:nvPr>
            <p:ph idx="1"/>
          </p:nvPr>
        </p:nvSpPr>
        <p:spPr/>
        <p:txBody>
          <a:bodyPr/>
          <a:lstStyle/>
          <a:p>
            <a:r>
              <a:rPr lang="en-US" dirty="0"/>
              <a:t>Thinks of themselves as a verbal learner?</a:t>
            </a:r>
          </a:p>
          <a:p>
            <a:endParaRPr lang="en-US" dirty="0"/>
          </a:p>
          <a:p>
            <a:r>
              <a:rPr lang="en-US" dirty="0"/>
              <a:t>Thinks of themselves as a visual learner?</a:t>
            </a:r>
          </a:p>
        </p:txBody>
      </p:sp>
    </p:spTree>
    <p:extLst>
      <p:ext uri="{BB962C8B-B14F-4D97-AF65-F5344CB8AC3E}">
        <p14:creationId xmlns:p14="http://schemas.microsoft.com/office/powerpoint/2010/main" val="3186963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did </a:t>
            </a:r>
            <a:r>
              <a:rPr lang="en-US" dirty="0" err="1"/>
              <a:t>Pashler</a:t>
            </a:r>
            <a:r>
              <a:rPr lang="en-US" dirty="0"/>
              <a:t> et al.’s survey reveal?</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938190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did </a:t>
            </a:r>
            <a:r>
              <a:rPr lang="en-US" dirty="0" err="1"/>
              <a:t>Pashler</a:t>
            </a:r>
            <a:r>
              <a:rPr lang="en-US" dirty="0"/>
              <a:t> et al.’s survey reveal?</a:t>
            </a:r>
          </a:p>
        </p:txBody>
      </p:sp>
      <p:sp>
        <p:nvSpPr>
          <p:cNvPr id="3" name="Content Placeholder 2"/>
          <p:cNvSpPr>
            <a:spLocks noGrp="1"/>
          </p:cNvSpPr>
          <p:nvPr>
            <p:ph idx="1"/>
          </p:nvPr>
        </p:nvSpPr>
        <p:spPr/>
        <p:txBody>
          <a:bodyPr/>
          <a:lstStyle/>
          <a:p>
            <a:r>
              <a:rPr lang="en-US" dirty="0"/>
              <a:t>Why do people want to believe in learning styles still?</a:t>
            </a:r>
          </a:p>
        </p:txBody>
      </p:sp>
    </p:spTree>
    <p:extLst>
      <p:ext uri="{BB962C8B-B14F-4D97-AF65-F5344CB8AC3E}">
        <p14:creationId xmlns:p14="http://schemas.microsoft.com/office/powerpoint/2010/main" val="1479425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1011</Words>
  <Application>Microsoft Office PowerPoint</Application>
  <PresentationFormat>On-screen Show (4:3)</PresentationFormat>
  <Paragraphs>137</Paragraphs>
  <Slides>49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49</vt:i4>
      </vt:variant>
    </vt:vector>
  </HeadingPairs>
  <TitlesOfParts>
    <vt:vector size="52" baseType="lpstr">
      <vt:lpstr>Arial</vt:lpstr>
      <vt:lpstr>Calibri</vt:lpstr>
      <vt:lpstr>Office Theme</vt:lpstr>
      <vt:lpstr>Foundations of  Teaching and Learning</vt:lpstr>
      <vt:lpstr>Assignment 4</vt:lpstr>
      <vt:lpstr>Today’s Class</vt:lpstr>
      <vt:lpstr>Snake Oil</vt:lpstr>
      <vt:lpstr>Learning Styles</vt:lpstr>
      <vt:lpstr>Learning Styles</vt:lpstr>
      <vt:lpstr>Who here…</vt:lpstr>
      <vt:lpstr>What did Pashler et al.’s survey reveal?</vt:lpstr>
      <vt:lpstr>What did Pashler et al.’s survey reveal?</vt:lpstr>
      <vt:lpstr>Worth noting</vt:lpstr>
      <vt:lpstr>Comments? Questions?</vt:lpstr>
      <vt:lpstr>Who here…</vt:lpstr>
      <vt:lpstr>Who here…</vt:lpstr>
      <vt:lpstr>The Big Five</vt:lpstr>
      <vt:lpstr>HEXACO</vt:lpstr>
      <vt:lpstr>Comments? Questions?</vt:lpstr>
      <vt:lpstr>Neuromyths</vt:lpstr>
      <vt:lpstr>Neuromyths (Howard-Jones, 2014)</vt:lpstr>
      <vt:lpstr>Another neuromyth</vt:lpstr>
      <vt:lpstr>Another neuromyth (Grospietsch &amp; Mayer, 2020)</vt:lpstr>
      <vt:lpstr>Another neuromyth (Grospietsch &amp; Mayer, 2020)</vt:lpstr>
      <vt:lpstr>Another neuromyth (Grospietsch &amp; Mayer, 2020)</vt:lpstr>
      <vt:lpstr>Is it a Neuromyth?</vt:lpstr>
      <vt:lpstr>Comments? Questions?</vt:lpstr>
      <vt:lpstr>Other possible neuromyths  you’d like to talk about?</vt:lpstr>
      <vt:lpstr>The Good Stuff</vt:lpstr>
      <vt:lpstr>Spaced practice</vt:lpstr>
      <vt:lpstr>Spaced practice</vt:lpstr>
      <vt:lpstr>Spiraling Review</vt:lpstr>
      <vt:lpstr>Spiraling review</vt:lpstr>
      <vt:lpstr>Spiraling review</vt:lpstr>
      <vt:lpstr>Spiraling review</vt:lpstr>
      <vt:lpstr>Spiraling Review</vt:lpstr>
      <vt:lpstr>Comments? Questions?</vt:lpstr>
      <vt:lpstr>Interleaving</vt:lpstr>
      <vt:lpstr>What are the benefits of interleaving for learning?</vt:lpstr>
      <vt:lpstr>What are the challenges to intensive use of interleaving in education?</vt:lpstr>
      <vt:lpstr>What are the challenges to intensive use of interleaving in education?</vt:lpstr>
      <vt:lpstr>Testing</vt:lpstr>
      <vt:lpstr>If you could take 616 again</vt:lpstr>
      <vt:lpstr>I used to use reading quizzes in 616…</vt:lpstr>
      <vt:lpstr>Comments? Questions?</vt:lpstr>
      <vt:lpstr>Cognitive Load</vt:lpstr>
      <vt:lpstr>Cognitive Load</vt:lpstr>
      <vt:lpstr>Extraneous Cognitive Load</vt:lpstr>
      <vt:lpstr>Extraneous Cognitive Load</vt:lpstr>
      <vt:lpstr>Germane Cognitive Load</vt:lpstr>
      <vt:lpstr>Comments? Questions?</vt:lpstr>
      <vt:lpstr>Upcoming Classes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330</cp:revision>
  <dcterms:created xsi:type="dcterms:W3CDTF">2013-08-27T11:33:40Z</dcterms:created>
  <dcterms:modified xsi:type="dcterms:W3CDTF">2021-11-29T15:45:19Z</dcterms:modified>
</cp:coreProperties>
</file>