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6" r:id="rId3"/>
    <p:sldId id="277" r:id="rId4"/>
    <p:sldId id="397" r:id="rId5"/>
    <p:sldId id="398" r:id="rId6"/>
    <p:sldId id="399" r:id="rId7"/>
    <p:sldId id="432" r:id="rId8"/>
    <p:sldId id="451" r:id="rId9"/>
    <p:sldId id="434" r:id="rId10"/>
    <p:sldId id="435" r:id="rId11"/>
    <p:sldId id="452" r:id="rId12"/>
    <p:sldId id="433" r:id="rId13"/>
    <p:sldId id="413" r:id="rId14"/>
    <p:sldId id="414" r:id="rId15"/>
    <p:sldId id="438" r:id="rId16"/>
    <p:sldId id="449" r:id="rId17"/>
    <p:sldId id="441" r:id="rId18"/>
    <p:sldId id="442" r:id="rId19"/>
    <p:sldId id="443" r:id="rId20"/>
    <p:sldId id="445" r:id="rId21"/>
    <p:sldId id="446" r:id="rId22"/>
    <p:sldId id="447" r:id="rId23"/>
    <p:sldId id="420" r:id="rId24"/>
    <p:sldId id="444" r:id="rId25"/>
    <p:sldId id="450" r:id="rId26"/>
    <p:sldId id="426" r:id="rId27"/>
    <p:sldId id="427" r:id="rId28"/>
    <p:sldId id="403" r:id="rId29"/>
    <p:sldId id="404" r:id="rId30"/>
    <p:sldId id="415" r:id="rId31"/>
    <p:sldId id="416" r:id="rId32"/>
    <p:sldId id="405" r:id="rId33"/>
    <p:sldId id="406" r:id="rId34"/>
    <p:sldId id="417" r:id="rId35"/>
    <p:sldId id="401" r:id="rId36"/>
    <p:sldId id="27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2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9/18/2021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9/18/2021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September 24,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Does anyone remember the key components of (Hegelian) dialectical argument?</a:t>
            </a:r>
          </a:p>
        </p:txBody>
      </p:sp>
      <p:sp>
        <p:nvSpPr>
          <p:cNvPr id="3" name="Content Placeholder 2"/>
          <p:cNvSpPr>
            <a:spLocks noGrp="1"/>
          </p:cNvSpPr>
          <p:nvPr>
            <p:ph idx="1"/>
          </p:nvPr>
        </p:nvSpPr>
        <p:spPr/>
        <p:txBody>
          <a:bodyPr/>
          <a:lstStyle/>
          <a:p>
            <a:endParaRPr lang="en-US" dirty="0"/>
          </a:p>
          <a:p>
            <a:r>
              <a:rPr lang="en-US" dirty="0"/>
              <a:t>Thesis</a:t>
            </a:r>
          </a:p>
          <a:p>
            <a:r>
              <a:rPr lang="en-US" dirty="0"/>
              <a:t>Antithesis</a:t>
            </a:r>
          </a:p>
          <a:p>
            <a:r>
              <a:rPr lang="en-US" dirty="0"/>
              <a:t>Synthesis</a:t>
            </a:r>
          </a:p>
        </p:txBody>
      </p:sp>
    </p:spTree>
    <p:extLst>
      <p:ext uri="{BB962C8B-B14F-4D97-AF65-F5344CB8AC3E}">
        <p14:creationId xmlns:p14="http://schemas.microsoft.com/office/powerpoint/2010/main" val="3069695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3C271-56A4-4D4C-9D0C-182A12D796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A78185-78C5-42A4-A7A9-2C57887AC48F}"/>
              </a:ext>
            </a:extLst>
          </p:cNvPr>
          <p:cNvSpPr>
            <a:spLocks noGrp="1"/>
          </p:cNvSpPr>
          <p:nvPr>
            <p:ph idx="1"/>
          </p:nvPr>
        </p:nvSpPr>
        <p:spPr>
          <a:xfrm>
            <a:off x="6400800" y="6301580"/>
            <a:ext cx="3276600" cy="563563"/>
          </a:xfrm>
        </p:spPr>
        <p:txBody>
          <a:bodyPr>
            <a:normAutofit lnSpcReduction="10000"/>
          </a:bodyPr>
          <a:lstStyle/>
          <a:p>
            <a:r>
              <a:rPr lang="en-US" dirty="0"/>
              <a:t>From me.me</a:t>
            </a:r>
          </a:p>
        </p:txBody>
      </p:sp>
      <p:pic>
        <p:nvPicPr>
          <p:cNvPr id="1026" name="Picture 2" descr="THESIS ANTITHESIS SYNTHESIS This Is How Hegelian Dialectic Works |  Philosophy Meme on ME.ME">
            <a:extLst>
              <a:ext uri="{FF2B5EF4-FFF2-40B4-BE49-F238E27FC236}">
                <a16:creationId xmlns:a16="http://schemas.microsoft.com/office/drawing/2014/main" id="{4595F09C-CE81-4AEE-BF6B-5BCFD986A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8738" y="1803975"/>
            <a:ext cx="6546524" cy="4071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206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consider some common Vygotskyan misconceptions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Through dialectic!</a:t>
            </a:r>
          </a:p>
          <a:p>
            <a:endParaRPr lang="en-US" dirty="0"/>
          </a:p>
          <a:p>
            <a:r>
              <a:rPr lang="en-US" dirty="0"/>
              <a:t>As such</a:t>
            </a:r>
          </a:p>
          <a:p>
            <a:endParaRPr lang="en-US" dirty="0"/>
          </a:p>
          <a:p>
            <a:r>
              <a:rPr lang="en-US" dirty="0"/>
              <a:t>We will pose a possible misconception</a:t>
            </a:r>
          </a:p>
          <a:p>
            <a:r>
              <a:rPr lang="en-US" dirty="0"/>
              <a:t>Consider a competing perspective</a:t>
            </a:r>
          </a:p>
          <a:p>
            <a:r>
              <a:rPr lang="en-US" dirty="0"/>
              <a:t>And then discuss whether the misconception might have some merit after all (a synthesis!)</a:t>
            </a:r>
          </a:p>
        </p:txBody>
      </p:sp>
    </p:spTree>
    <p:extLst>
      <p:ext uri="{BB962C8B-B14F-4D97-AF65-F5344CB8AC3E}">
        <p14:creationId xmlns:p14="http://schemas.microsoft.com/office/powerpoint/2010/main" val="2477502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Pseudo-Vygotsky</a:t>
            </a:r>
          </a:p>
        </p:txBody>
      </p:sp>
      <p:sp>
        <p:nvSpPr>
          <p:cNvPr id="3" name="Content Placeholder 2"/>
          <p:cNvSpPr>
            <a:spLocks noGrp="1"/>
          </p:cNvSpPr>
          <p:nvPr>
            <p:ph idx="1"/>
          </p:nvPr>
        </p:nvSpPr>
        <p:spPr/>
        <p:txBody>
          <a:bodyPr/>
          <a:lstStyle/>
          <a:p>
            <a:r>
              <a:rPr lang="en-US" dirty="0"/>
              <a:t>Pseudo-Vygotsky: All learning and meaningful behavior is social. </a:t>
            </a:r>
          </a:p>
          <a:p>
            <a:endParaRPr lang="en-US" dirty="0"/>
          </a:p>
          <a:p>
            <a:r>
              <a:rPr lang="en-US" dirty="0"/>
              <a:t>(</a:t>
            </a:r>
            <a:r>
              <a:rPr lang="en-US" dirty="0" err="1"/>
              <a:t>Strohecker</a:t>
            </a:r>
            <a:r>
              <a:rPr lang="en-US" dirty="0"/>
              <a:t>, 2002)</a:t>
            </a:r>
          </a:p>
          <a:p>
            <a:endParaRPr lang="en-US" dirty="0"/>
          </a:p>
          <a:p>
            <a:r>
              <a:rPr lang="en-US" dirty="0"/>
              <a:t>Post your antithesis in the chat</a:t>
            </a:r>
          </a:p>
          <a:p>
            <a:r>
              <a:rPr lang="en-US" dirty="0"/>
              <a:t>We’ll discuss that and then discuss synthesis</a:t>
            </a:r>
          </a:p>
          <a:p>
            <a:endParaRPr lang="en-US" dirty="0"/>
          </a:p>
        </p:txBody>
      </p:sp>
    </p:spTree>
    <p:extLst>
      <p:ext uri="{BB962C8B-B14F-4D97-AF65-F5344CB8AC3E}">
        <p14:creationId xmlns:p14="http://schemas.microsoft.com/office/powerpoint/2010/main" val="175772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Pseudo-Vygotsky</a:t>
            </a:r>
          </a:p>
        </p:txBody>
      </p:sp>
      <p:sp>
        <p:nvSpPr>
          <p:cNvPr id="3" name="Content Placeholder 2"/>
          <p:cNvSpPr>
            <a:spLocks noGrp="1"/>
          </p:cNvSpPr>
          <p:nvPr>
            <p:ph idx="1"/>
          </p:nvPr>
        </p:nvSpPr>
        <p:spPr/>
        <p:txBody>
          <a:bodyPr/>
          <a:lstStyle/>
          <a:p>
            <a:r>
              <a:rPr lang="en-US" dirty="0"/>
              <a:t>Pseudo-Vygotsky: All learning should take place through social activity, e.g. group work, collaborative tasks, or working with a teacher.</a:t>
            </a:r>
          </a:p>
          <a:p>
            <a:endParaRPr lang="en-US" dirty="0"/>
          </a:p>
          <a:p>
            <a:r>
              <a:rPr lang="en-US" dirty="0"/>
              <a:t>(Classroom caricature of Vygotsky)</a:t>
            </a:r>
          </a:p>
        </p:txBody>
      </p:sp>
    </p:spTree>
    <p:extLst>
      <p:ext uri="{BB962C8B-B14F-4D97-AF65-F5344CB8AC3E}">
        <p14:creationId xmlns:p14="http://schemas.microsoft.com/office/powerpoint/2010/main" val="2094446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Pseudo-Vygotsky</a:t>
            </a:r>
          </a:p>
        </p:txBody>
      </p:sp>
      <p:sp>
        <p:nvSpPr>
          <p:cNvPr id="3" name="Content Placeholder 2"/>
          <p:cNvSpPr>
            <a:spLocks noGrp="1"/>
          </p:cNvSpPr>
          <p:nvPr>
            <p:ph idx="1"/>
          </p:nvPr>
        </p:nvSpPr>
        <p:spPr/>
        <p:txBody>
          <a:bodyPr/>
          <a:lstStyle/>
          <a:p>
            <a:r>
              <a:rPr lang="en-US" dirty="0"/>
              <a:t>Pseudo-Vygotsky: Behavior of individuals is no more than the system that individual operates in.</a:t>
            </a:r>
          </a:p>
          <a:p>
            <a:endParaRPr lang="en-US" dirty="0"/>
          </a:p>
          <a:p>
            <a:r>
              <a:rPr lang="en-US" dirty="0"/>
              <a:t>(Oversimplified activity theory)</a:t>
            </a:r>
          </a:p>
        </p:txBody>
      </p:sp>
    </p:spTree>
    <p:extLst>
      <p:ext uri="{BB962C8B-B14F-4D97-AF65-F5344CB8AC3E}">
        <p14:creationId xmlns:p14="http://schemas.microsoft.com/office/powerpoint/2010/main" val="417581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Pseudo-Vygotsky</a:t>
            </a:r>
          </a:p>
        </p:txBody>
      </p:sp>
      <p:sp>
        <p:nvSpPr>
          <p:cNvPr id="3" name="Content Placeholder 2"/>
          <p:cNvSpPr>
            <a:spLocks noGrp="1"/>
          </p:cNvSpPr>
          <p:nvPr>
            <p:ph idx="1"/>
          </p:nvPr>
        </p:nvSpPr>
        <p:spPr/>
        <p:txBody>
          <a:bodyPr/>
          <a:lstStyle/>
          <a:p>
            <a:r>
              <a:rPr lang="en-US" dirty="0"/>
              <a:t>Pseudo-Vygotsky: Human thinking is not seen in individuals, but is distributed among persons, artifacts, activities, and settings.</a:t>
            </a:r>
          </a:p>
          <a:p>
            <a:endParaRPr lang="en-US" dirty="0"/>
          </a:p>
          <a:p>
            <a:r>
              <a:rPr lang="en-US" dirty="0"/>
              <a:t>(Oversimplified distributed cognition theory)</a:t>
            </a:r>
          </a:p>
          <a:p>
            <a:endParaRPr lang="en-US" dirty="0"/>
          </a:p>
        </p:txBody>
      </p:sp>
    </p:spTree>
    <p:extLst>
      <p:ext uri="{BB962C8B-B14F-4D97-AF65-F5344CB8AC3E}">
        <p14:creationId xmlns:p14="http://schemas.microsoft.com/office/powerpoint/2010/main" val="2063960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 in Vygotsky’s theorizing</a:t>
            </a:r>
          </a:p>
        </p:txBody>
      </p:sp>
      <p:sp>
        <p:nvSpPr>
          <p:cNvPr id="3" name="Content Placeholder 2"/>
          <p:cNvSpPr>
            <a:spLocks noGrp="1"/>
          </p:cNvSpPr>
          <p:nvPr>
            <p:ph idx="1"/>
          </p:nvPr>
        </p:nvSpPr>
        <p:spPr/>
        <p:txBody>
          <a:bodyPr/>
          <a:lstStyle/>
          <a:p>
            <a:r>
              <a:rPr lang="en-US" dirty="0"/>
              <a:t>A person and their environment are seen as a system, which mutually influence each other</a:t>
            </a:r>
          </a:p>
          <a:p>
            <a:r>
              <a:rPr lang="en-US" dirty="0"/>
              <a:t>A behavior is understood through the historical process which created it</a:t>
            </a:r>
          </a:p>
        </p:txBody>
      </p:sp>
    </p:spTree>
    <p:extLst>
      <p:ext uri="{BB962C8B-B14F-4D97-AF65-F5344CB8AC3E}">
        <p14:creationId xmlns:p14="http://schemas.microsoft.com/office/powerpoint/2010/main" val="843625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each…</a:t>
            </a:r>
          </a:p>
        </p:txBody>
      </p:sp>
      <p:sp>
        <p:nvSpPr>
          <p:cNvPr id="3" name="Content Placeholder 2"/>
          <p:cNvSpPr>
            <a:spLocks noGrp="1"/>
          </p:cNvSpPr>
          <p:nvPr>
            <p:ph idx="1"/>
          </p:nvPr>
        </p:nvSpPr>
        <p:spPr/>
        <p:txBody>
          <a:bodyPr>
            <a:normAutofit fontScale="92500" lnSpcReduction="10000"/>
          </a:bodyPr>
          <a:lstStyle/>
          <a:p>
            <a:r>
              <a:rPr lang="en-US" dirty="0"/>
              <a:t>Write down (on paper, in another window; not the chat)</a:t>
            </a:r>
          </a:p>
          <a:p>
            <a:r>
              <a:rPr lang="en-US" dirty="0"/>
              <a:t>A behavior that you perform</a:t>
            </a:r>
          </a:p>
          <a:p>
            <a:r>
              <a:rPr lang="en-US" dirty="0"/>
              <a:t>Then write down as much as you recall about the historical processes that led to it</a:t>
            </a:r>
          </a:p>
          <a:p>
            <a:r>
              <a:rPr lang="en-US" dirty="0"/>
              <a:t>Then write down the environmental factors that you interacted with, that influenced this behavior</a:t>
            </a:r>
          </a:p>
          <a:p>
            <a:endParaRPr lang="en-US" dirty="0"/>
          </a:p>
          <a:p>
            <a:r>
              <a:rPr lang="en-US" dirty="0"/>
              <a:t>We’ll pause for 3m so everyone can do this</a:t>
            </a:r>
          </a:p>
        </p:txBody>
      </p:sp>
    </p:spTree>
    <p:extLst>
      <p:ext uri="{BB962C8B-B14F-4D97-AF65-F5344CB8AC3E}">
        <p14:creationId xmlns:p14="http://schemas.microsoft.com/office/powerpoint/2010/main" val="1101200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 these processes</a:t>
            </a:r>
          </a:p>
        </p:txBody>
      </p:sp>
      <p:sp>
        <p:nvSpPr>
          <p:cNvPr id="3" name="Content Placeholder 2"/>
          <p:cNvSpPr>
            <a:spLocks noGrp="1"/>
          </p:cNvSpPr>
          <p:nvPr>
            <p:ph idx="1"/>
          </p:nvPr>
        </p:nvSpPr>
        <p:spPr/>
        <p:txBody>
          <a:bodyPr>
            <a:normAutofit/>
          </a:bodyPr>
          <a:lstStyle/>
          <a:p>
            <a:r>
              <a:rPr lang="en-US" dirty="0"/>
              <a:t>Would anyone like to share? (out loud, rather than in the chat)</a:t>
            </a:r>
          </a:p>
          <a:p>
            <a:r>
              <a:rPr lang="en-US" dirty="0"/>
              <a:t>Let’s please hear a few</a:t>
            </a:r>
          </a:p>
          <a:p>
            <a:endParaRPr lang="en-US" dirty="0"/>
          </a:p>
          <a:p>
            <a:r>
              <a:rPr lang="en-US" dirty="0"/>
              <a:t>A behavior that you perform</a:t>
            </a:r>
          </a:p>
          <a:p>
            <a:r>
              <a:rPr lang="en-US" dirty="0"/>
              <a:t>The historical processes that led to it</a:t>
            </a:r>
          </a:p>
          <a:p>
            <a:r>
              <a:rPr lang="en-US" dirty="0"/>
              <a:t>The environmental factors that you interacted with, that influenced this behavior</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2087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Thoughts and Questions About the Readings?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10751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to purposeful and complex behavior in human cognition,</a:t>
            </a:r>
            <a:br>
              <a:rPr lang="en-US" dirty="0"/>
            </a:br>
            <a:r>
              <a:rPr lang="en-US" dirty="0"/>
              <a:t>according to Vygotsky</a:t>
            </a:r>
          </a:p>
        </p:txBody>
      </p:sp>
      <p:sp>
        <p:nvSpPr>
          <p:cNvPr id="3" name="Content Placeholder 2"/>
          <p:cNvSpPr>
            <a:spLocks noGrp="1"/>
          </p:cNvSpPr>
          <p:nvPr>
            <p:ph idx="1"/>
          </p:nvPr>
        </p:nvSpPr>
        <p:spPr/>
        <p:txBody>
          <a:bodyPr/>
          <a:lstStyle/>
          <a:p>
            <a:endParaRPr lang="en-US" dirty="0"/>
          </a:p>
          <a:p>
            <a:r>
              <a:rPr lang="en-US" dirty="0"/>
              <a:t>The use of language, of signs and symbols</a:t>
            </a:r>
          </a:p>
        </p:txBody>
      </p:sp>
    </p:spTree>
    <p:extLst>
      <p:ext uri="{BB962C8B-B14F-4D97-AF65-F5344CB8AC3E}">
        <p14:creationId xmlns:p14="http://schemas.microsoft.com/office/powerpoint/2010/main" val="2133254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Vygotsky and Skinner</a:t>
            </a:r>
          </a:p>
        </p:txBody>
      </p:sp>
      <p:sp>
        <p:nvSpPr>
          <p:cNvPr id="3" name="Content Placeholder 2"/>
          <p:cNvSpPr>
            <a:spLocks noGrp="1"/>
          </p:cNvSpPr>
          <p:nvPr>
            <p:ph idx="1"/>
          </p:nvPr>
        </p:nvSpPr>
        <p:spPr/>
        <p:txBody>
          <a:bodyPr/>
          <a:lstStyle/>
          <a:p>
            <a:r>
              <a:rPr lang="en-US" dirty="0"/>
              <a:t>Like Skinner, Vygotsky believed that we learn through the link between a stimulus and response</a:t>
            </a:r>
          </a:p>
          <a:p>
            <a:endParaRPr lang="en-US" dirty="0"/>
          </a:p>
          <a:p>
            <a:r>
              <a:rPr lang="en-US" dirty="0"/>
              <a:t>But unlike Skinner, Vygotsky believed that signs play a key mediating role between stimulus and response</a:t>
            </a:r>
          </a:p>
        </p:txBody>
      </p:sp>
    </p:spTree>
    <p:extLst>
      <p:ext uri="{BB962C8B-B14F-4D97-AF65-F5344CB8AC3E}">
        <p14:creationId xmlns:p14="http://schemas.microsoft.com/office/powerpoint/2010/main" val="4244754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Vygotsky and Skinner</a:t>
            </a:r>
          </a:p>
        </p:txBody>
      </p:sp>
      <p:sp>
        <p:nvSpPr>
          <p:cNvPr id="3" name="Content Placeholder 2"/>
          <p:cNvSpPr>
            <a:spLocks noGrp="1"/>
          </p:cNvSpPr>
          <p:nvPr>
            <p:ph idx="1"/>
          </p:nvPr>
        </p:nvSpPr>
        <p:spPr/>
        <p:txBody>
          <a:bodyPr/>
          <a:lstStyle/>
          <a:p>
            <a:r>
              <a:rPr lang="en-US" dirty="0"/>
              <a:t>Signs play a key mediating role between stimulus and response</a:t>
            </a:r>
          </a:p>
          <a:p>
            <a:endParaRPr lang="en-US" dirty="0"/>
          </a:p>
          <a:p>
            <a:r>
              <a:rPr lang="en-US" dirty="0"/>
              <a:t>How might this occur?</a:t>
            </a:r>
          </a:p>
          <a:p>
            <a:endParaRPr lang="en-US" dirty="0"/>
          </a:p>
          <a:p>
            <a:r>
              <a:rPr lang="en-US" dirty="0"/>
              <a:t>Please add post examples of this happening in your own experience to the chat</a:t>
            </a:r>
          </a:p>
        </p:txBody>
      </p:sp>
    </p:spTree>
    <p:extLst>
      <p:ext uri="{BB962C8B-B14F-4D97-AF65-F5344CB8AC3E}">
        <p14:creationId xmlns:p14="http://schemas.microsoft.com/office/powerpoint/2010/main" val="4158264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Context of Use</a:t>
            </a:r>
          </a:p>
        </p:txBody>
      </p:sp>
      <p:sp>
        <p:nvSpPr>
          <p:cNvPr id="3" name="Content Placeholder 2"/>
          <p:cNvSpPr>
            <a:spLocks noGrp="1"/>
          </p:cNvSpPr>
          <p:nvPr>
            <p:ph idx="1"/>
          </p:nvPr>
        </p:nvSpPr>
        <p:spPr/>
        <p:txBody>
          <a:bodyPr/>
          <a:lstStyle/>
          <a:p>
            <a:r>
              <a:rPr lang="en-US" dirty="0"/>
              <a:t>Signs are socially developed and created</a:t>
            </a:r>
          </a:p>
          <a:p>
            <a:endParaRPr lang="en-US" dirty="0"/>
          </a:p>
          <a:p>
            <a:r>
              <a:rPr lang="en-US" dirty="0"/>
              <a:t>Does this necessarily preclude that signs can be used on an individual basis?</a:t>
            </a:r>
          </a:p>
        </p:txBody>
      </p:sp>
    </p:spTree>
    <p:extLst>
      <p:ext uri="{BB962C8B-B14F-4D97-AF65-F5344CB8AC3E}">
        <p14:creationId xmlns:p14="http://schemas.microsoft.com/office/powerpoint/2010/main" val="915617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Context of Use</a:t>
            </a:r>
          </a:p>
        </p:txBody>
      </p:sp>
      <p:sp>
        <p:nvSpPr>
          <p:cNvPr id="3" name="Content Placeholder 2"/>
          <p:cNvSpPr>
            <a:spLocks noGrp="1"/>
          </p:cNvSpPr>
          <p:nvPr>
            <p:ph idx="1"/>
          </p:nvPr>
        </p:nvSpPr>
        <p:spPr/>
        <p:txBody>
          <a:bodyPr/>
          <a:lstStyle/>
          <a:p>
            <a:r>
              <a:rPr lang="en-US" dirty="0"/>
              <a:t>Signs are socially developed and created</a:t>
            </a:r>
          </a:p>
          <a:p>
            <a:endParaRPr lang="en-US" dirty="0"/>
          </a:p>
          <a:p>
            <a:r>
              <a:rPr lang="en-US" dirty="0"/>
              <a:t>Does this necessarily preclude that signs can be used on an individual basis?</a:t>
            </a:r>
          </a:p>
          <a:p>
            <a:endParaRPr lang="en-US" dirty="0"/>
          </a:p>
          <a:p>
            <a:r>
              <a:rPr lang="en-US" dirty="0"/>
              <a:t>Reflection, for instance?</a:t>
            </a:r>
          </a:p>
        </p:txBody>
      </p:sp>
    </p:spTree>
    <p:extLst>
      <p:ext uri="{BB962C8B-B14F-4D97-AF65-F5344CB8AC3E}">
        <p14:creationId xmlns:p14="http://schemas.microsoft.com/office/powerpoint/2010/main" val="233373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Child Development: </a:t>
            </a:r>
            <a:br>
              <a:rPr lang="en-US" dirty="0"/>
            </a:br>
            <a:r>
              <a:rPr lang="en-US" dirty="0"/>
              <a:t>Vygotsky versus Piaget</a:t>
            </a:r>
          </a:p>
        </p:txBody>
      </p:sp>
      <p:sp>
        <p:nvSpPr>
          <p:cNvPr id="3" name="Content Placeholder 2"/>
          <p:cNvSpPr>
            <a:spLocks noGrp="1"/>
          </p:cNvSpPr>
          <p:nvPr>
            <p:ph idx="1"/>
          </p:nvPr>
        </p:nvSpPr>
        <p:spPr/>
        <p:txBody>
          <a:bodyPr/>
          <a:lstStyle/>
          <a:p>
            <a:r>
              <a:rPr lang="en-US" dirty="0"/>
              <a:t>Development inherently shaped by the tools and signs available</a:t>
            </a:r>
          </a:p>
          <a:p>
            <a:r>
              <a:rPr lang="en-US" dirty="0"/>
              <a:t>Environmental learning influences child development	</a:t>
            </a:r>
          </a:p>
          <a:p>
            <a:r>
              <a:rPr lang="en-US" dirty="0"/>
              <a:t>School learning influences child development</a:t>
            </a:r>
          </a:p>
        </p:txBody>
      </p:sp>
    </p:spTree>
    <p:extLst>
      <p:ext uri="{BB962C8B-B14F-4D97-AF65-F5344CB8AC3E}">
        <p14:creationId xmlns:p14="http://schemas.microsoft.com/office/powerpoint/2010/main" val="1117338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During internalization, Vygotsky states that an interpersonal process is</a:t>
            </a:r>
            <a:br>
              <a:rPr lang="en-US" dirty="0"/>
            </a:br>
            <a:r>
              <a:rPr lang="en-US" dirty="0"/>
              <a:t>transformed into an intrapersonal one. </a:t>
            </a:r>
          </a:p>
        </p:txBody>
      </p:sp>
      <p:sp>
        <p:nvSpPr>
          <p:cNvPr id="3" name="Content Placeholder 2"/>
          <p:cNvSpPr>
            <a:spLocks noGrp="1"/>
          </p:cNvSpPr>
          <p:nvPr>
            <p:ph idx="1"/>
          </p:nvPr>
        </p:nvSpPr>
        <p:spPr/>
        <p:txBody>
          <a:bodyPr/>
          <a:lstStyle/>
          <a:p>
            <a:endParaRPr lang="en-US" dirty="0"/>
          </a:p>
          <a:p>
            <a:endParaRPr lang="en-US" dirty="0"/>
          </a:p>
          <a:p>
            <a:r>
              <a:rPr lang="en-US" dirty="0"/>
              <a:t>What does this mean?</a:t>
            </a:r>
          </a:p>
          <a:p>
            <a:endParaRPr lang="en-US" dirty="0"/>
          </a:p>
          <a:p>
            <a:endParaRPr lang="en-US" dirty="0"/>
          </a:p>
        </p:txBody>
      </p:sp>
    </p:spTree>
    <p:extLst>
      <p:ext uri="{BB962C8B-B14F-4D97-AF65-F5344CB8AC3E}">
        <p14:creationId xmlns:p14="http://schemas.microsoft.com/office/powerpoint/2010/main" val="822236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During internalization, Vygotsky states that an interpersonal process is</a:t>
            </a:r>
            <a:br>
              <a:rPr lang="en-US" dirty="0"/>
            </a:br>
            <a:r>
              <a:rPr lang="en-US" dirty="0"/>
              <a:t>transformed into an intrapersonal one. </a:t>
            </a:r>
          </a:p>
        </p:txBody>
      </p:sp>
      <p:sp>
        <p:nvSpPr>
          <p:cNvPr id="3" name="Content Placeholder 2"/>
          <p:cNvSpPr>
            <a:spLocks noGrp="1"/>
          </p:cNvSpPr>
          <p:nvPr>
            <p:ph idx="1"/>
          </p:nvPr>
        </p:nvSpPr>
        <p:spPr/>
        <p:txBody>
          <a:bodyPr/>
          <a:lstStyle/>
          <a:p>
            <a:endParaRPr lang="en-US" dirty="0"/>
          </a:p>
          <a:p>
            <a:endParaRPr lang="en-US" dirty="0"/>
          </a:p>
          <a:p>
            <a:r>
              <a:rPr lang="en-US" dirty="0"/>
              <a:t>What does this mean?</a:t>
            </a:r>
          </a:p>
          <a:p>
            <a:endParaRPr lang="en-US" dirty="0"/>
          </a:p>
          <a:p>
            <a:r>
              <a:rPr lang="en-US" dirty="0"/>
              <a:t>Please share examples of this in the chat</a:t>
            </a:r>
          </a:p>
          <a:p>
            <a:endParaRPr lang="en-US" dirty="0"/>
          </a:p>
        </p:txBody>
      </p:sp>
    </p:spTree>
    <p:extLst>
      <p:ext uri="{BB962C8B-B14F-4D97-AF65-F5344CB8AC3E}">
        <p14:creationId xmlns:p14="http://schemas.microsoft.com/office/powerpoint/2010/main" val="3766992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Zone of Proximal Development</a:t>
            </a:r>
          </a:p>
        </p:txBody>
      </p:sp>
      <p:sp>
        <p:nvSpPr>
          <p:cNvPr id="3" name="Content Placeholder 2"/>
          <p:cNvSpPr>
            <a:spLocks noGrp="1"/>
          </p:cNvSpPr>
          <p:nvPr>
            <p:ph idx="1"/>
          </p:nvPr>
        </p:nvSpPr>
        <p:spPr/>
        <p:txBody>
          <a:bodyPr>
            <a:normAutofit/>
          </a:bodyPr>
          <a:lstStyle/>
          <a:p>
            <a:r>
              <a:rPr lang="en-US" dirty="0"/>
              <a:t>"It is distance between the actual developmental level as determined by independent problem solving and the level of potential development as determined through problem solving under adult guidance or in collaboration with more capable peers.” 					(Vygotsky, 1978, p. 86 ). </a:t>
            </a:r>
          </a:p>
          <a:p>
            <a:endParaRPr lang="en-US" dirty="0"/>
          </a:p>
        </p:txBody>
      </p:sp>
    </p:spTree>
    <p:extLst>
      <p:ext uri="{BB962C8B-B14F-4D97-AF65-F5344CB8AC3E}">
        <p14:creationId xmlns:p14="http://schemas.microsoft.com/office/powerpoint/2010/main" val="4023756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from your own skill?</a:t>
            </a:r>
          </a:p>
        </p:txBody>
      </p:sp>
      <p:sp>
        <p:nvSpPr>
          <p:cNvPr id="3" name="Content Placeholder 2"/>
          <p:cNvSpPr>
            <a:spLocks noGrp="1"/>
          </p:cNvSpPr>
          <p:nvPr>
            <p:ph idx="1"/>
          </p:nvPr>
        </p:nvSpPr>
        <p:spPr/>
        <p:txBody>
          <a:bodyPr/>
          <a:lstStyle/>
          <a:p>
            <a:r>
              <a:rPr lang="en-US" dirty="0"/>
              <a:t>What can you do, but only with external help?</a:t>
            </a:r>
          </a:p>
          <a:p>
            <a:endParaRPr lang="en-US" dirty="0"/>
          </a:p>
          <a:p>
            <a:r>
              <a:rPr lang="en-US" dirty="0"/>
              <a:t>Please post examples of these to the chat</a:t>
            </a:r>
          </a:p>
        </p:txBody>
      </p:sp>
    </p:spTree>
    <p:extLst>
      <p:ext uri="{BB962C8B-B14F-4D97-AF65-F5344CB8AC3E}">
        <p14:creationId xmlns:p14="http://schemas.microsoft.com/office/powerpoint/2010/main" val="406708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 Vygotsky</a:t>
            </a:r>
          </a:p>
        </p:txBody>
      </p:sp>
      <p:sp>
        <p:nvSpPr>
          <p:cNvPr id="3" name="Content Placeholder 2"/>
          <p:cNvSpPr>
            <a:spLocks noGrp="1"/>
          </p:cNvSpPr>
          <p:nvPr>
            <p:ph idx="1"/>
          </p:nvPr>
        </p:nvSpPr>
        <p:spPr>
          <a:xfrm>
            <a:off x="3733800" y="1600201"/>
            <a:ext cx="4953000" cy="4495800"/>
          </a:xfrm>
        </p:spPr>
        <p:txBody>
          <a:bodyPr/>
          <a:lstStyle/>
          <a:p>
            <a:r>
              <a:rPr lang="en-US" dirty="0"/>
              <a:t>Founder of cultural-historical psychology</a:t>
            </a:r>
          </a:p>
        </p:txBody>
      </p:sp>
      <p:pic>
        <p:nvPicPr>
          <p:cNvPr id="1026" name="Picture 2" descr="http://vygotsky.afraid.org/Image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1" y="1600201"/>
            <a:ext cx="3262489" cy="4494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31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How is ZPD relevant to instruction today?</a:t>
            </a:r>
          </a:p>
        </p:txBody>
      </p:sp>
      <p:sp>
        <p:nvSpPr>
          <p:cNvPr id="3" name="Content Placeholder 2"/>
          <p:cNvSpPr>
            <a:spLocks noGrp="1"/>
          </p:cNvSpPr>
          <p:nvPr>
            <p:ph idx="1"/>
          </p:nvPr>
        </p:nvSpPr>
        <p:spPr/>
        <p:txBody>
          <a:bodyPr/>
          <a:lstStyle/>
          <a:p>
            <a:r>
              <a:rPr lang="en-US" dirty="0"/>
              <a:t>Examples please? (chat)</a:t>
            </a:r>
          </a:p>
        </p:txBody>
      </p:sp>
    </p:spTree>
    <p:extLst>
      <p:ext uri="{BB962C8B-B14F-4D97-AF65-F5344CB8AC3E}">
        <p14:creationId xmlns:p14="http://schemas.microsoft.com/office/powerpoint/2010/main" val="588611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How is ZPD relevant to assessment today?</a:t>
            </a:r>
          </a:p>
        </p:txBody>
      </p:sp>
      <p:sp>
        <p:nvSpPr>
          <p:cNvPr id="3" name="Content Placeholder 2"/>
          <p:cNvSpPr>
            <a:spLocks noGrp="1"/>
          </p:cNvSpPr>
          <p:nvPr>
            <p:ph idx="1"/>
          </p:nvPr>
        </p:nvSpPr>
        <p:spPr/>
        <p:txBody>
          <a:bodyPr/>
          <a:lstStyle/>
          <a:p>
            <a:r>
              <a:rPr lang="en-US" dirty="0"/>
              <a:t>Examples please? (chat)</a:t>
            </a:r>
          </a:p>
          <a:p>
            <a:endParaRPr lang="en-US" dirty="0"/>
          </a:p>
        </p:txBody>
      </p:sp>
    </p:spTree>
    <p:extLst>
      <p:ext uri="{BB962C8B-B14F-4D97-AF65-F5344CB8AC3E}">
        <p14:creationId xmlns:p14="http://schemas.microsoft.com/office/powerpoint/2010/main" val="282832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could we assess ZPD </a:t>
            </a:r>
            <a:br>
              <a:rPr lang="en-US" dirty="0"/>
            </a:br>
            <a:r>
              <a:rPr lang="en-US" dirty="0"/>
              <a:t>for academic topics?</a:t>
            </a:r>
          </a:p>
        </p:txBody>
      </p:sp>
      <p:sp>
        <p:nvSpPr>
          <p:cNvPr id="3" name="Content Placeholder 2"/>
          <p:cNvSpPr>
            <a:spLocks noGrp="1"/>
          </p:cNvSpPr>
          <p:nvPr>
            <p:ph idx="1"/>
          </p:nvPr>
        </p:nvSpPr>
        <p:spPr/>
        <p:txBody>
          <a:bodyPr/>
          <a:lstStyle/>
          <a:p>
            <a:r>
              <a:rPr lang="en-US" dirty="0"/>
              <a:t>Any thoughts?</a:t>
            </a:r>
          </a:p>
        </p:txBody>
      </p:sp>
    </p:spTree>
    <p:extLst>
      <p:ext uri="{BB962C8B-B14F-4D97-AF65-F5344CB8AC3E}">
        <p14:creationId xmlns:p14="http://schemas.microsoft.com/office/powerpoint/2010/main" val="4211257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could we assess ZPD </a:t>
            </a:r>
            <a:br>
              <a:rPr lang="en-US" dirty="0"/>
            </a:br>
            <a:r>
              <a:rPr lang="en-US" dirty="0"/>
              <a:t>for academic topics?</a:t>
            </a:r>
          </a:p>
        </p:txBody>
      </p:sp>
      <p:sp>
        <p:nvSpPr>
          <p:cNvPr id="3" name="Content Placeholder 2"/>
          <p:cNvSpPr>
            <a:spLocks noGrp="1"/>
          </p:cNvSpPr>
          <p:nvPr>
            <p:ph idx="1"/>
          </p:nvPr>
        </p:nvSpPr>
        <p:spPr/>
        <p:txBody>
          <a:bodyPr/>
          <a:lstStyle/>
          <a:p>
            <a:r>
              <a:rPr lang="en-US" dirty="0"/>
              <a:t>Are there less expensive ways to accomplish this?</a:t>
            </a:r>
          </a:p>
        </p:txBody>
      </p:sp>
    </p:spTree>
    <p:extLst>
      <p:ext uri="{BB962C8B-B14F-4D97-AF65-F5344CB8AC3E}">
        <p14:creationId xmlns:p14="http://schemas.microsoft.com/office/powerpoint/2010/main" val="1105807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ASSISTments</a:t>
            </a:r>
            <a:r>
              <a:rPr lang="en-US" dirty="0"/>
              <a:t> and ZPD</a:t>
            </a:r>
          </a:p>
        </p:txBody>
      </p:sp>
      <p:sp>
        <p:nvSpPr>
          <p:cNvPr id="3" name="Content Placeholder 2"/>
          <p:cNvSpPr>
            <a:spLocks noGrp="1"/>
          </p:cNvSpPr>
          <p:nvPr>
            <p:ph idx="1"/>
          </p:nvPr>
        </p:nvSpPr>
        <p:spPr/>
        <p:txBody>
          <a:bodyPr>
            <a:normAutofit fontScale="92500" lnSpcReduction="20000"/>
          </a:bodyPr>
          <a:lstStyle/>
          <a:p>
            <a:r>
              <a:rPr lang="en-US" dirty="0"/>
              <a:t>The </a:t>
            </a:r>
            <a:r>
              <a:rPr lang="en-US" dirty="0" err="1"/>
              <a:t>ASSISTments</a:t>
            </a:r>
            <a:r>
              <a:rPr lang="en-US" dirty="0"/>
              <a:t> platform, when used at the middle school level to assess learners</a:t>
            </a:r>
          </a:p>
          <a:p>
            <a:endParaRPr lang="en-US" dirty="0"/>
          </a:p>
          <a:p>
            <a:r>
              <a:rPr lang="en-US" dirty="0"/>
              <a:t>Takes into account not just whether student got an item correct on the first try</a:t>
            </a:r>
          </a:p>
          <a:p>
            <a:endParaRPr lang="en-US" dirty="0"/>
          </a:p>
          <a:p>
            <a:r>
              <a:rPr lang="en-US" dirty="0"/>
              <a:t>But whether they can get it right after some scaffolding</a:t>
            </a:r>
          </a:p>
          <a:p>
            <a:endParaRPr lang="en-US" dirty="0"/>
          </a:p>
          <a:p>
            <a:r>
              <a:rPr lang="en-US" dirty="0"/>
              <a:t>Is this worth doing?</a:t>
            </a:r>
          </a:p>
        </p:txBody>
      </p:sp>
    </p:spTree>
    <p:extLst>
      <p:ext uri="{BB962C8B-B14F-4D97-AF65-F5344CB8AC3E}">
        <p14:creationId xmlns:p14="http://schemas.microsoft.com/office/powerpoint/2010/main" val="4284722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or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8080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10/1: </a:t>
            </a:r>
            <a:r>
              <a:rPr lang="en-US" dirty="0" err="1"/>
              <a:t>Instructionism</a:t>
            </a:r>
            <a:endParaRPr lang="en-US" dirty="0"/>
          </a:p>
          <a:p>
            <a:r>
              <a:rPr lang="en-US" dirty="0"/>
              <a:t>10/8: Dewey</a:t>
            </a:r>
          </a:p>
          <a:p>
            <a:pPr lvl="1"/>
            <a:r>
              <a:rPr lang="en-US" dirty="0"/>
              <a:t>Dewey book needed for this class</a:t>
            </a:r>
          </a:p>
          <a:p>
            <a:r>
              <a:rPr lang="en-US" dirty="0"/>
              <a:t>10/15: Sociocultural and Situated Approaches</a:t>
            </a:r>
          </a:p>
          <a:p>
            <a:endParaRPr lang="en-US" dirty="0"/>
          </a:p>
        </p:txBody>
      </p:sp>
    </p:spTree>
    <p:extLst>
      <p:ext uri="{BB962C8B-B14F-4D97-AF65-F5344CB8AC3E}">
        <p14:creationId xmlns:p14="http://schemas.microsoft.com/office/powerpoint/2010/main" val="164382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 Vygotsky</a:t>
            </a:r>
          </a:p>
        </p:txBody>
      </p:sp>
      <p:sp>
        <p:nvSpPr>
          <p:cNvPr id="3" name="Content Placeholder 2"/>
          <p:cNvSpPr>
            <a:spLocks noGrp="1"/>
          </p:cNvSpPr>
          <p:nvPr>
            <p:ph idx="1"/>
          </p:nvPr>
        </p:nvSpPr>
        <p:spPr>
          <a:xfrm>
            <a:off x="3733800" y="1600201"/>
            <a:ext cx="4953000" cy="4495800"/>
          </a:xfrm>
        </p:spPr>
        <p:txBody>
          <a:bodyPr/>
          <a:lstStyle/>
          <a:p>
            <a:r>
              <a:rPr lang="en-US" dirty="0"/>
              <a:t>Founder of cultural-historical psychology</a:t>
            </a:r>
          </a:p>
          <a:p>
            <a:endParaRPr lang="en-US" dirty="0"/>
          </a:p>
          <a:p>
            <a:r>
              <a:rPr lang="en-US" dirty="0"/>
              <a:t>Referred to by some as the most misquoted educational psychologist of all time</a:t>
            </a:r>
          </a:p>
        </p:txBody>
      </p:sp>
      <p:pic>
        <p:nvPicPr>
          <p:cNvPr id="1026" name="Picture 2" descr="http://vygotsky.afraid.org/Image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1" y="1600201"/>
            <a:ext cx="3262489" cy="4494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816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Vygotsky </a:t>
            </a:r>
            <a:r>
              <a:rPr lang="en-US" dirty="0" err="1"/>
              <a:t>Mis</a:t>
            </a:r>
            <a:r>
              <a:rPr lang="en-US" dirty="0"/>
              <a:t>-quoted?</a:t>
            </a:r>
          </a:p>
        </p:txBody>
      </p:sp>
      <p:sp>
        <p:nvSpPr>
          <p:cNvPr id="3" name="Content Placeholder 2"/>
          <p:cNvSpPr>
            <a:spLocks noGrp="1"/>
          </p:cNvSpPr>
          <p:nvPr>
            <p:ph idx="1"/>
          </p:nvPr>
        </p:nvSpPr>
        <p:spPr/>
        <p:txBody>
          <a:bodyPr/>
          <a:lstStyle/>
          <a:p>
            <a:r>
              <a:rPr lang="en-US" dirty="0" err="1"/>
              <a:t>Gredler</a:t>
            </a:r>
            <a:r>
              <a:rPr lang="en-US" dirty="0"/>
              <a:t>, M., Shields, C. (2004) “Does no one read </a:t>
            </a:r>
            <a:r>
              <a:rPr lang="en-US" b="1" dirty="0"/>
              <a:t>Vygotsky's </a:t>
            </a:r>
            <a:r>
              <a:rPr lang="en-US" dirty="0"/>
              <a:t>words? Commentary on Glassman”.</a:t>
            </a:r>
          </a:p>
          <a:p>
            <a:r>
              <a:rPr lang="en-US" dirty="0" err="1"/>
              <a:t>Toomela</a:t>
            </a:r>
            <a:r>
              <a:rPr lang="en-US" dirty="0"/>
              <a:t>, A. (2000) “Activity theory is a dead end for cultural-historical psychology”.</a:t>
            </a:r>
          </a:p>
          <a:p>
            <a:r>
              <a:rPr lang="en-US" dirty="0"/>
              <a:t>Keller, P. (2012) “Cultural-Historical Theory and Cultural-Historical School: From Myth (Back) to Reality”.</a:t>
            </a:r>
          </a:p>
        </p:txBody>
      </p:sp>
    </p:spTree>
    <p:extLst>
      <p:ext uri="{BB962C8B-B14F-4D97-AF65-F5344CB8AC3E}">
        <p14:creationId xmlns:p14="http://schemas.microsoft.com/office/powerpoint/2010/main" val="237014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translations</a:t>
            </a:r>
          </a:p>
        </p:txBody>
      </p:sp>
      <p:sp>
        <p:nvSpPr>
          <p:cNvPr id="3" name="Content Placeholder 2"/>
          <p:cNvSpPr>
            <a:spLocks noGrp="1"/>
          </p:cNvSpPr>
          <p:nvPr>
            <p:ph idx="1"/>
          </p:nvPr>
        </p:nvSpPr>
        <p:spPr/>
        <p:txBody>
          <a:bodyPr/>
          <a:lstStyle/>
          <a:p>
            <a:r>
              <a:rPr lang="en-US" dirty="0"/>
              <a:t>And even one forged article!</a:t>
            </a:r>
          </a:p>
          <a:p>
            <a:endParaRPr lang="en-US" dirty="0"/>
          </a:p>
          <a:p>
            <a:r>
              <a:rPr lang="en-US" dirty="0"/>
              <a:t>This issue comes up again with Freire in about a month…</a:t>
            </a:r>
          </a:p>
        </p:txBody>
      </p:sp>
    </p:spTree>
    <p:extLst>
      <p:ext uri="{BB962C8B-B14F-4D97-AF65-F5344CB8AC3E}">
        <p14:creationId xmlns:p14="http://schemas.microsoft.com/office/powerpoint/2010/main" val="351378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consider some common Vygotskyan misconceptions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4041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consider some common Vygotskyan misconceptions</a:t>
            </a:r>
          </a:p>
        </p:txBody>
      </p:sp>
      <p:sp>
        <p:nvSpPr>
          <p:cNvPr id="3" name="Content Placeholder 2"/>
          <p:cNvSpPr>
            <a:spLocks noGrp="1"/>
          </p:cNvSpPr>
          <p:nvPr>
            <p:ph idx="1"/>
          </p:nvPr>
        </p:nvSpPr>
        <p:spPr/>
        <p:txBody>
          <a:bodyPr/>
          <a:lstStyle/>
          <a:p>
            <a:r>
              <a:rPr lang="en-US" dirty="0"/>
              <a:t>And discuss them through dialectic!</a:t>
            </a:r>
          </a:p>
          <a:p>
            <a:endParaRPr lang="en-US" dirty="0"/>
          </a:p>
        </p:txBody>
      </p:sp>
    </p:spTree>
    <p:extLst>
      <p:ext uri="{BB962C8B-B14F-4D97-AF65-F5344CB8AC3E}">
        <p14:creationId xmlns:p14="http://schemas.microsoft.com/office/powerpoint/2010/main" val="337828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Does anyone remember the key components of (Hegelian) dialectical argument?</a:t>
            </a:r>
          </a:p>
        </p:txBody>
      </p:sp>
      <p:sp>
        <p:nvSpPr>
          <p:cNvPr id="3" name="Content Placeholder 2"/>
          <p:cNvSpPr>
            <a:spLocks noGrp="1"/>
          </p:cNvSpPr>
          <p:nvPr>
            <p:ph idx="1"/>
          </p:nvPr>
        </p:nvSpPr>
        <p:spPr/>
        <p:txBody>
          <a:bodyPr/>
          <a:lstStyle/>
          <a:p>
            <a:endParaRPr lang="en-US" dirty="0"/>
          </a:p>
          <a:p>
            <a:r>
              <a:rPr lang="en-US" dirty="0"/>
              <a:t>From the first class, or from previous courses or readings?</a:t>
            </a:r>
          </a:p>
          <a:p>
            <a:endParaRPr lang="en-US" dirty="0"/>
          </a:p>
          <a:p>
            <a:r>
              <a:rPr lang="en-US" dirty="0"/>
              <a:t>Post to the chat</a:t>
            </a:r>
          </a:p>
        </p:txBody>
      </p:sp>
    </p:spTree>
    <p:extLst>
      <p:ext uri="{BB962C8B-B14F-4D97-AF65-F5344CB8AC3E}">
        <p14:creationId xmlns:p14="http://schemas.microsoft.com/office/powerpoint/2010/main" val="1491038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928</Words>
  <Application>Microsoft Office PowerPoint</Application>
  <PresentationFormat>On-screen Show (4:3)</PresentationFormat>
  <Paragraphs>141</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Foundations of  Teaching and Learning</vt:lpstr>
      <vt:lpstr>Thoughts and Questions About the Readings?</vt:lpstr>
      <vt:lpstr>Lev Vygotsky</vt:lpstr>
      <vt:lpstr>Lev Vygotsky</vt:lpstr>
      <vt:lpstr>Vygotsky Mis-quoted?</vt:lpstr>
      <vt:lpstr>Bad translations</vt:lpstr>
      <vt:lpstr>Let’s consider some common Vygotskyan misconceptions</vt:lpstr>
      <vt:lpstr>Let’s consider some common Vygotskyan misconceptions</vt:lpstr>
      <vt:lpstr>Does anyone remember the key components of (Hegelian) dialectical argument?</vt:lpstr>
      <vt:lpstr>Does anyone remember the key components of (Hegelian) dialectical argument?</vt:lpstr>
      <vt:lpstr>PowerPoint Presentation</vt:lpstr>
      <vt:lpstr>Let’s consider some common Vygotskyan misconceptions</vt:lpstr>
      <vt:lpstr>Pseudo-Vygotsky</vt:lpstr>
      <vt:lpstr>Pseudo-Vygotsky</vt:lpstr>
      <vt:lpstr>Pseudo-Vygotsky</vt:lpstr>
      <vt:lpstr>Pseudo-Vygotsky</vt:lpstr>
      <vt:lpstr>Dialectic in Vygotsky’s theorizing</vt:lpstr>
      <vt:lpstr>Can you each…</vt:lpstr>
      <vt:lpstr>Share these processes</vt:lpstr>
      <vt:lpstr>Key to purposeful and complex behavior in human cognition, according to Vygotsky</vt:lpstr>
      <vt:lpstr>Vygotsky and Skinner</vt:lpstr>
      <vt:lpstr>Vygotsky and Skinner</vt:lpstr>
      <vt:lpstr>Signs: Context of Use</vt:lpstr>
      <vt:lpstr>Signs: Context of Use</vt:lpstr>
      <vt:lpstr>Child Development:  Vygotsky versus Piaget</vt:lpstr>
      <vt:lpstr> During internalization, Vygotsky states that an interpersonal process is transformed into an intrapersonal one. </vt:lpstr>
      <vt:lpstr> During internalization, Vygotsky states that an interpersonal process is transformed into an intrapersonal one. </vt:lpstr>
      <vt:lpstr>Zone of Proximal Development</vt:lpstr>
      <vt:lpstr>Examples from your own skill?</vt:lpstr>
      <vt:lpstr>How is ZPD relevant to instruction today?</vt:lpstr>
      <vt:lpstr>How is ZPD relevant to assessment today?</vt:lpstr>
      <vt:lpstr>How could we assess ZPD  for academic topics?</vt:lpstr>
      <vt:lpstr>How could we assess ZPD  for academic topics?</vt:lpstr>
      <vt:lpstr>ASSISTments and ZPD</vt:lpstr>
      <vt:lpstr>Other thoughts or comments?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122</cp:revision>
  <dcterms:created xsi:type="dcterms:W3CDTF">2013-08-27T11:33:40Z</dcterms:created>
  <dcterms:modified xsi:type="dcterms:W3CDTF">2021-09-18T10:46:49Z</dcterms:modified>
</cp:coreProperties>
</file>