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13" r:id="rId3"/>
    <p:sldId id="265" r:id="rId4"/>
    <p:sldId id="524" r:id="rId5"/>
    <p:sldId id="525" r:id="rId6"/>
    <p:sldId id="274" r:id="rId7"/>
    <p:sldId id="513" r:id="rId8"/>
    <p:sldId id="380" r:id="rId9"/>
    <p:sldId id="381" r:id="rId10"/>
    <p:sldId id="399" r:id="rId11"/>
    <p:sldId id="527" r:id="rId12"/>
    <p:sldId id="515" r:id="rId13"/>
    <p:sldId id="519" r:id="rId14"/>
    <p:sldId id="266" r:id="rId15"/>
    <p:sldId id="411" r:id="rId16"/>
    <p:sldId id="529" r:id="rId17"/>
    <p:sldId id="377" r:id="rId18"/>
    <p:sldId id="271" r:id="rId19"/>
    <p:sldId id="387" r:id="rId20"/>
    <p:sldId id="510" r:id="rId21"/>
    <p:sldId id="272" r:id="rId22"/>
    <p:sldId id="396" r:id="rId23"/>
    <p:sldId id="523" r:id="rId24"/>
    <p:sldId id="530" r:id="rId25"/>
    <p:sldId id="531" r:id="rId26"/>
    <p:sldId id="30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60" autoAdjust="0"/>
  </p:normalViewPr>
  <p:slideViewPr>
    <p:cSldViewPr>
      <p:cViewPr varScale="1">
        <p:scale>
          <a:sx n="61" d="100"/>
          <a:sy n="61" d="100"/>
        </p:scale>
        <p:origin x="1411"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8/17/2022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777E0E-AA0C-4CA6-9370-9BDDCA793804}"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77E0E-AA0C-4CA6-9370-9BDDCA793804}"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77E0E-AA0C-4CA6-9370-9BDDCA793804}"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77E0E-AA0C-4CA6-9370-9BDDCA793804}" type="datetimeFigureOut">
              <a:rPr lang="en-US" smtClean="0"/>
              <a:pPr/>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77E0E-AA0C-4CA6-9370-9BDDCA793804}" type="datetimeFigureOut">
              <a:rPr lang="en-US" smtClean="0"/>
              <a:pPr/>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8/17/2022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rive.google.com/drive/folders/1qH8RV6kV6wDsJpxhe60H2symrLWyrILF?usp=shar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rybaker@upenn.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upenn.edu/learninganalytics/ryanbaker/ITS2020/topical-wk-1/its-1.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upenn.edu/learninganalytics/ryanbaker/ITS2022/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Adaptive Learning Systems</a:t>
            </a:r>
          </a:p>
        </p:txBody>
      </p:sp>
      <p:sp>
        <p:nvSpPr>
          <p:cNvPr id="3" name="Subtitle 2"/>
          <p:cNvSpPr>
            <a:spLocks noGrp="1"/>
          </p:cNvSpPr>
          <p:nvPr>
            <p:ph type="subTitle" idx="1"/>
          </p:nvPr>
        </p:nvSpPr>
        <p:spPr/>
        <p:txBody>
          <a:bodyPr/>
          <a:lstStyle/>
          <a:p>
            <a:r>
              <a:rPr lang="en-US"/>
              <a:t>EDUC5100</a:t>
            </a:r>
            <a:br>
              <a:rPr lang="en-US" dirty="0"/>
            </a:br>
            <a:r>
              <a:rPr lang="en-US" dirty="0"/>
              <a:t>Fall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normAutofit/>
          </a:bodyPr>
          <a:lstStyle/>
          <a:p>
            <a:r>
              <a:rPr lang="en-US" dirty="0"/>
              <a:t>If any schedule changes happen due to unforeseen circumstances </a:t>
            </a:r>
          </a:p>
          <a:p>
            <a:endParaRPr lang="en-US" dirty="0"/>
          </a:p>
          <a:p>
            <a:r>
              <a:rPr lang="en-US" dirty="0"/>
              <a:t>Online schedule will be kept up-to-date</a:t>
            </a:r>
          </a:p>
          <a:p>
            <a:endParaRPr lang="en-US" dirty="0"/>
          </a:p>
        </p:txBody>
      </p:sp>
    </p:spTree>
    <p:extLst>
      <p:ext uri="{BB962C8B-B14F-4D97-AF65-F5344CB8AC3E}">
        <p14:creationId xmlns:p14="http://schemas.microsoft.com/office/powerpoint/2010/main" val="185553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123B-6B1E-4538-BA05-195611A87DC4}"/>
              </a:ext>
            </a:extLst>
          </p:cNvPr>
          <p:cNvSpPr>
            <a:spLocks noGrp="1"/>
          </p:cNvSpPr>
          <p:nvPr>
            <p:ph type="title"/>
          </p:nvPr>
        </p:nvSpPr>
        <p:spPr/>
        <p:txBody>
          <a:bodyPr/>
          <a:lstStyle/>
          <a:p>
            <a:r>
              <a:rPr lang="en-US" dirty="0"/>
              <a:t>Readings</a:t>
            </a:r>
          </a:p>
        </p:txBody>
      </p:sp>
      <p:sp>
        <p:nvSpPr>
          <p:cNvPr id="3" name="Content Placeholder 2">
            <a:extLst>
              <a:ext uri="{FF2B5EF4-FFF2-40B4-BE49-F238E27FC236}">
                <a16:creationId xmlns:a16="http://schemas.microsoft.com/office/drawing/2014/main" id="{E5485432-35FE-46D0-9A48-2A061206D3ED}"/>
              </a:ext>
            </a:extLst>
          </p:cNvPr>
          <p:cNvSpPr>
            <a:spLocks noGrp="1"/>
          </p:cNvSpPr>
          <p:nvPr>
            <p:ph idx="1"/>
          </p:nvPr>
        </p:nvSpPr>
        <p:spPr/>
        <p:txBody>
          <a:bodyPr/>
          <a:lstStyle/>
          <a:p>
            <a:r>
              <a:rPr lang="en-US" dirty="0">
                <a:hlinkClick r:id="rId2"/>
              </a:rPr>
              <a:t>https://drive.google.com/drive/folders/1qH8RV6kV6wDsJpxhe60H2symrLWyrILF?usp=sharing</a:t>
            </a:r>
            <a:endParaRPr lang="en-US" dirty="0"/>
          </a:p>
          <a:p>
            <a:endParaRPr lang="en-US" dirty="0"/>
          </a:p>
          <a:p>
            <a:endParaRPr lang="en-US" dirty="0"/>
          </a:p>
        </p:txBody>
      </p:sp>
    </p:spTree>
    <p:extLst>
      <p:ext uri="{BB962C8B-B14F-4D97-AF65-F5344CB8AC3E}">
        <p14:creationId xmlns:p14="http://schemas.microsoft.com/office/powerpoint/2010/main" val="580684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991C-D974-4FED-9433-CA4B77160065}"/>
              </a:ext>
            </a:extLst>
          </p:cNvPr>
          <p:cNvSpPr>
            <a:spLocks noGrp="1"/>
          </p:cNvSpPr>
          <p:nvPr>
            <p:ph type="title"/>
          </p:nvPr>
        </p:nvSpPr>
        <p:spPr/>
        <p:txBody>
          <a:bodyPr/>
          <a:lstStyle/>
          <a:p>
            <a:r>
              <a:rPr lang="en-US" dirty="0"/>
              <a:t>Course Discussion Forum</a:t>
            </a:r>
          </a:p>
        </p:txBody>
      </p:sp>
      <p:sp>
        <p:nvSpPr>
          <p:cNvPr id="4" name="Rectangle 1">
            <a:extLst>
              <a:ext uri="{FF2B5EF4-FFF2-40B4-BE49-F238E27FC236}">
                <a16:creationId xmlns:a16="http://schemas.microsoft.com/office/drawing/2014/main" id="{0B1443D6-EE37-4515-87D0-8543FC497765}"/>
              </a:ext>
            </a:extLst>
          </p:cNvPr>
          <p:cNvSpPr>
            <a:spLocks noGrp="1" noChangeArrowheads="1"/>
          </p:cNvSpPr>
          <p:nvPr>
            <p:ph idx="1"/>
          </p:nvPr>
        </p:nvSpPr>
        <p:spPr bwMode="auto">
          <a:xfrm>
            <a:off x="457200" y="3570794"/>
            <a:ext cx="7972054"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1155CC"/>
                </a:solidFill>
                <a:cs typeface="Arial" panose="020B0604020202020204" pitchFamily="34" charset="0"/>
              </a:rPr>
              <a:t>https://piazza.com/upenn/fall2022/educ545</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024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4FBC7-7651-4423-BB6F-A4B693EEF1E9}"/>
              </a:ext>
            </a:extLst>
          </p:cNvPr>
          <p:cNvSpPr>
            <a:spLocks noGrp="1"/>
          </p:cNvSpPr>
          <p:nvPr>
            <p:ph type="title"/>
          </p:nvPr>
        </p:nvSpPr>
        <p:spPr/>
        <p:txBody>
          <a:bodyPr/>
          <a:lstStyle/>
          <a:p>
            <a:r>
              <a:rPr lang="en-US" dirty="0"/>
              <a:t>Course Discussion Forum</a:t>
            </a:r>
          </a:p>
        </p:txBody>
      </p:sp>
      <p:sp>
        <p:nvSpPr>
          <p:cNvPr id="3" name="Content Placeholder 2">
            <a:extLst>
              <a:ext uri="{FF2B5EF4-FFF2-40B4-BE49-F238E27FC236}">
                <a16:creationId xmlns:a16="http://schemas.microsoft.com/office/drawing/2014/main" id="{EEE54CD0-B4F2-4C22-9DC4-578FF16F6FB9}"/>
              </a:ext>
            </a:extLst>
          </p:cNvPr>
          <p:cNvSpPr>
            <a:spLocks noGrp="1"/>
          </p:cNvSpPr>
          <p:nvPr>
            <p:ph idx="1"/>
          </p:nvPr>
        </p:nvSpPr>
        <p:spPr>
          <a:xfrm>
            <a:off x="457200" y="1600200"/>
            <a:ext cx="8229600" cy="5257800"/>
          </a:xfrm>
        </p:spPr>
        <p:txBody>
          <a:bodyPr>
            <a:normAutofit/>
          </a:bodyPr>
          <a:lstStyle/>
          <a:p>
            <a:r>
              <a:rPr lang="en-US" dirty="0"/>
              <a:t>Hand in assignments there</a:t>
            </a:r>
          </a:p>
          <a:p>
            <a:r>
              <a:rPr lang="en-US" dirty="0"/>
              <a:t>Comment on other students’ assignments there</a:t>
            </a:r>
          </a:p>
          <a:p>
            <a:endParaRPr lang="en-US" dirty="0"/>
          </a:p>
          <a:p>
            <a:r>
              <a:rPr lang="en-US" dirty="0"/>
              <a:t>Discuss the readings and lectures there</a:t>
            </a:r>
          </a:p>
        </p:txBody>
      </p:sp>
    </p:spTree>
    <p:extLst>
      <p:ext uri="{BB962C8B-B14F-4D97-AF65-F5344CB8AC3E}">
        <p14:creationId xmlns:p14="http://schemas.microsoft.com/office/powerpoint/2010/main" val="28419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p:txBody>
          <a:bodyPr>
            <a:normAutofit/>
          </a:bodyPr>
          <a:lstStyle/>
          <a:p>
            <a:r>
              <a:rPr lang="en-US" dirty="0"/>
              <a:t>System Review</a:t>
            </a:r>
          </a:p>
          <a:p>
            <a:endParaRPr lang="en-US" dirty="0"/>
          </a:p>
          <a:p>
            <a:r>
              <a:rPr lang="en-US" dirty="0"/>
              <a:t>Semester Paper</a:t>
            </a:r>
          </a:p>
          <a:p>
            <a:endParaRPr lang="en-US" dirty="0"/>
          </a:p>
          <a:p>
            <a:r>
              <a:rPr lang="en-US" dirty="0"/>
              <a:t>Let’s take a quick look at each</a:t>
            </a:r>
          </a:p>
          <a:p>
            <a:endParaRPr lang="en-US" dirty="0"/>
          </a:p>
          <a:p>
            <a:r>
              <a:rPr lang="en-US" dirty="0"/>
              <a:t>Any questions?</a:t>
            </a:r>
          </a:p>
          <a:p>
            <a:endParaRPr lang="en-US" dirty="0"/>
          </a:p>
          <a:p>
            <a:pPr marL="0" indent="0">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Plagiarism and Cheating: </a:t>
            </a:r>
            <a:br>
              <a:rPr lang="en-US" dirty="0"/>
            </a:br>
            <a:r>
              <a:rPr lang="en-US" dirty="0"/>
              <a:t>Boilerplate Slide</a:t>
            </a:r>
          </a:p>
        </p:txBody>
      </p:sp>
      <p:sp>
        <p:nvSpPr>
          <p:cNvPr id="3" name="Content Placeholder 2"/>
          <p:cNvSpPr>
            <a:spLocks noGrp="1"/>
          </p:cNvSpPr>
          <p:nvPr>
            <p:ph idx="1"/>
          </p:nvPr>
        </p:nvSpPr>
        <p:spPr/>
        <p:txBody>
          <a:bodyPr>
            <a:normAutofit/>
          </a:bodyPr>
          <a:lstStyle/>
          <a:p>
            <a:r>
              <a:rPr lang="en-US" dirty="0"/>
              <a:t>Don’t do it</a:t>
            </a:r>
          </a:p>
          <a:p>
            <a:endParaRPr lang="en-US" dirty="0"/>
          </a:p>
          <a:p>
            <a:r>
              <a:rPr lang="en-US" dirty="0"/>
              <a:t>If you have any questions about what it is, talk to me </a:t>
            </a:r>
            <a:r>
              <a:rPr lang="en-US" b="1" i="1" dirty="0"/>
              <a:t>before</a:t>
            </a:r>
            <a:r>
              <a:rPr lang="en-US" dirty="0"/>
              <a:t> you turn in an assignment that involves either of these</a:t>
            </a:r>
          </a:p>
          <a:p>
            <a:endParaRPr lang="en-US" dirty="0"/>
          </a:p>
          <a:p>
            <a:r>
              <a:rPr lang="en-US" dirty="0"/>
              <a:t>University regulations will be followed to the letter</a:t>
            </a:r>
          </a:p>
          <a:p>
            <a:endParaRPr lang="en-US" dirty="0"/>
          </a:p>
        </p:txBody>
      </p:sp>
    </p:spTree>
    <p:extLst>
      <p:ext uri="{BB962C8B-B14F-4D97-AF65-F5344CB8AC3E}">
        <p14:creationId xmlns:p14="http://schemas.microsoft.com/office/powerpoint/2010/main" val="875533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Plagiarism and Cheating: </a:t>
            </a:r>
            <a:br>
              <a:rPr lang="en-US" dirty="0"/>
            </a:br>
            <a:r>
              <a:rPr lang="en-US" dirty="0"/>
              <a:t>Note</a:t>
            </a:r>
          </a:p>
        </p:txBody>
      </p:sp>
      <p:sp>
        <p:nvSpPr>
          <p:cNvPr id="3" name="Content Placeholder 2"/>
          <p:cNvSpPr>
            <a:spLocks noGrp="1"/>
          </p:cNvSpPr>
          <p:nvPr>
            <p:ph idx="1"/>
          </p:nvPr>
        </p:nvSpPr>
        <p:spPr/>
        <p:txBody>
          <a:bodyPr>
            <a:normAutofit/>
          </a:bodyPr>
          <a:lstStyle/>
          <a:p>
            <a:r>
              <a:rPr lang="en-US" dirty="0"/>
              <a:t>Having said that </a:t>
            </a:r>
          </a:p>
          <a:p>
            <a:endParaRPr lang="en-US" dirty="0"/>
          </a:p>
          <a:p>
            <a:r>
              <a:rPr lang="en-US" dirty="0"/>
              <a:t>I will not be a stickler on use of quotation marks, etc.</a:t>
            </a:r>
          </a:p>
          <a:p>
            <a:r>
              <a:rPr lang="en-US" dirty="0"/>
              <a:t>Just make sure it’s clear what are your ideas, and what comes from someone else</a:t>
            </a:r>
          </a:p>
          <a:p>
            <a:endParaRPr lang="en-US" dirty="0"/>
          </a:p>
        </p:txBody>
      </p:sp>
    </p:spTree>
    <p:extLst>
      <p:ext uri="{BB962C8B-B14F-4D97-AF65-F5344CB8AC3E}">
        <p14:creationId xmlns:p14="http://schemas.microsoft.com/office/powerpoint/2010/main" val="3257510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System Review (35% of grade)</a:t>
            </a:r>
          </a:p>
          <a:p>
            <a:r>
              <a:rPr lang="en-US" dirty="0"/>
              <a:t>Semester Paper Prospectus (10% of grade)</a:t>
            </a:r>
          </a:p>
          <a:p>
            <a:r>
              <a:rPr lang="en-US" dirty="0"/>
              <a:t>Semester Paper (35% of grade)</a:t>
            </a:r>
          </a:p>
          <a:p>
            <a:r>
              <a:rPr lang="en-US" dirty="0"/>
              <a:t>Participation (20% of grade)</a:t>
            </a:r>
          </a:p>
          <a:p>
            <a:endParaRPr lang="en-US" dirty="0"/>
          </a:p>
          <a:p>
            <a:r>
              <a:rPr lang="en-US" dirty="0"/>
              <a:t>Note that posting responses to other students’ assignments is part of your grade for System Review and Semester Paper!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Accommodations for Students with Disabilities</a:t>
            </a:r>
          </a:p>
        </p:txBody>
      </p:sp>
      <p:sp>
        <p:nvSpPr>
          <p:cNvPr id="3" name="Content Placeholder 2"/>
          <p:cNvSpPr>
            <a:spLocks noGrp="1"/>
          </p:cNvSpPr>
          <p:nvPr>
            <p:ph idx="1"/>
          </p:nvPr>
        </p:nvSpPr>
        <p:spPr/>
        <p:txBody>
          <a:bodyPr/>
          <a:lstStyle/>
          <a:p>
            <a:r>
              <a:rPr lang="en-US" dirty="0"/>
              <a:t>Please email me to set up a meeting so we can best accommodate you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get in touch with me</a:t>
            </a:r>
          </a:p>
        </p:txBody>
      </p:sp>
      <p:sp>
        <p:nvSpPr>
          <p:cNvPr id="3" name="Content Placeholder 2"/>
          <p:cNvSpPr>
            <a:spLocks noGrp="1"/>
          </p:cNvSpPr>
          <p:nvPr>
            <p:ph idx="1"/>
          </p:nvPr>
        </p:nvSpPr>
        <p:spPr>
          <a:xfrm>
            <a:off x="457200" y="1600200"/>
            <a:ext cx="8763000" cy="5105400"/>
          </a:xfrm>
        </p:spPr>
        <p:txBody>
          <a:bodyPr>
            <a:normAutofit fontScale="92500" lnSpcReduction="10000"/>
          </a:bodyPr>
          <a:lstStyle/>
          <a:p>
            <a:r>
              <a:rPr lang="en-US" dirty="0"/>
              <a:t>Post to the forum</a:t>
            </a:r>
          </a:p>
          <a:p>
            <a:pPr lvl="1"/>
            <a:r>
              <a:rPr lang="en-US" dirty="0"/>
              <a:t>Strongly preferred for all questions that could be of interest to other students; fastest response</a:t>
            </a:r>
          </a:p>
          <a:p>
            <a:r>
              <a:rPr lang="en-US" dirty="0"/>
              <a:t>Come to office hours, 145pm-3pm Thursdays USA Eastern</a:t>
            </a:r>
          </a:p>
          <a:p>
            <a:r>
              <a:rPr lang="en-US" sz="3000" dirty="0"/>
              <a:t>Set up a virtual meeting penn.learninganalytics@gmail.com</a:t>
            </a:r>
          </a:p>
          <a:p>
            <a:r>
              <a:rPr lang="en-US" sz="3000" dirty="0"/>
              <a:t>Questions on grades or late </a:t>
            </a:r>
            <a:r>
              <a:rPr lang="en-US" sz="3000" dirty="0" err="1"/>
              <a:t>handins</a:t>
            </a:r>
            <a:r>
              <a:rPr lang="en-US" sz="3000" dirty="0"/>
              <a:t> </a:t>
            </a:r>
            <a:r>
              <a:rPr lang="en-US" sz="3000" dirty="0">
                <a:hlinkClick r:id="rId2"/>
              </a:rPr>
              <a:t>rybaker@upenn.edu</a:t>
            </a:r>
            <a:endParaRPr lang="en-US" sz="3000" dirty="0"/>
          </a:p>
          <a:p>
            <a:pPr lvl="1"/>
            <a:endParaRPr lang="en-US" dirty="0"/>
          </a:p>
          <a:p>
            <a:r>
              <a:rPr lang="en-US" dirty="0"/>
              <a:t>Use the right approach, get a much faster response</a:t>
            </a:r>
          </a:p>
          <a:p>
            <a:pPr lvl="1"/>
            <a:endParaRPr lang="en-US" dirty="0"/>
          </a:p>
        </p:txBody>
      </p:sp>
    </p:spTree>
    <p:extLst>
      <p:ext uri="{BB962C8B-B14F-4D97-AF65-F5344CB8AC3E}">
        <p14:creationId xmlns:p14="http://schemas.microsoft.com/office/powerpoint/2010/main" val="3186710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440680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Forums</a:t>
            </a:r>
          </a:p>
        </p:txBody>
      </p:sp>
      <p:sp>
        <p:nvSpPr>
          <p:cNvPr id="3" name="Content Placeholder 2"/>
          <p:cNvSpPr>
            <a:spLocks noGrp="1"/>
          </p:cNvSpPr>
          <p:nvPr>
            <p:ph idx="1"/>
          </p:nvPr>
        </p:nvSpPr>
        <p:spPr/>
        <p:txBody>
          <a:bodyPr>
            <a:normAutofit/>
          </a:bodyPr>
          <a:lstStyle/>
          <a:p>
            <a:r>
              <a:rPr lang="en-US" dirty="0"/>
              <a:t>Before emailing me, if you have a question of general interest for the class</a:t>
            </a:r>
          </a:p>
          <a:p>
            <a:endParaRPr lang="en-US" dirty="0"/>
          </a:p>
          <a:p>
            <a:r>
              <a:rPr lang="en-US" dirty="0"/>
              <a:t>Post to the Piazza forum!</a:t>
            </a:r>
          </a:p>
          <a:p>
            <a:endParaRPr lang="en-US" dirty="0"/>
          </a:p>
          <a:p>
            <a:r>
              <a:rPr lang="en-US" dirty="0"/>
              <a:t>I will check there before I check my email</a:t>
            </a:r>
          </a:p>
          <a:p>
            <a:pPr lvl="1"/>
            <a:r>
              <a:rPr lang="en-US" dirty="0"/>
              <a:t>And maybe one of your classmates will have the answer!</a:t>
            </a:r>
          </a:p>
          <a:p>
            <a:pPr lvl="1"/>
            <a:endParaRPr lang="en-US" dirty="0"/>
          </a:p>
        </p:txBody>
      </p:sp>
    </p:spTree>
    <p:extLst>
      <p:ext uri="{BB962C8B-B14F-4D97-AF65-F5344CB8AC3E}">
        <p14:creationId xmlns:p14="http://schemas.microsoft.com/office/powerpoint/2010/main" val="4148681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Any questions on the syllabus, schedule, or administrative topics?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you</a:t>
            </a:r>
          </a:p>
        </p:txBody>
      </p:sp>
      <p:sp>
        <p:nvSpPr>
          <p:cNvPr id="3" name="Content Placeholder 2"/>
          <p:cNvSpPr>
            <a:spLocks noGrp="1"/>
          </p:cNvSpPr>
          <p:nvPr>
            <p:ph idx="1"/>
          </p:nvPr>
        </p:nvSpPr>
        <p:spPr/>
        <p:txBody>
          <a:bodyPr/>
          <a:lstStyle/>
          <a:p>
            <a:r>
              <a:rPr lang="en-US" dirty="0"/>
              <a:t>And why are you here?</a:t>
            </a:r>
          </a:p>
          <a:p>
            <a:endParaRPr lang="en-US" dirty="0"/>
          </a:p>
          <a:p>
            <a:r>
              <a:rPr lang="en-US" dirty="0"/>
              <a:t>Why are adaptive learning systems of interest to you?</a:t>
            </a:r>
          </a:p>
          <a:p>
            <a:endParaRPr lang="en-US" dirty="0"/>
          </a:p>
          <a:p>
            <a:r>
              <a:rPr lang="en-US" dirty="0"/>
              <a:t>Have you ever used or worked on an adaptive learning system before?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5E9F-4F53-4C6E-84AE-AB31367A235B}"/>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42B60CBE-1401-4359-9500-CF14C8DF5DD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91113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0055F-41BE-7608-C5B9-89FB15C22236}"/>
              </a:ext>
            </a:extLst>
          </p:cNvPr>
          <p:cNvSpPr>
            <a:spLocks noGrp="1"/>
          </p:cNvSpPr>
          <p:nvPr>
            <p:ph type="title"/>
          </p:nvPr>
        </p:nvSpPr>
        <p:spPr/>
        <p:txBody>
          <a:bodyPr>
            <a:normAutofit fontScale="90000"/>
          </a:bodyPr>
          <a:lstStyle/>
          <a:p>
            <a:r>
              <a:rPr lang="en-US" dirty="0"/>
              <a:t>Who here has completed the activity</a:t>
            </a:r>
          </a:p>
        </p:txBody>
      </p:sp>
      <p:sp>
        <p:nvSpPr>
          <p:cNvPr id="3" name="Content Placeholder 2">
            <a:extLst>
              <a:ext uri="{FF2B5EF4-FFF2-40B4-BE49-F238E27FC236}">
                <a16:creationId xmlns:a16="http://schemas.microsoft.com/office/drawing/2014/main" id="{DB76F762-10E3-D01C-B0E6-21BE35655AAB}"/>
              </a:ext>
            </a:extLst>
          </p:cNvPr>
          <p:cNvSpPr>
            <a:spLocks noGrp="1"/>
          </p:cNvSpPr>
          <p:nvPr>
            <p:ph idx="1"/>
          </p:nvPr>
        </p:nvSpPr>
        <p:spPr/>
        <p:txBody>
          <a:bodyPr>
            <a:normAutofit/>
          </a:bodyPr>
          <a:lstStyle/>
          <a:p>
            <a:pPr marL="0" indent="0">
              <a:buNone/>
            </a:pPr>
            <a:r>
              <a:rPr lang="en-US" dirty="0">
                <a:hlinkClick r:id="rId2"/>
              </a:rPr>
              <a:t>https://www.upenn.edu/learninganalytics/ryanbaker/ITS2020/topical-wk-1/its-1.html</a:t>
            </a:r>
            <a:endParaRPr lang="en-US" dirty="0"/>
          </a:p>
          <a:p>
            <a:pPr marL="0" indent="0">
              <a:buNone/>
            </a:pPr>
            <a:endParaRPr lang="en-US" dirty="0"/>
          </a:p>
          <a:p>
            <a:r>
              <a:rPr lang="en-US" dirty="0"/>
              <a:t>Those of you who haven’t please take a few minutes to do so</a:t>
            </a:r>
          </a:p>
        </p:txBody>
      </p:sp>
    </p:spTree>
    <p:extLst>
      <p:ext uri="{BB962C8B-B14F-4D97-AF65-F5344CB8AC3E}">
        <p14:creationId xmlns:p14="http://schemas.microsoft.com/office/powerpoint/2010/main" val="95671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240C-9F45-EC1D-41EB-B2F0E3E625F6}"/>
              </a:ext>
            </a:extLst>
          </p:cNvPr>
          <p:cNvSpPr>
            <a:spLocks noGrp="1"/>
          </p:cNvSpPr>
          <p:nvPr>
            <p:ph type="title"/>
          </p:nvPr>
        </p:nvSpPr>
        <p:spPr/>
        <p:txBody>
          <a:bodyPr/>
          <a:lstStyle/>
          <a:p>
            <a:r>
              <a:rPr lang="en-US" dirty="0"/>
              <a:t>Comments? Questions?</a:t>
            </a:r>
          </a:p>
        </p:txBody>
      </p:sp>
      <p:sp>
        <p:nvSpPr>
          <p:cNvPr id="3" name="Content Placeholder 2">
            <a:extLst>
              <a:ext uri="{FF2B5EF4-FFF2-40B4-BE49-F238E27FC236}">
                <a16:creationId xmlns:a16="http://schemas.microsoft.com/office/drawing/2014/main" id="{D93936D9-5517-E4C0-46C8-3E1074AD4CC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19301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More and more education takes place asynchronously and online, but relatively little asynchronous instruction takes advantage of the technological advancements that have taken place in recent decades, replicating traditional models for instruction online. </a:t>
            </a:r>
          </a:p>
        </p:txBody>
      </p:sp>
    </p:spTree>
    <p:extLst>
      <p:ext uri="{BB962C8B-B14F-4D97-AF65-F5344CB8AC3E}">
        <p14:creationId xmlns:p14="http://schemas.microsoft.com/office/powerpoint/2010/main" val="1742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In this class, you will learn about the pedagogy and technology of adaptive learning systems (often referred to as intelligent tutoring systems), individualized and personalized technology that helps students construct understanding and develop skill. </a:t>
            </a:r>
          </a:p>
        </p:txBody>
      </p:sp>
    </p:spTree>
    <p:extLst>
      <p:ext uri="{BB962C8B-B14F-4D97-AF65-F5344CB8AC3E}">
        <p14:creationId xmlns:p14="http://schemas.microsoft.com/office/powerpoint/2010/main" val="197486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a:bodyPr>
          <a:lstStyle/>
          <a:p>
            <a:r>
              <a:rPr lang="en-US" dirty="0"/>
              <a:t>We will read and reflect on both classic and recent papers on this technology, and study many of the successful examples of adaptive learning systems, both systems that have scaled and systems that have failed to scale. </a:t>
            </a:r>
          </a:p>
          <a:p>
            <a:r>
              <a:rPr lang="en-US" dirty="0"/>
              <a:t>We will investigate key methods this type of learning leverages, and key pedagogies it affords. </a:t>
            </a:r>
          </a:p>
        </p:txBody>
      </p:sp>
    </p:spTree>
    <p:extLst>
      <p:ext uri="{BB962C8B-B14F-4D97-AF65-F5344CB8AC3E}">
        <p14:creationId xmlns:p14="http://schemas.microsoft.com/office/powerpoint/2010/main" val="190970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Stuff</a:t>
            </a:r>
          </a:p>
        </p:txBody>
      </p:sp>
      <p:sp>
        <p:nvSpPr>
          <p:cNvPr id="3" name="Content Placeholder 2"/>
          <p:cNvSpPr>
            <a:spLocks noGrp="1"/>
          </p:cNvSpPr>
          <p:nvPr>
            <p:ph idx="1"/>
          </p:nvPr>
        </p:nvSpPr>
        <p:spPr/>
        <p:txBody>
          <a:bodyPr/>
          <a:lstStyle/>
          <a:p>
            <a:r>
              <a:rPr lang="en-US" dirty="0"/>
              <a:t>Is everyone signed up for class?</a:t>
            </a:r>
          </a:p>
          <a:p>
            <a:endParaRPr lang="en-US" dirty="0"/>
          </a:p>
          <a:p>
            <a:r>
              <a:rPr lang="en-US" dirty="0"/>
              <a:t>If not, and you want to receive credit, please send me an email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F0D0-8CA3-442A-9EB6-F1D7E01C1A53}"/>
              </a:ext>
            </a:extLst>
          </p:cNvPr>
          <p:cNvSpPr>
            <a:spLocks noGrp="1"/>
          </p:cNvSpPr>
          <p:nvPr>
            <p:ph type="title"/>
          </p:nvPr>
        </p:nvSpPr>
        <p:spPr/>
        <p:txBody>
          <a:bodyPr/>
          <a:lstStyle/>
          <a:p>
            <a:r>
              <a:rPr lang="en-US" dirty="0"/>
              <a:t>Course website</a:t>
            </a:r>
          </a:p>
        </p:txBody>
      </p:sp>
      <p:sp>
        <p:nvSpPr>
          <p:cNvPr id="4" name="Rectangle 1">
            <a:extLst>
              <a:ext uri="{FF2B5EF4-FFF2-40B4-BE49-F238E27FC236}">
                <a16:creationId xmlns:a16="http://schemas.microsoft.com/office/drawing/2014/main" id="{C14C1EAF-3667-428A-B105-09A8186F228B}"/>
              </a:ext>
            </a:extLst>
          </p:cNvPr>
          <p:cNvSpPr>
            <a:spLocks noGrp="1" noChangeArrowheads="1"/>
          </p:cNvSpPr>
          <p:nvPr>
            <p:ph idx="1"/>
          </p:nvPr>
        </p:nvSpPr>
        <p:spPr bwMode="auto">
          <a:xfrm>
            <a:off x="457200" y="3678515"/>
            <a:ext cx="82296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https://www.upenn.edu/learninganalytics/ryanbaker/ITS2022/index.html</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87907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Schedule</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Updated versions will be available on the course webpage</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645</Words>
  <Application>Microsoft Office PowerPoint</Application>
  <PresentationFormat>On-screen Show (4:3)</PresentationFormat>
  <Paragraphs>90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Adaptive Learning Systems</vt:lpstr>
      <vt:lpstr>Welcome!</vt:lpstr>
      <vt:lpstr>Course Goals</vt:lpstr>
      <vt:lpstr>Course Goals</vt:lpstr>
      <vt:lpstr>Course Goals</vt:lpstr>
      <vt:lpstr>Administrative Stuff</vt:lpstr>
      <vt:lpstr>Course website</vt:lpstr>
      <vt:lpstr>Class Schedule</vt:lpstr>
      <vt:lpstr>Class Schedule</vt:lpstr>
      <vt:lpstr>Class Schedule</vt:lpstr>
      <vt:lpstr>Readings</vt:lpstr>
      <vt:lpstr>Course Discussion Forum</vt:lpstr>
      <vt:lpstr>Course Discussion Forum</vt:lpstr>
      <vt:lpstr>Assignments</vt:lpstr>
      <vt:lpstr>Plagiarism and Cheating:  Boilerplate Slide</vt:lpstr>
      <vt:lpstr>Plagiarism and Cheating:  Note</vt:lpstr>
      <vt:lpstr>Grading</vt:lpstr>
      <vt:lpstr>Accommodations for Students with Disabilities</vt:lpstr>
      <vt:lpstr>Ways to get in touch with me</vt:lpstr>
      <vt:lpstr>Discussion Forums</vt:lpstr>
      <vt:lpstr>Questions</vt:lpstr>
      <vt:lpstr>Who are you</vt:lpstr>
      <vt:lpstr>Questions? Comments?</vt:lpstr>
      <vt:lpstr>Who here has completed the activity</vt:lpstr>
      <vt:lpstr>Comments? Questions?</vt:lpstr>
      <vt:lpstr>The End</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Baker, Ryan S</cp:lastModifiedBy>
  <cp:revision>456</cp:revision>
  <dcterms:created xsi:type="dcterms:W3CDTF">2010-01-07T20:34:12Z</dcterms:created>
  <dcterms:modified xsi:type="dcterms:W3CDTF">2022-08-17T13:28:48Z</dcterms:modified>
</cp:coreProperties>
</file>