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56" r:id="rId2"/>
    <p:sldId id="413" r:id="rId3"/>
    <p:sldId id="815" r:id="rId4"/>
    <p:sldId id="816" r:id="rId5"/>
    <p:sldId id="733" r:id="rId6"/>
    <p:sldId id="817" r:id="rId7"/>
    <p:sldId id="818" r:id="rId8"/>
    <p:sldId id="950" r:id="rId9"/>
    <p:sldId id="824" r:id="rId10"/>
    <p:sldId id="951" r:id="rId11"/>
    <p:sldId id="825" r:id="rId12"/>
    <p:sldId id="353" r:id="rId13"/>
    <p:sldId id="793" r:id="rId14"/>
    <p:sldId id="952" r:id="rId15"/>
    <p:sldId id="953" r:id="rId16"/>
    <p:sldId id="826" r:id="rId17"/>
    <p:sldId id="954" r:id="rId18"/>
    <p:sldId id="955" r:id="rId19"/>
    <p:sldId id="957" r:id="rId20"/>
    <p:sldId id="956" r:id="rId21"/>
    <p:sldId id="959" r:id="rId22"/>
    <p:sldId id="960" r:id="rId23"/>
    <p:sldId id="958" r:id="rId24"/>
    <p:sldId id="965" r:id="rId25"/>
    <p:sldId id="966" r:id="rId26"/>
    <p:sldId id="967" r:id="rId27"/>
    <p:sldId id="968" r:id="rId28"/>
    <p:sldId id="970" r:id="rId29"/>
    <p:sldId id="969" r:id="rId30"/>
    <p:sldId id="972" r:id="rId31"/>
    <p:sldId id="971" r:id="rId32"/>
    <p:sldId id="973" r:id="rId33"/>
    <p:sldId id="974" r:id="rId34"/>
    <p:sldId id="975" r:id="rId35"/>
    <p:sldId id="976" r:id="rId36"/>
    <p:sldId id="977" r:id="rId37"/>
    <p:sldId id="978" r:id="rId38"/>
    <p:sldId id="962" r:id="rId39"/>
    <p:sldId id="961" r:id="rId40"/>
    <p:sldId id="963" r:id="rId41"/>
    <p:sldId id="964" r:id="rId42"/>
    <p:sldId id="828" r:id="rId43"/>
    <p:sldId id="986" r:id="rId44"/>
    <p:sldId id="979" r:id="rId45"/>
    <p:sldId id="980" r:id="rId46"/>
    <p:sldId id="458" r:id="rId47"/>
    <p:sldId id="459" r:id="rId48"/>
    <p:sldId id="461" r:id="rId49"/>
    <p:sldId id="462" r:id="rId50"/>
    <p:sldId id="471" r:id="rId51"/>
    <p:sldId id="460" r:id="rId52"/>
    <p:sldId id="982" r:id="rId53"/>
    <p:sldId id="983" r:id="rId54"/>
    <p:sldId id="984" r:id="rId55"/>
    <p:sldId id="985" r:id="rId56"/>
    <p:sldId id="987" r:id="rId57"/>
    <p:sldId id="988" r:id="rId58"/>
    <p:sldId id="490" r:id="rId59"/>
    <p:sldId id="491" r:id="rId60"/>
    <p:sldId id="492" r:id="rId61"/>
    <p:sldId id="493" r:id="rId62"/>
    <p:sldId id="510" r:id="rId63"/>
    <p:sldId id="518" r:id="rId64"/>
    <p:sldId id="989" r:id="rId65"/>
    <p:sldId id="996" r:id="rId66"/>
    <p:sldId id="995" r:id="rId67"/>
    <p:sldId id="993" r:id="rId68"/>
    <p:sldId id="990" r:id="rId69"/>
    <p:sldId id="994" r:id="rId70"/>
    <p:sldId id="257" r:id="rId71"/>
    <p:sldId id="258" r:id="rId72"/>
    <p:sldId id="262" r:id="rId73"/>
    <p:sldId id="264" r:id="rId74"/>
    <p:sldId id="265" r:id="rId75"/>
    <p:sldId id="266" r:id="rId76"/>
    <p:sldId id="267" r:id="rId77"/>
    <p:sldId id="997" r:id="rId78"/>
    <p:sldId id="829" r:id="rId79"/>
    <p:sldId id="998" r:id="rId80"/>
    <p:sldId id="830" r:id="rId81"/>
    <p:sldId id="831" r:id="rId82"/>
    <p:sldId id="832" r:id="rId83"/>
    <p:sldId id="823" r:id="rId84"/>
    <p:sldId id="819" r:id="rId85"/>
    <p:sldId id="999" r:id="rId86"/>
    <p:sldId id="583" r:id="rId87"/>
    <p:sldId id="584" r:id="rId88"/>
    <p:sldId id="1000" r:id="rId89"/>
    <p:sldId id="1003" r:id="rId90"/>
    <p:sldId id="1002" r:id="rId91"/>
    <p:sldId id="1001" r:id="rId92"/>
    <p:sldId id="834" r:id="rId93"/>
    <p:sldId id="1004" r:id="rId94"/>
    <p:sldId id="1005" r:id="rId95"/>
    <p:sldId id="1006" r:id="rId96"/>
    <p:sldId id="835" r:id="rId97"/>
    <p:sldId id="1007" r:id="rId98"/>
    <p:sldId id="1008" r:id="rId99"/>
    <p:sldId id="1012" r:id="rId100"/>
    <p:sldId id="1010" r:id="rId101"/>
    <p:sldId id="1011" r:id="rId102"/>
    <p:sldId id="836" r:id="rId103"/>
    <p:sldId id="548" r:id="rId104"/>
    <p:sldId id="948" r:id="rId105"/>
    <p:sldId id="1013" r:id="rId106"/>
    <p:sldId id="837" r:id="rId107"/>
    <p:sldId id="838" r:id="rId108"/>
    <p:sldId id="785" r:id="rId109"/>
    <p:sldId id="534" r:id="rId110"/>
    <p:sldId id="301"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450ECB-0C65-4AF3-957C-153223C1837D}">
          <p14:sldIdLst>
            <p14:sldId id="256"/>
            <p14:sldId id="413"/>
            <p14:sldId id="815"/>
            <p14:sldId id="816"/>
            <p14:sldId id="733"/>
            <p14:sldId id="817"/>
            <p14:sldId id="818"/>
            <p14:sldId id="950"/>
            <p14:sldId id="824"/>
            <p14:sldId id="951"/>
            <p14:sldId id="825"/>
            <p14:sldId id="353"/>
            <p14:sldId id="793"/>
            <p14:sldId id="952"/>
            <p14:sldId id="953"/>
            <p14:sldId id="826"/>
            <p14:sldId id="954"/>
            <p14:sldId id="955"/>
            <p14:sldId id="957"/>
            <p14:sldId id="956"/>
            <p14:sldId id="959"/>
            <p14:sldId id="960"/>
            <p14:sldId id="958"/>
            <p14:sldId id="965"/>
            <p14:sldId id="966"/>
            <p14:sldId id="967"/>
            <p14:sldId id="968"/>
            <p14:sldId id="970"/>
            <p14:sldId id="969"/>
            <p14:sldId id="972"/>
            <p14:sldId id="971"/>
            <p14:sldId id="973"/>
            <p14:sldId id="974"/>
            <p14:sldId id="975"/>
            <p14:sldId id="976"/>
            <p14:sldId id="977"/>
            <p14:sldId id="978"/>
            <p14:sldId id="962"/>
            <p14:sldId id="961"/>
            <p14:sldId id="963"/>
            <p14:sldId id="964"/>
            <p14:sldId id="828"/>
            <p14:sldId id="986"/>
            <p14:sldId id="979"/>
            <p14:sldId id="980"/>
            <p14:sldId id="458"/>
            <p14:sldId id="459"/>
            <p14:sldId id="461"/>
            <p14:sldId id="462"/>
            <p14:sldId id="471"/>
            <p14:sldId id="460"/>
            <p14:sldId id="982"/>
            <p14:sldId id="983"/>
            <p14:sldId id="984"/>
            <p14:sldId id="985"/>
            <p14:sldId id="987"/>
            <p14:sldId id="988"/>
            <p14:sldId id="490"/>
            <p14:sldId id="491"/>
            <p14:sldId id="492"/>
            <p14:sldId id="493"/>
            <p14:sldId id="510"/>
            <p14:sldId id="518"/>
            <p14:sldId id="989"/>
            <p14:sldId id="996"/>
            <p14:sldId id="995"/>
            <p14:sldId id="993"/>
            <p14:sldId id="990"/>
            <p14:sldId id="994"/>
            <p14:sldId id="257"/>
            <p14:sldId id="258"/>
            <p14:sldId id="262"/>
            <p14:sldId id="264"/>
            <p14:sldId id="265"/>
            <p14:sldId id="266"/>
            <p14:sldId id="267"/>
            <p14:sldId id="997"/>
            <p14:sldId id="829"/>
            <p14:sldId id="998"/>
            <p14:sldId id="830"/>
            <p14:sldId id="831"/>
            <p14:sldId id="832"/>
            <p14:sldId id="823"/>
            <p14:sldId id="819"/>
            <p14:sldId id="999"/>
            <p14:sldId id="583"/>
            <p14:sldId id="584"/>
            <p14:sldId id="1000"/>
            <p14:sldId id="1003"/>
            <p14:sldId id="1002"/>
            <p14:sldId id="1001"/>
            <p14:sldId id="834"/>
            <p14:sldId id="1004"/>
            <p14:sldId id="1005"/>
            <p14:sldId id="1006"/>
            <p14:sldId id="835"/>
            <p14:sldId id="1007"/>
            <p14:sldId id="1008"/>
            <p14:sldId id="1012"/>
            <p14:sldId id="1010"/>
            <p14:sldId id="1011"/>
            <p14:sldId id="836"/>
            <p14:sldId id="548"/>
            <p14:sldId id="948"/>
            <p14:sldId id="1013"/>
            <p14:sldId id="837"/>
            <p14:sldId id="838"/>
            <p14:sldId id="785"/>
            <p14:sldId id="534"/>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ker, Ryan Shaun" initials="RYA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F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0" autoAdjust="0"/>
    <p:restoredTop sz="90686" autoAdjust="0"/>
  </p:normalViewPr>
  <p:slideViewPr>
    <p:cSldViewPr>
      <p:cViewPr varScale="1">
        <p:scale>
          <a:sx n="80" d="100"/>
          <a:sy n="80" d="100"/>
        </p:scale>
        <p:origin x="850"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AAA7C-7ACC-4BFB-BE93-9F32D66A2778}" type="datetimeFigureOut">
              <a:rPr lang="en-US" smtClean="0"/>
              <a:pPr/>
              <a:t>11/7/2022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F639B-656A-4369-84E0-F13809BA208C}" type="slidenum">
              <a:rPr lang="en-US" smtClean="0"/>
              <a:pPr/>
              <a:t>‹#›</a:t>
            </a:fld>
            <a:endParaRPr lang="en-US"/>
          </a:p>
        </p:txBody>
      </p:sp>
    </p:spTree>
    <p:extLst>
      <p:ext uri="{BB962C8B-B14F-4D97-AF65-F5344CB8AC3E}">
        <p14:creationId xmlns:p14="http://schemas.microsoft.com/office/powerpoint/2010/main" val="112731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Introduce structure first – that we break inquiry down into </a:t>
            </a:r>
            <a:r>
              <a:rPr lang="en-US" b="1" dirty="0"/>
              <a:t>STAGES</a:t>
            </a:r>
            <a:r>
              <a:rPr lang="en-US" dirty="0"/>
              <a:t>. The stages are listed at the top.</a:t>
            </a:r>
          </a:p>
        </p:txBody>
      </p:sp>
      <p:sp>
        <p:nvSpPr>
          <p:cNvPr id="4" name="Slide Number Placeholder 3"/>
          <p:cNvSpPr>
            <a:spLocks noGrp="1"/>
          </p:cNvSpPr>
          <p:nvPr>
            <p:ph type="sldNum" sz="quarter" idx="10"/>
          </p:nvPr>
        </p:nvSpPr>
        <p:spPr/>
        <p:txBody>
          <a:bodyPr/>
          <a:lstStyle/>
          <a:p>
            <a:fld id="{DFA7B0C6-342F-4753-A0AC-6E4F3C4DE1CB}" type="slidenum">
              <a:rPr lang="en-US" smtClean="0"/>
              <a:t>58</a:t>
            </a:fld>
            <a:endParaRPr lang="en-US" dirty="0"/>
          </a:p>
        </p:txBody>
      </p:sp>
    </p:spTree>
    <p:extLst>
      <p:ext uri="{BB962C8B-B14F-4D97-AF65-F5344CB8AC3E}">
        <p14:creationId xmlns:p14="http://schemas.microsoft.com/office/powerpoint/2010/main" val="482225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df2d03db5a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df2d03db5a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detectors</a:t>
            </a:r>
            <a:r>
              <a:rPr lang="en-US" baseline="0" dirty="0"/>
              <a:t> = gaming the system</a:t>
            </a:r>
          </a:p>
          <a:p>
            <a:endParaRPr lang="en-US" baseline="0" dirty="0"/>
          </a:p>
          <a:p>
            <a:r>
              <a:rPr lang="en-US" baseline="0" dirty="0"/>
              <a:t>Just don’t forget to say that this is just one example of student work. In some cases students ran several trials and engaged in a wide variety (variation) of data collections.</a:t>
            </a:r>
            <a:endParaRPr lang="en-US" dirty="0"/>
          </a:p>
        </p:txBody>
      </p:sp>
      <p:sp>
        <p:nvSpPr>
          <p:cNvPr id="4" name="Slide Number Placeholder 3"/>
          <p:cNvSpPr>
            <a:spLocks noGrp="1"/>
          </p:cNvSpPr>
          <p:nvPr>
            <p:ph type="sldNum" sz="quarter" idx="10"/>
          </p:nvPr>
        </p:nvSpPr>
        <p:spPr/>
        <p:txBody>
          <a:bodyPr/>
          <a:lstStyle/>
          <a:p>
            <a:fld id="{DFA7B0C6-342F-4753-A0AC-6E4F3C4DE1CB}" type="slidenum">
              <a:rPr lang="en-US" smtClean="0"/>
              <a:t>62</a:t>
            </a:fld>
            <a:endParaRPr lang="en-US" dirty="0"/>
          </a:p>
        </p:txBody>
      </p:sp>
    </p:spTree>
    <p:extLst>
      <p:ext uri="{BB962C8B-B14F-4D97-AF65-F5344CB8AC3E}">
        <p14:creationId xmlns:p14="http://schemas.microsoft.com/office/powerpoint/2010/main" val="349192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algorithm was chosen based on previous successes in generating behavior detectors using text replays (Baker &amp; de Carvalho, 2008; Baker, Mitrovic &amp; Mathews, 2010). </a:t>
            </a:r>
            <a:endParaRPr lang="en-US" dirty="0"/>
          </a:p>
        </p:txBody>
      </p:sp>
      <p:sp>
        <p:nvSpPr>
          <p:cNvPr id="4" name="Slide Number Placeholder 3"/>
          <p:cNvSpPr>
            <a:spLocks noGrp="1"/>
          </p:cNvSpPr>
          <p:nvPr>
            <p:ph type="sldNum" sz="quarter" idx="10"/>
          </p:nvPr>
        </p:nvSpPr>
        <p:spPr/>
        <p:txBody>
          <a:bodyPr/>
          <a:lstStyle/>
          <a:p>
            <a:fld id="{DFA7B0C6-342F-4753-A0AC-6E4F3C4DE1CB}" type="slidenum">
              <a:rPr lang="en-US" smtClean="0"/>
              <a:t>63</a:t>
            </a:fld>
            <a:endParaRPr lang="en-US" dirty="0"/>
          </a:p>
        </p:txBody>
      </p:sp>
    </p:spTree>
    <p:extLst>
      <p:ext uri="{BB962C8B-B14F-4D97-AF65-F5344CB8AC3E}">
        <p14:creationId xmlns:p14="http://schemas.microsoft.com/office/powerpoint/2010/main" val="42284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df2d03db5a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df2d03db5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f2d03db5a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f2d03db5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f2d03db5a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df2d03db5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overview of labeling of the Mudball puzzle using the Data Arcade tool.</a:t>
            </a:r>
            <a:endParaRPr/>
          </a:p>
          <a:p>
            <a:pPr marL="0" lvl="0" indent="0" algn="l" rtl="0">
              <a:spcBef>
                <a:spcPts val="0"/>
              </a:spcBef>
              <a:spcAft>
                <a:spcPts val="0"/>
              </a:spcAft>
              <a:buNone/>
            </a:pPr>
            <a:r>
              <a:rPr lang="en"/>
              <a:t>For each puzzle, two researchers labeled all rounds of gameplay except the first round.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f2d03db5a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df2d03db5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f2d03db5a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df2d03db5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f2d03db5a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f2d03db5a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777E0E-AA0C-4CA6-9370-9BDDCA793804}"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8952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777E0E-AA0C-4CA6-9370-9BDDCA793804}"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777E0E-AA0C-4CA6-9370-9BDDCA793804}"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777E0E-AA0C-4CA6-9370-9BDDCA793804}"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777E0E-AA0C-4CA6-9370-9BDDCA793804}"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7E0E-AA0C-4CA6-9370-9BDDCA793804}"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77E0E-AA0C-4CA6-9370-9BDDCA793804}" type="datetimeFigureOut">
              <a:rPr lang="en-US" smtClean="0"/>
              <a:pPr/>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49C08-3B7E-407B-958B-ADCA6B9AA5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4.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Adaptive Learning Systems</a:t>
            </a:r>
          </a:p>
        </p:txBody>
      </p:sp>
      <p:sp>
        <p:nvSpPr>
          <p:cNvPr id="3" name="Subtitle 2"/>
          <p:cNvSpPr>
            <a:spLocks noGrp="1"/>
          </p:cNvSpPr>
          <p:nvPr>
            <p:ph type="subTitle" idx="1"/>
          </p:nvPr>
        </p:nvSpPr>
        <p:spPr/>
        <p:txBody>
          <a:bodyPr/>
          <a:lstStyle/>
          <a:p>
            <a:r>
              <a:rPr lang="en-US" dirty="0"/>
              <a:t>EDUC5100</a:t>
            </a:r>
            <a:br>
              <a:rPr lang="en-US" dirty="0"/>
            </a:br>
            <a:r>
              <a:rPr lang="en-US" dirty="0"/>
              <a:t>Fall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57A9-E600-6D63-E759-B40E49738455}"/>
              </a:ext>
            </a:extLst>
          </p:cNvPr>
          <p:cNvSpPr>
            <a:spLocks noGrp="1"/>
          </p:cNvSpPr>
          <p:nvPr>
            <p:ph type="title"/>
          </p:nvPr>
        </p:nvSpPr>
        <p:spPr/>
        <p:txBody>
          <a:bodyPr>
            <a:normAutofit fontScale="90000"/>
          </a:bodyPr>
          <a:lstStyle/>
          <a:p>
            <a:r>
              <a:rPr lang="en-US" dirty="0"/>
              <a:t>Approaches for Recognizing </a:t>
            </a:r>
            <a:br>
              <a:rPr lang="en-US" dirty="0"/>
            </a:br>
            <a:r>
              <a:rPr lang="en-US" dirty="0"/>
              <a:t>Complex Behavior</a:t>
            </a:r>
          </a:p>
        </p:txBody>
      </p:sp>
      <p:sp>
        <p:nvSpPr>
          <p:cNvPr id="3" name="Content Placeholder 2">
            <a:extLst>
              <a:ext uri="{FF2B5EF4-FFF2-40B4-BE49-F238E27FC236}">
                <a16:creationId xmlns:a16="http://schemas.microsoft.com/office/drawing/2014/main" id="{DB349E21-89F8-984B-67B4-6BD693B7BBD3}"/>
              </a:ext>
            </a:extLst>
          </p:cNvPr>
          <p:cNvSpPr>
            <a:spLocks noGrp="1"/>
          </p:cNvSpPr>
          <p:nvPr>
            <p:ph idx="1"/>
          </p:nvPr>
        </p:nvSpPr>
        <p:spPr/>
        <p:txBody>
          <a:bodyPr/>
          <a:lstStyle/>
          <a:p>
            <a:r>
              <a:rPr lang="en-US" dirty="0"/>
              <a:t>Model tracing</a:t>
            </a:r>
          </a:p>
          <a:p>
            <a:r>
              <a:rPr lang="en-US" dirty="0"/>
              <a:t>ECD</a:t>
            </a:r>
          </a:p>
          <a:p>
            <a:r>
              <a:rPr lang="en-US" dirty="0"/>
              <a:t>ML</a:t>
            </a:r>
          </a:p>
          <a:p>
            <a:endParaRPr lang="en-US" dirty="0"/>
          </a:p>
          <a:p>
            <a:r>
              <a:rPr lang="en-US" dirty="0"/>
              <a:t>Why isn’t Constraint-Based Modeling listed here?</a:t>
            </a:r>
          </a:p>
        </p:txBody>
      </p:sp>
    </p:spTree>
    <p:extLst>
      <p:ext uri="{BB962C8B-B14F-4D97-AF65-F5344CB8AC3E}">
        <p14:creationId xmlns:p14="http://schemas.microsoft.com/office/powerpoint/2010/main" val="3466127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2503-1A2A-EC42-38CD-25AD4978D09A}"/>
              </a:ext>
            </a:extLst>
          </p:cNvPr>
          <p:cNvSpPr>
            <a:spLocks noGrp="1"/>
          </p:cNvSpPr>
          <p:nvPr>
            <p:ph type="title"/>
          </p:nvPr>
        </p:nvSpPr>
        <p:spPr/>
        <p:txBody>
          <a:bodyPr>
            <a:normAutofit fontScale="90000"/>
          </a:bodyPr>
          <a:lstStyle/>
          <a:p>
            <a:r>
              <a:rPr lang="en-US" dirty="0"/>
              <a:t>Physics Playground </a:t>
            </a:r>
            <a:br>
              <a:rPr lang="en-US" dirty="0"/>
            </a:br>
            <a:r>
              <a:rPr lang="en-US" dirty="0"/>
              <a:t>(Bainbridge et al., 2021)</a:t>
            </a:r>
          </a:p>
        </p:txBody>
      </p:sp>
      <p:sp>
        <p:nvSpPr>
          <p:cNvPr id="3" name="Content Placeholder 2">
            <a:extLst>
              <a:ext uri="{FF2B5EF4-FFF2-40B4-BE49-F238E27FC236}">
                <a16:creationId xmlns:a16="http://schemas.microsoft.com/office/drawing/2014/main" id="{B74C6395-10C9-8617-529E-38288CCD8840}"/>
              </a:ext>
            </a:extLst>
          </p:cNvPr>
          <p:cNvSpPr>
            <a:spLocks noGrp="1"/>
          </p:cNvSpPr>
          <p:nvPr>
            <p:ph idx="1"/>
          </p:nvPr>
        </p:nvSpPr>
        <p:spPr/>
        <p:txBody>
          <a:bodyPr/>
          <a:lstStyle/>
          <a:p>
            <a:r>
              <a:rPr lang="en-US" dirty="0"/>
              <a:t>When student demonstrates they do not know a competency, system provides video </a:t>
            </a:r>
          </a:p>
          <a:p>
            <a:pPr lvl="1"/>
            <a:r>
              <a:rPr lang="en-US" dirty="0"/>
              <a:t>Showing related puzzle</a:t>
            </a:r>
          </a:p>
          <a:p>
            <a:pPr lvl="1"/>
            <a:r>
              <a:rPr lang="en-US" dirty="0"/>
              <a:t>Providing narration</a:t>
            </a:r>
          </a:p>
          <a:p>
            <a:pPr lvl="1"/>
            <a:endParaRPr lang="en-US" dirty="0"/>
          </a:p>
          <a:p>
            <a:pPr lvl="1"/>
            <a:endParaRPr lang="en-US" dirty="0"/>
          </a:p>
          <a:p>
            <a:r>
              <a:rPr lang="en-US" dirty="0"/>
              <a:t>https://www.youtube.com/watch?v=aHP8Ex0HaBY</a:t>
            </a:r>
          </a:p>
        </p:txBody>
      </p:sp>
    </p:spTree>
    <p:extLst>
      <p:ext uri="{BB962C8B-B14F-4D97-AF65-F5344CB8AC3E}">
        <p14:creationId xmlns:p14="http://schemas.microsoft.com/office/powerpoint/2010/main" val="19846083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2503-1A2A-EC42-38CD-25AD4978D09A}"/>
              </a:ext>
            </a:extLst>
          </p:cNvPr>
          <p:cNvSpPr>
            <a:spLocks noGrp="1"/>
          </p:cNvSpPr>
          <p:nvPr>
            <p:ph type="title"/>
          </p:nvPr>
        </p:nvSpPr>
        <p:spPr/>
        <p:txBody>
          <a:bodyPr>
            <a:normAutofit fontScale="90000"/>
          </a:bodyPr>
          <a:lstStyle/>
          <a:p>
            <a:r>
              <a:rPr lang="en-US" dirty="0"/>
              <a:t>Physics Playground </a:t>
            </a:r>
            <a:br>
              <a:rPr lang="en-US" dirty="0"/>
            </a:br>
            <a:r>
              <a:rPr lang="en-US" dirty="0"/>
              <a:t>(Bainbridge et al., 2021)</a:t>
            </a:r>
          </a:p>
        </p:txBody>
      </p:sp>
      <p:sp>
        <p:nvSpPr>
          <p:cNvPr id="3" name="Content Placeholder 2">
            <a:extLst>
              <a:ext uri="{FF2B5EF4-FFF2-40B4-BE49-F238E27FC236}">
                <a16:creationId xmlns:a16="http://schemas.microsoft.com/office/drawing/2014/main" id="{B74C6395-10C9-8617-529E-38288CCD8840}"/>
              </a:ext>
            </a:extLst>
          </p:cNvPr>
          <p:cNvSpPr>
            <a:spLocks noGrp="1"/>
          </p:cNvSpPr>
          <p:nvPr>
            <p:ph idx="1"/>
          </p:nvPr>
        </p:nvSpPr>
        <p:spPr/>
        <p:txBody>
          <a:bodyPr/>
          <a:lstStyle/>
          <a:p>
            <a:r>
              <a:rPr lang="en-US" dirty="0"/>
              <a:t>Led to better performance on far transfer test</a:t>
            </a:r>
          </a:p>
          <a:p>
            <a:r>
              <a:rPr lang="en-US" dirty="0"/>
              <a:t>But, oddly, not on near transfer test</a:t>
            </a:r>
          </a:p>
        </p:txBody>
      </p:sp>
    </p:spTree>
    <p:extLst>
      <p:ext uri="{BB962C8B-B14F-4D97-AF65-F5344CB8AC3E}">
        <p14:creationId xmlns:p14="http://schemas.microsoft.com/office/powerpoint/2010/main" val="25830372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8CE4-08B9-14BC-5FAB-C03C723FDE31}"/>
              </a:ext>
            </a:extLst>
          </p:cNvPr>
          <p:cNvSpPr>
            <a:spLocks noGrp="1"/>
          </p:cNvSpPr>
          <p:nvPr>
            <p:ph type="title"/>
          </p:nvPr>
        </p:nvSpPr>
        <p:spPr/>
        <p:txBody>
          <a:bodyPr>
            <a:normAutofit fontScale="90000"/>
          </a:bodyPr>
          <a:lstStyle/>
          <a:p>
            <a:r>
              <a:rPr lang="en-US" dirty="0"/>
              <a:t>These examples are very different from each other</a:t>
            </a:r>
          </a:p>
        </p:txBody>
      </p:sp>
      <p:sp>
        <p:nvSpPr>
          <p:cNvPr id="5" name="Content Placeholder 4">
            <a:extLst>
              <a:ext uri="{FF2B5EF4-FFF2-40B4-BE49-F238E27FC236}">
                <a16:creationId xmlns:a16="http://schemas.microsoft.com/office/drawing/2014/main" id="{34F0E212-6E53-9ED8-5878-6F8D8914D8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250311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Huge Space of Potential Interventions</a:t>
            </a: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23396057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Huge Space of Potential Interventions</a:t>
            </a:r>
          </a:p>
        </p:txBody>
      </p:sp>
      <p:sp>
        <p:nvSpPr>
          <p:cNvPr id="4" name="Content Placeholder 3"/>
          <p:cNvSpPr>
            <a:spLocks noGrp="1"/>
          </p:cNvSpPr>
          <p:nvPr>
            <p:ph idx="1"/>
          </p:nvPr>
        </p:nvSpPr>
        <p:spPr/>
        <p:txBody>
          <a:bodyPr>
            <a:normAutofit lnSpcReduction="10000"/>
          </a:bodyPr>
          <a:lstStyle/>
          <a:p>
            <a:r>
              <a:rPr lang="en-US" dirty="0"/>
              <a:t>Stealth interventions that change learner experience in subtle ways</a:t>
            </a:r>
          </a:p>
          <a:p>
            <a:r>
              <a:rPr lang="en-US" dirty="0"/>
              <a:t>Reports to student or instructor</a:t>
            </a:r>
          </a:p>
          <a:p>
            <a:r>
              <a:rPr lang="en-US" dirty="0"/>
              <a:t>Hints and messages</a:t>
            </a:r>
          </a:p>
          <a:p>
            <a:r>
              <a:rPr lang="en-US" dirty="0"/>
              <a:t>Videos</a:t>
            </a:r>
          </a:p>
          <a:p>
            <a:r>
              <a:rPr lang="en-US" dirty="0"/>
              <a:t>Embodied behaviors by agents</a:t>
            </a:r>
          </a:p>
          <a:p>
            <a:endParaRPr lang="en-US" dirty="0"/>
          </a:p>
          <a:p>
            <a:r>
              <a:rPr lang="en-US" dirty="0"/>
              <a:t>Many more</a:t>
            </a:r>
          </a:p>
        </p:txBody>
      </p:sp>
      <p:sp>
        <p:nvSpPr>
          <p:cNvPr id="3" name="AutoShape 2" descr="https://www.umass.edu/newsoffice/sites/default/files/styles/article_small/public/Wayang%20(sm).jpg?itok=jG4YbRu5"/>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366734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9630-117D-C19B-E988-901C91D02152}"/>
              </a:ext>
            </a:extLst>
          </p:cNvPr>
          <p:cNvSpPr>
            <a:spLocks noGrp="1"/>
          </p:cNvSpPr>
          <p:nvPr>
            <p:ph type="title"/>
          </p:nvPr>
        </p:nvSpPr>
        <p:spPr/>
        <p:txBody>
          <a:bodyPr/>
          <a:lstStyle/>
          <a:p>
            <a:r>
              <a:rPr lang="en-US" dirty="0"/>
              <a:t>Questions? Comments?</a:t>
            </a:r>
          </a:p>
        </p:txBody>
      </p:sp>
      <p:sp>
        <p:nvSpPr>
          <p:cNvPr id="3" name="Content Placeholder 2">
            <a:extLst>
              <a:ext uri="{FF2B5EF4-FFF2-40B4-BE49-F238E27FC236}">
                <a16:creationId xmlns:a16="http://schemas.microsoft.com/office/drawing/2014/main" id="{1A52D610-132D-D521-27EE-8B84AB465DB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446645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30CB-C6AC-DDAC-5675-D95B6EC13546}"/>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B274F99B-81B8-A17C-3F04-C904C7EC611D}"/>
              </a:ext>
            </a:extLst>
          </p:cNvPr>
          <p:cNvSpPr>
            <a:spLocks noGrp="1"/>
          </p:cNvSpPr>
          <p:nvPr>
            <p:ph idx="1"/>
          </p:nvPr>
        </p:nvSpPr>
        <p:spPr/>
        <p:txBody>
          <a:bodyPr/>
          <a:lstStyle/>
          <a:p>
            <a:r>
              <a:rPr lang="en-US" dirty="0"/>
              <a:t>Let’s say that we can detect that a student is unable to change a car’s oil in a VR simulation</a:t>
            </a:r>
          </a:p>
          <a:p>
            <a:endParaRPr lang="en-US" dirty="0"/>
          </a:p>
          <a:p>
            <a:r>
              <a:rPr lang="en-US" dirty="0"/>
              <a:t>Sketch what you would have the learning system do</a:t>
            </a:r>
          </a:p>
          <a:p>
            <a:endParaRPr lang="en-US" dirty="0"/>
          </a:p>
          <a:p>
            <a:r>
              <a:rPr lang="en-US" dirty="0"/>
              <a:t>We’ll share out answers in a few minutes</a:t>
            </a:r>
          </a:p>
        </p:txBody>
      </p:sp>
    </p:spTree>
    <p:extLst>
      <p:ext uri="{BB962C8B-B14F-4D97-AF65-F5344CB8AC3E}">
        <p14:creationId xmlns:p14="http://schemas.microsoft.com/office/powerpoint/2010/main" val="37192057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ED5F4-5F27-1090-7DC7-F8CF6FDEFCC1}"/>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A74C1BB7-A4C4-3598-ED7A-2252854351E5}"/>
              </a:ext>
            </a:extLst>
          </p:cNvPr>
          <p:cNvSpPr>
            <a:spLocks noGrp="1"/>
          </p:cNvSpPr>
          <p:nvPr>
            <p:ph idx="1"/>
          </p:nvPr>
        </p:nvSpPr>
        <p:spPr/>
        <p:txBody>
          <a:bodyPr/>
          <a:lstStyle/>
          <a:p>
            <a:r>
              <a:rPr lang="en-US" dirty="0"/>
              <a:t>Let’s discuss some of the solutions</a:t>
            </a:r>
          </a:p>
        </p:txBody>
      </p:sp>
    </p:spTree>
    <p:extLst>
      <p:ext uri="{BB962C8B-B14F-4D97-AF65-F5344CB8AC3E}">
        <p14:creationId xmlns:p14="http://schemas.microsoft.com/office/powerpoint/2010/main" val="3152660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1E4F-0D3E-18D0-212D-07BBE797B41A}"/>
              </a:ext>
            </a:extLst>
          </p:cNvPr>
          <p:cNvSpPr>
            <a:spLocks noGrp="1"/>
          </p:cNvSpPr>
          <p:nvPr>
            <p:ph type="title"/>
          </p:nvPr>
        </p:nvSpPr>
        <p:spPr/>
        <p:txBody>
          <a:bodyPr/>
          <a:lstStyle/>
          <a:p>
            <a:r>
              <a:rPr lang="en-US" dirty="0"/>
              <a:t>Last comments and questions?</a:t>
            </a:r>
          </a:p>
        </p:txBody>
      </p:sp>
      <p:sp>
        <p:nvSpPr>
          <p:cNvPr id="3" name="Content Placeholder 2">
            <a:extLst>
              <a:ext uri="{FF2B5EF4-FFF2-40B4-BE49-F238E27FC236}">
                <a16:creationId xmlns:a16="http://schemas.microsoft.com/office/drawing/2014/main" id="{EA0E96D8-1631-2B8D-EACB-FAE5C190032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0887559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3DA3-AB6F-83FC-9B25-655EC67CF5C8}"/>
              </a:ext>
            </a:extLst>
          </p:cNvPr>
          <p:cNvSpPr>
            <a:spLocks noGrp="1"/>
          </p:cNvSpPr>
          <p:nvPr>
            <p:ph type="title"/>
          </p:nvPr>
        </p:nvSpPr>
        <p:spPr/>
        <p:txBody>
          <a:bodyPr/>
          <a:lstStyle/>
          <a:p>
            <a:r>
              <a:rPr lang="en-US" dirty="0"/>
              <a:t>Upcoming classes</a:t>
            </a:r>
          </a:p>
        </p:txBody>
      </p:sp>
      <p:sp>
        <p:nvSpPr>
          <p:cNvPr id="3" name="Content Placeholder 2">
            <a:extLst>
              <a:ext uri="{FF2B5EF4-FFF2-40B4-BE49-F238E27FC236}">
                <a16:creationId xmlns:a16="http://schemas.microsoft.com/office/drawing/2014/main" id="{BCEC09DD-7055-BECF-14D3-5AADFB544D9B}"/>
              </a:ext>
            </a:extLst>
          </p:cNvPr>
          <p:cNvSpPr>
            <a:spLocks noGrp="1"/>
          </p:cNvSpPr>
          <p:nvPr>
            <p:ph idx="1"/>
          </p:nvPr>
        </p:nvSpPr>
        <p:spPr>
          <a:xfrm>
            <a:off x="457200" y="1600200"/>
            <a:ext cx="8229600" cy="4983162"/>
          </a:xfrm>
        </p:spPr>
        <p:txBody>
          <a:bodyPr>
            <a:normAutofit lnSpcReduction="10000"/>
          </a:bodyPr>
          <a:lstStyle/>
          <a:p>
            <a:r>
              <a:rPr lang="en-US" dirty="0"/>
              <a:t>Nov 17</a:t>
            </a:r>
          </a:p>
          <a:p>
            <a:pPr lvl="1"/>
            <a:r>
              <a:rPr lang="en-US" dirty="0"/>
              <a:t>Dialogue Tutors</a:t>
            </a:r>
          </a:p>
          <a:p>
            <a:pPr lvl="1"/>
            <a:endParaRPr lang="en-US" dirty="0"/>
          </a:p>
          <a:p>
            <a:r>
              <a:rPr lang="en-US" dirty="0"/>
              <a:t>Nov 22</a:t>
            </a:r>
          </a:p>
          <a:p>
            <a:pPr lvl="1"/>
            <a:r>
              <a:rPr lang="en-US" dirty="0"/>
              <a:t>Embodied Agents</a:t>
            </a:r>
          </a:p>
          <a:p>
            <a:pPr lvl="1"/>
            <a:r>
              <a:rPr lang="en-US" dirty="0"/>
              <a:t>VIRTUAL CLASS</a:t>
            </a:r>
          </a:p>
          <a:p>
            <a:pPr lvl="1"/>
            <a:endParaRPr lang="en-US" dirty="0"/>
          </a:p>
          <a:p>
            <a:r>
              <a:rPr lang="en-US" dirty="0"/>
              <a:t>Dec 1</a:t>
            </a:r>
          </a:p>
          <a:p>
            <a:pPr lvl="1"/>
            <a:r>
              <a:rPr lang="en-US" dirty="0"/>
              <a:t>Games and Gamification</a:t>
            </a:r>
          </a:p>
          <a:p>
            <a:pPr lvl="1"/>
            <a:r>
              <a:rPr lang="en-US" dirty="0"/>
              <a:t>VIRTUAL CLASS</a:t>
            </a:r>
          </a:p>
        </p:txBody>
      </p:sp>
    </p:spTree>
    <p:extLst>
      <p:ext uri="{BB962C8B-B14F-4D97-AF65-F5344CB8AC3E}">
        <p14:creationId xmlns:p14="http://schemas.microsoft.com/office/powerpoint/2010/main" val="398839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73100-0F07-9E5E-1FD4-D3C0E6C55192}"/>
              </a:ext>
            </a:extLst>
          </p:cNvPr>
          <p:cNvSpPr>
            <a:spLocks noGrp="1"/>
          </p:cNvSpPr>
          <p:nvPr>
            <p:ph type="title"/>
          </p:nvPr>
        </p:nvSpPr>
        <p:spPr/>
        <p:txBody>
          <a:bodyPr/>
          <a:lstStyle/>
          <a:p>
            <a:r>
              <a:rPr lang="en-US" dirty="0"/>
              <a:t>Model Tracing: Reprise</a:t>
            </a:r>
          </a:p>
        </p:txBody>
      </p:sp>
      <p:sp>
        <p:nvSpPr>
          <p:cNvPr id="3" name="Content Placeholder 2">
            <a:extLst>
              <a:ext uri="{FF2B5EF4-FFF2-40B4-BE49-F238E27FC236}">
                <a16:creationId xmlns:a16="http://schemas.microsoft.com/office/drawing/2014/main" id="{3197FD5F-318E-C351-1638-35BA86E5AB8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313180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Production-System Models</a:t>
            </a:r>
          </a:p>
        </p:txBody>
      </p:sp>
      <p:sp>
        <p:nvSpPr>
          <p:cNvPr id="3" name="Content Placeholder 2"/>
          <p:cNvSpPr>
            <a:spLocks noGrp="1"/>
          </p:cNvSpPr>
          <p:nvPr>
            <p:ph idx="1"/>
          </p:nvPr>
        </p:nvSpPr>
        <p:spPr/>
        <p:txBody>
          <a:bodyPr/>
          <a:lstStyle/>
          <a:p>
            <a:r>
              <a:rPr lang="en-US" dirty="0"/>
              <a:t>Represent performance (and therefore skill) as a set of if-then rules (“productions”)</a:t>
            </a:r>
          </a:p>
          <a:p>
            <a:pPr lvl="1"/>
            <a:r>
              <a:rPr lang="en-US" dirty="0"/>
              <a:t>Can be written in plain English</a:t>
            </a:r>
          </a:p>
          <a:p>
            <a:pPr lvl="1"/>
            <a:endParaRPr lang="en-US" dirty="0"/>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0591-046D-5A50-3024-5E0476618067}"/>
              </a:ext>
            </a:extLst>
          </p:cNvPr>
          <p:cNvSpPr>
            <a:spLocks noGrp="1"/>
          </p:cNvSpPr>
          <p:nvPr>
            <p:ph type="title"/>
          </p:nvPr>
        </p:nvSpPr>
        <p:spPr/>
        <p:txBody>
          <a:bodyPr>
            <a:normAutofit/>
          </a:bodyPr>
          <a:lstStyle/>
          <a:p>
            <a:r>
              <a:rPr lang="en-US" dirty="0"/>
              <a:t>Example (Baker et al., 2001)</a:t>
            </a:r>
          </a:p>
        </p:txBody>
      </p:sp>
      <p:pic>
        <p:nvPicPr>
          <p:cNvPr id="7" name="Picture 6">
            <a:extLst>
              <a:ext uri="{FF2B5EF4-FFF2-40B4-BE49-F238E27FC236}">
                <a16:creationId xmlns:a16="http://schemas.microsoft.com/office/drawing/2014/main" id="{DAF6A7BB-3260-4E75-F4D3-37C18C5D9E94}"/>
              </a:ext>
            </a:extLst>
          </p:cNvPr>
          <p:cNvPicPr>
            <a:picLocks noChangeAspect="1"/>
          </p:cNvPicPr>
          <p:nvPr/>
        </p:nvPicPr>
        <p:blipFill>
          <a:blip r:embed="rId2"/>
          <a:stretch>
            <a:fillRect/>
          </a:stretch>
        </p:blipFill>
        <p:spPr>
          <a:xfrm>
            <a:off x="990600" y="1752600"/>
            <a:ext cx="7315200" cy="4972050"/>
          </a:xfrm>
          <a:prstGeom prst="rect">
            <a:avLst/>
          </a:prstGeom>
        </p:spPr>
      </p:pic>
    </p:spTree>
    <p:extLst>
      <p:ext uri="{BB962C8B-B14F-4D97-AF65-F5344CB8AC3E}">
        <p14:creationId xmlns:p14="http://schemas.microsoft.com/office/powerpoint/2010/main" val="1455001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73100-0F07-9E5E-1FD4-D3C0E6C55192}"/>
              </a:ext>
            </a:extLst>
          </p:cNvPr>
          <p:cNvSpPr>
            <a:spLocks noGrp="1"/>
          </p:cNvSpPr>
          <p:nvPr>
            <p:ph type="title"/>
          </p:nvPr>
        </p:nvSpPr>
        <p:spPr/>
        <p:txBody>
          <a:bodyPr/>
          <a:lstStyle/>
          <a:p>
            <a:r>
              <a:rPr lang="en-US" dirty="0"/>
              <a:t>Model Tracing: Reprise</a:t>
            </a:r>
          </a:p>
        </p:txBody>
      </p:sp>
      <p:sp>
        <p:nvSpPr>
          <p:cNvPr id="3" name="Content Placeholder 2">
            <a:extLst>
              <a:ext uri="{FF2B5EF4-FFF2-40B4-BE49-F238E27FC236}">
                <a16:creationId xmlns:a16="http://schemas.microsoft.com/office/drawing/2014/main" id="{3197FD5F-318E-C351-1638-35BA86E5AB8F}"/>
              </a:ext>
            </a:extLst>
          </p:cNvPr>
          <p:cNvSpPr>
            <a:spLocks noGrp="1"/>
          </p:cNvSpPr>
          <p:nvPr>
            <p:ph idx="1"/>
          </p:nvPr>
        </p:nvSpPr>
        <p:spPr/>
        <p:txBody>
          <a:bodyPr/>
          <a:lstStyle/>
          <a:p>
            <a:r>
              <a:rPr lang="en-US" dirty="0"/>
              <a:t>Can recognize complex behavior as long as it can be represented by a set of if-then rules</a:t>
            </a:r>
          </a:p>
          <a:p>
            <a:endParaRPr lang="en-US" dirty="0"/>
          </a:p>
          <a:p>
            <a:r>
              <a:rPr lang="en-US" dirty="0"/>
              <a:t>Which is often possible!</a:t>
            </a:r>
          </a:p>
        </p:txBody>
      </p:sp>
    </p:spTree>
    <p:extLst>
      <p:ext uri="{BB962C8B-B14F-4D97-AF65-F5344CB8AC3E}">
        <p14:creationId xmlns:p14="http://schemas.microsoft.com/office/powerpoint/2010/main" val="168990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BB667-E580-EEAD-3A24-C5B0F94F65DB}"/>
              </a:ext>
            </a:extLst>
          </p:cNvPr>
          <p:cNvSpPr>
            <a:spLocks noGrp="1"/>
          </p:cNvSpPr>
          <p:nvPr>
            <p:ph type="title"/>
          </p:nvPr>
        </p:nvSpPr>
        <p:spPr/>
        <p:txBody>
          <a:bodyPr/>
          <a:lstStyle/>
          <a:p>
            <a:r>
              <a:rPr lang="en-US" dirty="0"/>
              <a:t>Comments? Questions?</a:t>
            </a:r>
          </a:p>
        </p:txBody>
      </p:sp>
      <p:sp>
        <p:nvSpPr>
          <p:cNvPr id="3" name="Content Placeholder 2">
            <a:extLst>
              <a:ext uri="{FF2B5EF4-FFF2-40B4-BE49-F238E27FC236}">
                <a16:creationId xmlns:a16="http://schemas.microsoft.com/office/drawing/2014/main" id="{676434D3-284F-280B-4347-C90BAE503C0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21910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C409B-B28A-AABB-015B-1FE1E85372DC}"/>
              </a:ext>
            </a:extLst>
          </p:cNvPr>
          <p:cNvSpPr>
            <a:spLocks noGrp="1"/>
          </p:cNvSpPr>
          <p:nvPr>
            <p:ph type="title"/>
          </p:nvPr>
        </p:nvSpPr>
        <p:spPr/>
        <p:txBody>
          <a:bodyPr>
            <a:normAutofit fontScale="90000"/>
          </a:bodyPr>
          <a:lstStyle/>
          <a:p>
            <a:r>
              <a:rPr lang="en-US" dirty="0"/>
              <a:t>Evidence Centered Design</a:t>
            </a:r>
            <a:br>
              <a:rPr lang="en-US" dirty="0"/>
            </a:br>
            <a:r>
              <a:rPr lang="en-US" dirty="0"/>
              <a:t>(</a:t>
            </a:r>
            <a:r>
              <a:rPr lang="en-US" dirty="0" err="1"/>
              <a:t>Mislevy</a:t>
            </a:r>
            <a:r>
              <a:rPr lang="en-US" dirty="0"/>
              <a:t> et al., 1997)</a:t>
            </a:r>
          </a:p>
        </p:txBody>
      </p:sp>
      <p:sp>
        <p:nvSpPr>
          <p:cNvPr id="3" name="Content Placeholder 2">
            <a:extLst>
              <a:ext uri="{FF2B5EF4-FFF2-40B4-BE49-F238E27FC236}">
                <a16:creationId xmlns:a16="http://schemas.microsoft.com/office/drawing/2014/main" id="{091A0219-C0BE-85C3-A5EA-57B4C4B28B02}"/>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21588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6A21-60CC-1B3A-4709-4E9AB63CA413}"/>
              </a:ext>
            </a:extLst>
          </p:cNvPr>
          <p:cNvSpPr>
            <a:spLocks noGrp="1"/>
          </p:cNvSpPr>
          <p:nvPr>
            <p:ph type="title"/>
          </p:nvPr>
        </p:nvSpPr>
        <p:spPr>
          <a:xfrm>
            <a:off x="5914292" y="1828800"/>
            <a:ext cx="2971800" cy="3200400"/>
          </a:xfrm>
        </p:spPr>
        <p:txBody>
          <a:bodyPr>
            <a:normAutofit/>
          </a:bodyPr>
          <a:lstStyle/>
          <a:p>
            <a:r>
              <a:rPr lang="en-US" sz="3200" dirty="0"/>
              <a:t>Image from Shute, Kim, </a:t>
            </a:r>
            <a:r>
              <a:rPr lang="en-US" sz="3200" dirty="0" err="1"/>
              <a:t>Razzouk</a:t>
            </a:r>
            <a:r>
              <a:rPr lang="en-US" sz="3200" dirty="0"/>
              <a:t> (n.d.) </a:t>
            </a:r>
            <a:r>
              <a:rPr lang="en-US" sz="3200" i="1" dirty="0"/>
              <a:t>ECD for Dummies.</a:t>
            </a:r>
            <a:endParaRPr lang="en-US" sz="3200" dirty="0"/>
          </a:p>
        </p:txBody>
      </p:sp>
      <p:pic>
        <p:nvPicPr>
          <p:cNvPr id="5" name="Picture 4">
            <a:extLst>
              <a:ext uri="{FF2B5EF4-FFF2-40B4-BE49-F238E27FC236}">
                <a16:creationId xmlns:a16="http://schemas.microsoft.com/office/drawing/2014/main" id="{65CA6E2F-96DF-D7B0-DB7F-30F9CCCDB95F}"/>
              </a:ext>
            </a:extLst>
          </p:cNvPr>
          <p:cNvPicPr>
            <a:picLocks noChangeAspect="1"/>
          </p:cNvPicPr>
          <p:nvPr/>
        </p:nvPicPr>
        <p:blipFill>
          <a:blip r:embed="rId2"/>
          <a:stretch>
            <a:fillRect/>
          </a:stretch>
        </p:blipFill>
        <p:spPr>
          <a:xfrm>
            <a:off x="228600" y="142875"/>
            <a:ext cx="5476875" cy="6486525"/>
          </a:xfrm>
          <a:prstGeom prst="rect">
            <a:avLst/>
          </a:prstGeom>
        </p:spPr>
      </p:pic>
    </p:spTree>
    <p:extLst>
      <p:ext uri="{BB962C8B-B14F-4D97-AF65-F5344CB8AC3E}">
        <p14:creationId xmlns:p14="http://schemas.microsoft.com/office/powerpoint/2010/main" val="4179979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3A39-79F8-6C7C-197F-64BF6A08EB15}"/>
              </a:ext>
            </a:extLst>
          </p:cNvPr>
          <p:cNvSpPr>
            <a:spLocks noGrp="1"/>
          </p:cNvSpPr>
          <p:nvPr>
            <p:ph type="title"/>
          </p:nvPr>
        </p:nvSpPr>
        <p:spPr/>
        <p:txBody>
          <a:bodyPr/>
          <a:lstStyle/>
          <a:p>
            <a:r>
              <a:rPr lang="en-US" dirty="0"/>
              <a:t>ECD</a:t>
            </a:r>
          </a:p>
        </p:txBody>
      </p:sp>
      <p:sp>
        <p:nvSpPr>
          <p:cNvPr id="3" name="Content Placeholder 2">
            <a:extLst>
              <a:ext uri="{FF2B5EF4-FFF2-40B4-BE49-F238E27FC236}">
                <a16:creationId xmlns:a16="http://schemas.microsoft.com/office/drawing/2014/main" id="{230198B2-54D3-2558-8A64-43308D745915}"/>
              </a:ext>
            </a:extLst>
          </p:cNvPr>
          <p:cNvSpPr>
            <a:spLocks noGrp="1"/>
          </p:cNvSpPr>
          <p:nvPr>
            <p:ph idx="1"/>
          </p:nvPr>
        </p:nvSpPr>
        <p:spPr>
          <a:xfrm>
            <a:off x="457200" y="1600200"/>
            <a:ext cx="8229600" cy="5105400"/>
          </a:xfrm>
        </p:spPr>
        <p:txBody>
          <a:bodyPr>
            <a:normAutofit lnSpcReduction="10000"/>
          </a:bodyPr>
          <a:lstStyle/>
          <a:p>
            <a:r>
              <a:rPr lang="en-US" dirty="0"/>
              <a:t>Creates an assessment argument composed of</a:t>
            </a:r>
          </a:p>
          <a:p>
            <a:pPr lvl="1"/>
            <a:r>
              <a:rPr lang="en-US" dirty="0"/>
              <a:t>Competency Model</a:t>
            </a:r>
          </a:p>
          <a:p>
            <a:pPr lvl="2"/>
            <a:r>
              <a:rPr lang="en-US" sz="2400" dirty="0">
                <a:solidFill>
                  <a:schemeClr val="tx1"/>
                </a:solidFill>
                <a:latin typeface="+mj-lt"/>
                <a:cs typeface="Times New Roman" pitchFamily="18" charset="0"/>
              </a:rPr>
              <a:t>What collection of knowledge, skills, and other attributes should be assessed? </a:t>
            </a:r>
            <a:endParaRPr lang="en-US" dirty="0">
              <a:latin typeface="+mj-lt"/>
            </a:endParaRPr>
          </a:p>
          <a:p>
            <a:pPr lvl="1"/>
            <a:r>
              <a:rPr lang="en-US" dirty="0"/>
              <a:t>Evidence Model</a:t>
            </a:r>
          </a:p>
          <a:p>
            <a:pPr lvl="2"/>
            <a:r>
              <a:rPr lang="en-US" sz="2400" dirty="0">
                <a:solidFill>
                  <a:schemeClr val="tx1"/>
                </a:solidFill>
                <a:latin typeface="+mj-lt"/>
                <a:cs typeface="Times New Roman" pitchFamily="18" charset="0"/>
              </a:rPr>
              <a:t>What behaviors should reveal different levels of the targeted competencies?</a:t>
            </a:r>
            <a:endParaRPr lang="en-US" dirty="0">
              <a:latin typeface="+mj-lt"/>
            </a:endParaRPr>
          </a:p>
          <a:p>
            <a:pPr lvl="1"/>
            <a:r>
              <a:rPr lang="en-US" dirty="0"/>
              <a:t>Task Model/Action Model</a:t>
            </a:r>
          </a:p>
          <a:p>
            <a:pPr lvl="2"/>
            <a:r>
              <a:rPr lang="en-US" sz="2400" dirty="0">
                <a:solidFill>
                  <a:schemeClr val="tx1"/>
                </a:solidFill>
                <a:latin typeface="+mj-lt"/>
                <a:cs typeface="Times New Roman" pitchFamily="18" charset="0"/>
              </a:rPr>
              <a:t>What tasks/situations can elicit the behaviors that make up the evidence?</a:t>
            </a:r>
          </a:p>
          <a:p>
            <a:pPr lvl="1"/>
            <a:r>
              <a:rPr lang="en-US" dirty="0">
                <a:latin typeface="+mj-lt"/>
                <a:cs typeface="Times New Roman" pitchFamily="18" charset="0"/>
              </a:rPr>
              <a:t>Assembly Model</a:t>
            </a:r>
          </a:p>
          <a:p>
            <a:pPr lvl="2"/>
            <a:r>
              <a:rPr lang="en-US" dirty="0">
                <a:solidFill>
                  <a:schemeClr val="tx1"/>
                </a:solidFill>
                <a:latin typeface="+mj-lt"/>
                <a:cs typeface="Times New Roman" pitchFamily="18" charset="0"/>
              </a:rPr>
              <a:t>How much evidence is required?</a:t>
            </a:r>
          </a:p>
          <a:p>
            <a:pPr lvl="2"/>
            <a:endParaRPr lang="en-US" dirty="0"/>
          </a:p>
          <a:p>
            <a:endParaRPr lang="en-US" dirty="0"/>
          </a:p>
          <a:p>
            <a:endParaRPr lang="en-US" dirty="0"/>
          </a:p>
        </p:txBody>
      </p:sp>
    </p:spTree>
    <p:extLst>
      <p:ext uri="{BB962C8B-B14F-4D97-AF65-F5344CB8AC3E}">
        <p14:creationId xmlns:p14="http://schemas.microsoft.com/office/powerpoint/2010/main" val="284941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AB2E2-B945-3420-5984-040FE2A29C15}"/>
              </a:ext>
            </a:extLst>
          </p:cNvPr>
          <p:cNvSpPr>
            <a:spLocks noGrp="1"/>
          </p:cNvSpPr>
          <p:nvPr>
            <p:ph type="title"/>
          </p:nvPr>
        </p:nvSpPr>
        <p:spPr/>
        <p:txBody>
          <a:bodyPr/>
          <a:lstStyle/>
          <a:p>
            <a:r>
              <a:rPr lang="en-US" dirty="0"/>
              <a:t>Task Model/Action Model</a:t>
            </a:r>
          </a:p>
        </p:txBody>
      </p:sp>
      <p:sp>
        <p:nvSpPr>
          <p:cNvPr id="3" name="Content Placeholder 2">
            <a:extLst>
              <a:ext uri="{FF2B5EF4-FFF2-40B4-BE49-F238E27FC236}">
                <a16:creationId xmlns:a16="http://schemas.microsoft.com/office/drawing/2014/main" id="{AE1AC119-5533-2E2D-6A30-9E0353291B49}"/>
              </a:ext>
            </a:extLst>
          </p:cNvPr>
          <p:cNvSpPr>
            <a:spLocks noGrp="1"/>
          </p:cNvSpPr>
          <p:nvPr>
            <p:ph idx="1"/>
          </p:nvPr>
        </p:nvSpPr>
        <p:spPr/>
        <p:txBody>
          <a:bodyPr>
            <a:normAutofit fontScale="92500" lnSpcReduction="20000"/>
          </a:bodyPr>
          <a:lstStyle/>
          <a:p>
            <a:r>
              <a:rPr lang="en-US" dirty="0"/>
              <a:t>Task Model is situation that learner interacts with, that provides evidence about competencies</a:t>
            </a:r>
          </a:p>
          <a:p>
            <a:r>
              <a:rPr lang="en-US" dirty="0"/>
              <a:t>Alternate term Action Model is used when situation is dynamic (as in a simulation or game) and a sequence of actions is required to demonstrated competencies</a:t>
            </a:r>
          </a:p>
          <a:p>
            <a:endParaRPr lang="en-US" dirty="0"/>
          </a:p>
          <a:p>
            <a:r>
              <a:rPr lang="en-US" dirty="0"/>
              <a:t>Situations described in terms of </a:t>
            </a:r>
          </a:p>
          <a:p>
            <a:pPr lvl="1"/>
            <a:r>
              <a:rPr lang="en-US" dirty="0"/>
              <a:t>Presentation format (what student sees) </a:t>
            </a:r>
          </a:p>
          <a:p>
            <a:pPr lvl="1"/>
            <a:r>
              <a:rPr lang="en-US" dirty="0"/>
              <a:t>Work product (what student does)</a:t>
            </a:r>
          </a:p>
          <a:p>
            <a:endParaRPr lang="en-US" dirty="0"/>
          </a:p>
          <a:p>
            <a:endParaRPr lang="en-US" dirty="0"/>
          </a:p>
        </p:txBody>
      </p:sp>
    </p:spTree>
    <p:extLst>
      <p:ext uri="{BB962C8B-B14F-4D97-AF65-F5344CB8AC3E}">
        <p14:creationId xmlns:p14="http://schemas.microsoft.com/office/powerpoint/2010/main" val="1455344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1440680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69A5A-B836-C280-4530-49F1C024EFAF}"/>
              </a:ext>
            </a:extLst>
          </p:cNvPr>
          <p:cNvSpPr>
            <a:spLocks noGrp="1"/>
          </p:cNvSpPr>
          <p:nvPr>
            <p:ph type="title"/>
          </p:nvPr>
        </p:nvSpPr>
        <p:spPr/>
        <p:txBody>
          <a:bodyPr/>
          <a:lstStyle/>
          <a:p>
            <a:r>
              <a:rPr lang="en-US" dirty="0"/>
              <a:t>Evidence Model: two parts</a:t>
            </a:r>
          </a:p>
        </p:txBody>
      </p:sp>
      <p:sp>
        <p:nvSpPr>
          <p:cNvPr id="3" name="Content Placeholder 2">
            <a:extLst>
              <a:ext uri="{FF2B5EF4-FFF2-40B4-BE49-F238E27FC236}">
                <a16:creationId xmlns:a16="http://schemas.microsoft.com/office/drawing/2014/main" id="{AA86249C-CD01-0AC9-A070-6FF47438C126}"/>
              </a:ext>
            </a:extLst>
          </p:cNvPr>
          <p:cNvSpPr>
            <a:spLocks noGrp="1"/>
          </p:cNvSpPr>
          <p:nvPr>
            <p:ph idx="1"/>
          </p:nvPr>
        </p:nvSpPr>
        <p:spPr>
          <a:xfrm>
            <a:off x="457200" y="1600200"/>
            <a:ext cx="8229600" cy="5029200"/>
          </a:xfrm>
        </p:spPr>
        <p:txBody>
          <a:bodyPr>
            <a:normAutofit lnSpcReduction="10000"/>
          </a:bodyPr>
          <a:lstStyle/>
          <a:p>
            <a:pPr marL="514350" indent="-514350">
              <a:buFont typeface="+mj-lt"/>
              <a:buAutoNum type="arabicPeriod"/>
            </a:pPr>
            <a:r>
              <a:rPr lang="en-US" dirty="0"/>
              <a:t>Evidence Rules: Distill observable variables (features) from the work product</a:t>
            </a:r>
          </a:p>
          <a:p>
            <a:pPr marL="514350" indent="-514350">
              <a:buFont typeface="+mj-lt"/>
              <a:buAutoNum type="arabicPeriod"/>
            </a:pPr>
            <a:r>
              <a:rPr lang="en-US" dirty="0"/>
              <a:t>Statistical Model: Express a relationship between the evidence and the competencies we want to assess</a:t>
            </a:r>
          </a:p>
          <a:p>
            <a:pPr marL="514350" indent="-514350">
              <a:buFont typeface="+mj-lt"/>
              <a:buAutoNum type="arabicPeriod"/>
            </a:pPr>
            <a:endParaRPr lang="en-US" dirty="0"/>
          </a:p>
          <a:p>
            <a:pPr marL="0" indent="0">
              <a:buNone/>
            </a:pPr>
            <a:r>
              <a:rPr lang="en-US" dirty="0"/>
              <a:t>Statistical model can be as simple as whether one indicator is present/absent, or adding observable variables together, or as complex as a Bayes Net</a:t>
            </a:r>
          </a:p>
        </p:txBody>
      </p:sp>
    </p:spTree>
    <p:extLst>
      <p:ext uri="{BB962C8B-B14F-4D97-AF65-F5344CB8AC3E}">
        <p14:creationId xmlns:p14="http://schemas.microsoft.com/office/powerpoint/2010/main" val="3792043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9A77-5C15-0633-A8BD-F1F3A2A4F49A}"/>
              </a:ext>
            </a:extLst>
          </p:cNvPr>
          <p:cNvSpPr>
            <a:spLocks noGrp="1"/>
          </p:cNvSpPr>
          <p:nvPr>
            <p:ph type="title"/>
          </p:nvPr>
        </p:nvSpPr>
        <p:spPr/>
        <p:txBody>
          <a:bodyPr/>
          <a:lstStyle/>
          <a:p>
            <a:r>
              <a:rPr lang="en-US" dirty="0"/>
              <a:t>How ECD is developed</a:t>
            </a:r>
          </a:p>
        </p:txBody>
      </p:sp>
      <p:sp>
        <p:nvSpPr>
          <p:cNvPr id="3" name="Content Placeholder 2">
            <a:extLst>
              <a:ext uri="{FF2B5EF4-FFF2-40B4-BE49-F238E27FC236}">
                <a16:creationId xmlns:a16="http://schemas.microsoft.com/office/drawing/2014/main" id="{FE58283A-1CCF-E17F-E77F-51B22E5300BC}"/>
              </a:ext>
            </a:extLst>
          </p:cNvPr>
          <p:cNvSpPr>
            <a:spLocks noGrp="1"/>
          </p:cNvSpPr>
          <p:nvPr>
            <p:ph idx="1"/>
          </p:nvPr>
        </p:nvSpPr>
        <p:spPr/>
        <p:txBody>
          <a:bodyPr/>
          <a:lstStyle/>
          <a:p>
            <a:r>
              <a:rPr lang="en-US" dirty="0"/>
              <a:t>Rationally/prescriptively</a:t>
            </a:r>
          </a:p>
          <a:p>
            <a:endParaRPr lang="en-US" dirty="0"/>
          </a:p>
          <a:p>
            <a:r>
              <a:rPr lang="en-US" dirty="0"/>
              <a:t>Designer designs situation where skill can be demonstrated</a:t>
            </a:r>
          </a:p>
          <a:p>
            <a:r>
              <a:rPr lang="en-US" dirty="0"/>
              <a:t>Designer determines what evidence rules and statistical model are</a:t>
            </a:r>
          </a:p>
          <a:p>
            <a:endParaRPr lang="en-US" dirty="0"/>
          </a:p>
          <a:p>
            <a:pPr marL="0" indent="0">
              <a:buNone/>
            </a:pPr>
            <a:endParaRPr lang="en-US" dirty="0"/>
          </a:p>
        </p:txBody>
      </p:sp>
    </p:spTree>
    <p:extLst>
      <p:ext uri="{BB962C8B-B14F-4D97-AF65-F5344CB8AC3E}">
        <p14:creationId xmlns:p14="http://schemas.microsoft.com/office/powerpoint/2010/main" val="1744218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9A77-5C15-0633-A8BD-F1F3A2A4F49A}"/>
              </a:ext>
            </a:extLst>
          </p:cNvPr>
          <p:cNvSpPr>
            <a:spLocks noGrp="1"/>
          </p:cNvSpPr>
          <p:nvPr>
            <p:ph type="title"/>
          </p:nvPr>
        </p:nvSpPr>
        <p:spPr/>
        <p:txBody>
          <a:bodyPr/>
          <a:lstStyle/>
          <a:p>
            <a:r>
              <a:rPr lang="en-US" dirty="0"/>
              <a:t>ECD: Notes</a:t>
            </a:r>
          </a:p>
        </p:txBody>
      </p:sp>
      <p:sp>
        <p:nvSpPr>
          <p:cNvPr id="3" name="Content Placeholder 2">
            <a:extLst>
              <a:ext uri="{FF2B5EF4-FFF2-40B4-BE49-F238E27FC236}">
                <a16:creationId xmlns:a16="http://schemas.microsoft.com/office/drawing/2014/main" id="{FE58283A-1CCF-E17F-E77F-51B22E5300BC}"/>
              </a:ext>
            </a:extLst>
          </p:cNvPr>
          <p:cNvSpPr>
            <a:spLocks noGrp="1"/>
          </p:cNvSpPr>
          <p:nvPr>
            <p:ph idx="1"/>
          </p:nvPr>
        </p:nvSpPr>
        <p:spPr/>
        <p:txBody>
          <a:bodyPr>
            <a:normAutofit/>
          </a:bodyPr>
          <a:lstStyle/>
          <a:p>
            <a:r>
              <a:rPr lang="en-US" dirty="0"/>
              <a:t>Used in situations where situation can be developed so that evidence rules and statistical model can be developed by a designer</a:t>
            </a:r>
          </a:p>
          <a:p>
            <a:endParaRPr lang="en-US" dirty="0"/>
          </a:p>
          <a:p>
            <a:r>
              <a:rPr lang="en-US" dirty="0"/>
              <a:t>Not used where situation is too complex for designer to confidently design evidence rules and statistical model</a:t>
            </a:r>
          </a:p>
          <a:p>
            <a:endParaRPr lang="en-US" dirty="0"/>
          </a:p>
          <a:p>
            <a:pPr marL="0" indent="0">
              <a:buNone/>
            </a:pPr>
            <a:endParaRPr lang="en-US" dirty="0"/>
          </a:p>
        </p:txBody>
      </p:sp>
    </p:spTree>
    <p:extLst>
      <p:ext uri="{BB962C8B-B14F-4D97-AF65-F5344CB8AC3E}">
        <p14:creationId xmlns:p14="http://schemas.microsoft.com/office/powerpoint/2010/main" val="91559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2C6B-4BD1-3996-0446-7B2178237855}"/>
              </a:ext>
            </a:extLst>
          </p:cNvPr>
          <p:cNvSpPr>
            <a:spLocks noGrp="1"/>
          </p:cNvSpPr>
          <p:nvPr>
            <p:ph type="title"/>
          </p:nvPr>
        </p:nvSpPr>
        <p:spPr/>
        <p:txBody>
          <a:bodyPr/>
          <a:lstStyle/>
          <a:p>
            <a:r>
              <a:rPr lang="en-US" dirty="0"/>
              <a:t>Examples in a sec</a:t>
            </a:r>
          </a:p>
        </p:txBody>
      </p:sp>
      <p:sp>
        <p:nvSpPr>
          <p:cNvPr id="3" name="Content Placeholder 2">
            <a:extLst>
              <a:ext uri="{FF2B5EF4-FFF2-40B4-BE49-F238E27FC236}">
                <a16:creationId xmlns:a16="http://schemas.microsoft.com/office/drawing/2014/main" id="{670846F3-8D78-D992-470E-72278C2D3E49}"/>
              </a:ext>
            </a:extLst>
          </p:cNvPr>
          <p:cNvSpPr>
            <a:spLocks noGrp="1"/>
          </p:cNvSpPr>
          <p:nvPr>
            <p:ph idx="1"/>
          </p:nvPr>
        </p:nvSpPr>
        <p:spPr/>
        <p:txBody>
          <a:bodyPr/>
          <a:lstStyle/>
          <a:p>
            <a:r>
              <a:rPr lang="en-US" dirty="0"/>
              <a:t>But first, any questions?</a:t>
            </a:r>
          </a:p>
        </p:txBody>
      </p:sp>
    </p:spTree>
    <p:extLst>
      <p:ext uri="{BB962C8B-B14F-4D97-AF65-F5344CB8AC3E}">
        <p14:creationId xmlns:p14="http://schemas.microsoft.com/office/powerpoint/2010/main" val="2157296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EC1F-08F7-3921-19AA-20FEE3B6FD18}"/>
              </a:ext>
            </a:extLst>
          </p:cNvPr>
          <p:cNvSpPr>
            <a:spLocks noGrp="1"/>
          </p:cNvSpPr>
          <p:nvPr>
            <p:ph type="title"/>
          </p:nvPr>
        </p:nvSpPr>
        <p:spPr/>
        <p:txBody>
          <a:bodyPr/>
          <a:lstStyle/>
          <a:p>
            <a:r>
              <a:rPr lang="en-US" dirty="0"/>
              <a:t>ECD Examples</a:t>
            </a:r>
          </a:p>
        </p:txBody>
      </p:sp>
      <p:sp>
        <p:nvSpPr>
          <p:cNvPr id="3" name="Content Placeholder 2">
            <a:extLst>
              <a:ext uri="{FF2B5EF4-FFF2-40B4-BE49-F238E27FC236}">
                <a16:creationId xmlns:a16="http://schemas.microsoft.com/office/drawing/2014/main" id="{4406A7A2-6329-78DA-73AA-233128F6BFE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91345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B1745-B747-8495-CC25-53B37B6565CD}"/>
              </a:ext>
            </a:extLst>
          </p:cNvPr>
          <p:cNvSpPr>
            <a:spLocks noGrp="1"/>
          </p:cNvSpPr>
          <p:nvPr>
            <p:ph type="title"/>
          </p:nvPr>
        </p:nvSpPr>
        <p:spPr/>
        <p:txBody>
          <a:bodyPr>
            <a:normAutofit fontScale="90000"/>
          </a:bodyPr>
          <a:lstStyle/>
          <a:p>
            <a:r>
              <a:rPr lang="en-US" dirty="0"/>
              <a:t>Physics Playground</a:t>
            </a:r>
            <a:br>
              <a:rPr lang="en-US" dirty="0"/>
            </a:br>
            <a:r>
              <a:rPr lang="en-US" dirty="0"/>
              <a:t>(Kim et al., 2016)</a:t>
            </a:r>
          </a:p>
        </p:txBody>
      </p:sp>
      <p:sp>
        <p:nvSpPr>
          <p:cNvPr id="3" name="Content Placeholder 2">
            <a:extLst>
              <a:ext uri="{FF2B5EF4-FFF2-40B4-BE49-F238E27FC236}">
                <a16:creationId xmlns:a16="http://schemas.microsoft.com/office/drawing/2014/main" id="{73F462A3-D1C9-17BE-8D16-28C9D78BDAF3}"/>
              </a:ext>
            </a:extLst>
          </p:cNvPr>
          <p:cNvSpPr>
            <a:spLocks noGrp="1"/>
          </p:cNvSpPr>
          <p:nvPr>
            <p:ph idx="1"/>
          </p:nvPr>
        </p:nvSpPr>
        <p:spPr/>
        <p:txBody>
          <a:bodyPr/>
          <a:lstStyle/>
          <a:p>
            <a:r>
              <a:rPr lang="en-US" dirty="0"/>
              <a:t>Probably best-known example of ECD in an adaptive learning system</a:t>
            </a:r>
          </a:p>
        </p:txBody>
      </p:sp>
      <p:pic>
        <p:nvPicPr>
          <p:cNvPr id="4" name="Picture 3">
            <a:extLst>
              <a:ext uri="{FF2B5EF4-FFF2-40B4-BE49-F238E27FC236}">
                <a16:creationId xmlns:a16="http://schemas.microsoft.com/office/drawing/2014/main" id="{BC48E54F-CD3C-56FD-C921-0F28E2FC075F}"/>
              </a:ext>
            </a:extLst>
          </p:cNvPr>
          <p:cNvPicPr>
            <a:picLocks noChangeAspect="1"/>
          </p:cNvPicPr>
          <p:nvPr/>
        </p:nvPicPr>
        <p:blipFill rotWithShape="1">
          <a:blip r:embed="rId2">
            <a:extLst>
              <a:ext uri="{28A0092B-C50C-407E-A947-70E740481C1C}">
                <a14:useLocalDpi xmlns:a14="http://schemas.microsoft.com/office/drawing/2010/main" val="0"/>
              </a:ext>
            </a:extLst>
          </a:blip>
          <a:srcRect t="3219" r="1" b="1998"/>
          <a:stretch/>
        </p:blipFill>
        <p:spPr>
          <a:xfrm>
            <a:off x="1318905" y="2743200"/>
            <a:ext cx="6682095" cy="3974326"/>
          </a:xfrm>
          <a:prstGeom prst="rect">
            <a:avLst/>
          </a:prstGeom>
        </p:spPr>
      </p:pic>
    </p:spTree>
    <p:extLst>
      <p:ext uri="{BB962C8B-B14F-4D97-AF65-F5344CB8AC3E}">
        <p14:creationId xmlns:p14="http://schemas.microsoft.com/office/powerpoint/2010/main" val="1429250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AB730-BE74-6C82-E568-8842F53DE4AE}"/>
              </a:ext>
            </a:extLst>
          </p:cNvPr>
          <p:cNvSpPr>
            <a:spLocks noGrp="1"/>
          </p:cNvSpPr>
          <p:nvPr>
            <p:ph type="title"/>
          </p:nvPr>
        </p:nvSpPr>
        <p:spPr/>
        <p:txBody>
          <a:bodyPr>
            <a:normAutofit fontScale="90000"/>
          </a:bodyPr>
          <a:lstStyle/>
          <a:p>
            <a:r>
              <a:rPr lang="en-US" dirty="0"/>
              <a:t>Ten steps to developing model</a:t>
            </a:r>
            <a:br>
              <a:rPr lang="en-US" dirty="0"/>
            </a:br>
            <a:r>
              <a:rPr lang="en-US" dirty="0"/>
              <a:t>(Kim et al., 2016)</a:t>
            </a:r>
          </a:p>
        </p:txBody>
      </p:sp>
      <p:sp>
        <p:nvSpPr>
          <p:cNvPr id="3" name="Content Placeholder 2">
            <a:extLst>
              <a:ext uri="{FF2B5EF4-FFF2-40B4-BE49-F238E27FC236}">
                <a16:creationId xmlns:a16="http://schemas.microsoft.com/office/drawing/2014/main" id="{03B773A1-326B-AB82-DBD2-6B09B55ABFB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7D3B4F2-3DB8-6E82-7B8E-F06439AAADA7}"/>
              </a:ext>
            </a:extLst>
          </p:cNvPr>
          <p:cNvPicPr>
            <a:picLocks noChangeAspect="1"/>
          </p:cNvPicPr>
          <p:nvPr/>
        </p:nvPicPr>
        <p:blipFill>
          <a:blip r:embed="rId2"/>
          <a:stretch>
            <a:fillRect/>
          </a:stretch>
        </p:blipFill>
        <p:spPr>
          <a:xfrm>
            <a:off x="457200" y="1581150"/>
            <a:ext cx="8229600" cy="5553075"/>
          </a:xfrm>
          <a:prstGeom prst="rect">
            <a:avLst/>
          </a:prstGeom>
        </p:spPr>
      </p:pic>
    </p:spTree>
    <p:extLst>
      <p:ext uri="{BB962C8B-B14F-4D97-AF65-F5344CB8AC3E}">
        <p14:creationId xmlns:p14="http://schemas.microsoft.com/office/powerpoint/2010/main" val="4144853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A332-96CA-785B-656B-5C3169F94C78}"/>
              </a:ext>
            </a:extLst>
          </p:cNvPr>
          <p:cNvSpPr>
            <a:spLocks noGrp="1"/>
          </p:cNvSpPr>
          <p:nvPr>
            <p:ph type="title"/>
          </p:nvPr>
        </p:nvSpPr>
        <p:spPr/>
        <p:txBody>
          <a:bodyPr>
            <a:normAutofit fontScale="90000"/>
          </a:bodyPr>
          <a:lstStyle/>
          <a:p>
            <a:r>
              <a:rPr lang="en-US" dirty="0"/>
              <a:t>Final competency model</a:t>
            </a:r>
            <a:br>
              <a:rPr lang="en-US" dirty="0"/>
            </a:br>
            <a:r>
              <a:rPr lang="en-US" dirty="0"/>
              <a:t>(Kim et al., 2016)</a:t>
            </a:r>
          </a:p>
        </p:txBody>
      </p:sp>
      <p:sp>
        <p:nvSpPr>
          <p:cNvPr id="3" name="Content Placeholder 2">
            <a:extLst>
              <a:ext uri="{FF2B5EF4-FFF2-40B4-BE49-F238E27FC236}">
                <a16:creationId xmlns:a16="http://schemas.microsoft.com/office/drawing/2014/main" id="{ED0BA43D-5033-E853-E88A-EAEB31B12168}"/>
              </a:ext>
            </a:extLst>
          </p:cNvPr>
          <p:cNvSpPr>
            <a:spLocks noGrp="1"/>
          </p:cNvSpPr>
          <p:nvPr>
            <p:ph idx="1"/>
          </p:nvPr>
        </p:nvSpPr>
        <p:spPr>
          <a:xfrm>
            <a:off x="457200" y="1600200"/>
            <a:ext cx="8229600" cy="5181600"/>
          </a:xfrm>
        </p:spPr>
        <p:txBody>
          <a:bodyPr>
            <a:normAutofit fontScale="850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Simplification of earlier model that had attempted to further differentiate types of physics knowledge; would have needed too many game levels</a:t>
            </a:r>
          </a:p>
        </p:txBody>
      </p:sp>
      <p:pic>
        <p:nvPicPr>
          <p:cNvPr id="5" name="Picture 4">
            <a:extLst>
              <a:ext uri="{FF2B5EF4-FFF2-40B4-BE49-F238E27FC236}">
                <a16:creationId xmlns:a16="http://schemas.microsoft.com/office/drawing/2014/main" id="{36510D4E-AF4D-F4ED-86C4-CCDB8B025DBE}"/>
              </a:ext>
            </a:extLst>
          </p:cNvPr>
          <p:cNvPicPr>
            <a:picLocks noChangeAspect="1"/>
          </p:cNvPicPr>
          <p:nvPr/>
        </p:nvPicPr>
        <p:blipFill>
          <a:blip r:embed="rId2"/>
          <a:stretch>
            <a:fillRect/>
          </a:stretch>
        </p:blipFill>
        <p:spPr>
          <a:xfrm>
            <a:off x="976312" y="1543050"/>
            <a:ext cx="7191375" cy="3771900"/>
          </a:xfrm>
          <a:prstGeom prst="rect">
            <a:avLst/>
          </a:prstGeom>
        </p:spPr>
      </p:pic>
    </p:spTree>
    <p:extLst>
      <p:ext uri="{BB962C8B-B14F-4D97-AF65-F5344CB8AC3E}">
        <p14:creationId xmlns:p14="http://schemas.microsoft.com/office/powerpoint/2010/main" val="1898204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670A-2586-8293-0FE9-BB6A7049FC1C}"/>
              </a:ext>
            </a:extLst>
          </p:cNvPr>
          <p:cNvSpPr>
            <a:spLocks noGrp="1"/>
          </p:cNvSpPr>
          <p:nvPr>
            <p:ph type="title"/>
          </p:nvPr>
        </p:nvSpPr>
        <p:spPr/>
        <p:txBody>
          <a:bodyPr>
            <a:normAutofit fontScale="90000"/>
          </a:bodyPr>
          <a:lstStyle/>
          <a:p>
            <a:r>
              <a:rPr lang="en-US" dirty="0"/>
              <a:t>Multiple solutions involving </a:t>
            </a:r>
            <a:br>
              <a:rPr lang="en-US" dirty="0"/>
            </a:br>
            <a:r>
              <a:rPr lang="en-US" dirty="0"/>
              <a:t>different knowledge</a:t>
            </a:r>
          </a:p>
        </p:txBody>
      </p:sp>
      <p:sp>
        <p:nvSpPr>
          <p:cNvPr id="3" name="Content Placeholder 2">
            <a:extLst>
              <a:ext uri="{FF2B5EF4-FFF2-40B4-BE49-F238E27FC236}">
                <a16:creationId xmlns:a16="http://schemas.microsoft.com/office/drawing/2014/main" id="{E7AA09BB-0CC7-3BF3-D158-9A0FF5E6A401}"/>
              </a:ext>
            </a:extLst>
          </p:cNvPr>
          <p:cNvSpPr>
            <a:spLocks noGrp="1"/>
          </p:cNvSpPr>
          <p:nvPr>
            <p:ph idx="1"/>
          </p:nvPr>
        </p:nvSpPr>
        <p:spPr>
          <a:xfrm>
            <a:off x="457200" y="1600200"/>
            <a:ext cx="8229600" cy="5257800"/>
          </a:xfrm>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Silver trophy = solved level</a:t>
            </a:r>
          </a:p>
          <a:p>
            <a:endParaRPr lang="en-US" dirty="0"/>
          </a:p>
          <a:p>
            <a:r>
              <a:rPr lang="en-US" dirty="0"/>
              <a:t>Gold trophy = solved level </a:t>
            </a:r>
            <a:r>
              <a:rPr lang="en-US" i="1" dirty="0"/>
              <a:t>elegantly</a:t>
            </a:r>
            <a:r>
              <a:rPr lang="en-US" dirty="0"/>
              <a:t> with minimal objects (requires use of target strategy)</a:t>
            </a:r>
          </a:p>
          <a:p>
            <a:endParaRPr lang="en-US" dirty="0"/>
          </a:p>
        </p:txBody>
      </p:sp>
      <p:pic>
        <p:nvPicPr>
          <p:cNvPr id="5" name="Picture 4">
            <a:extLst>
              <a:ext uri="{FF2B5EF4-FFF2-40B4-BE49-F238E27FC236}">
                <a16:creationId xmlns:a16="http://schemas.microsoft.com/office/drawing/2014/main" id="{A9C3A4DB-A6C4-B937-BFE6-C718C7C0343E}"/>
              </a:ext>
            </a:extLst>
          </p:cNvPr>
          <p:cNvPicPr>
            <a:picLocks noChangeAspect="1"/>
          </p:cNvPicPr>
          <p:nvPr/>
        </p:nvPicPr>
        <p:blipFill>
          <a:blip r:embed="rId2"/>
          <a:stretch>
            <a:fillRect/>
          </a:stretch>
        </p:blipFill>
        <p:spPr>
          <a:xfrm>
            <a:off x="481012" y="1814512"/>
            <a:ext cx="8181975" cy="3228975"/>
          </a:xfrm>
          <a:prstGeom prst="rect">
            <a:avLst/>
          </a:prstGeom>
        </p:spPr>
      </p:pic>
    </p:spTree>
    <p:extLst>
      <p:ext uri="{BB962C8B-B14F-4D97-AF65-F5344CB8AC3E}">
        <p14:creationId xmlns:p14="http://schemas.microsoft.com/office/powerpoint/2010/main" val="4006616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3571-6C62-7978-40D4-414173CEA7C7}"/>
              </a:ext>
            </a:extLst>
          </p:cNvPr>
          <p:cNvSpPr>
            <a:spLocks noGrp="1"/>
          </p:cNvSpPr>
          <p:nvPr>
            <p:ph type="title"/>
          </p:nvPr>
        </p:nvSpPr>
        <p:spPr/>
        <p:txBody>
          <a:bodyPr>
            <a:normAutofit fontScale="90000"/>
          </a:bodyPr>
          <a:lstStyle/>
          <a:p>
            <a:r>
              <a:rPr lang="en-US" dirty="0"/>
              <a:t>Mapping from evidence to competencies (Kim et al., 2016)</a:t>
            </a:r>
          </a:p>
        </p:txBody>
      </p:sp>
      <p:sp>
        <p:nvSpPr>
          <p:cNvPr id="3" name="Content Placeholder 2">
            <a:extLst>
              <a:ext uri="{FF2B5EF4-FFF2-40B4-BE49-F238E27FC236}">
                <a16:creationId xmlns:a16="http://schemas.microsoft.com/office/drawing/2014/main" id="{AFFF3A7C-6308-E4EF-5559-F92A5CE2445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521DF58-A3DA-6345-98BE-A5B00AB52370}"/>
              </a:ext>
            </a:extLst>
          </p:cNvPr>
          <p:cNvPicPr>
            <a:picLocks noChangeAspect="1"/>
          </p:cNvPicPr>
          <p:nvPr/>
        </p:nvPicPr>
        <p:blipFill>
          <a:blip r:embed="rId2"/>
          <a:stretch>
            <a:fillRect/>
          </a:stretch>
        </p:blipFill>
        <p:spPr>
          <a:xfrm>
            <a:off x="152400" y="1592262"/>
            <a:ext cx="8715375" cy="4962525"/>
          </a:xfrm>
          <a:prstGeom prst="rect">
            <a:avLst/>
          </a:prstGeom>
        </p:spPr>
      </p:pic>
    </p:spTree>
    <p:extLst>
      <p:ext uri="{BB962C8B-B14F-4D97-AF65-F5344CB8AC3E}">
        <p14:creationId xmlns:p14="http://schemas.microsoft.com/office/powerpoint/2010/main" val="390587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24EE-9D29-BC15-2C1A-4424E6C889AD}"/>
              </a:ext>
            </a:extLst>
          </p:cNvPr>
          <p:cNvSpPr>
            <a:spLocks noGrp="1"/>
          </p:cNvSpPr>
          <p:nvPr>
            <p:ph type="title"/>
          </p:nvPr>
        </p:nvSpPr>
        <p:spPr/>
        <p:txBody>
          <a:bodyPr/>
          <a:lstStyle/>
          <a:p>
            <a:r>
              <a:rPr lang="en-US" dirty="0"/>
              <a:t>Any questions about </a:t>
            </a:r>
          </a:p>
        </p:txBody>
      </p:sp>
      <p:sp>
        <p:nvSpPr>
          <p:cNvPr id="3" name="Content Placeholder 2">
            <a:extLst>
              <a:ext uri="{FF2B5EF4-FFF2-40B4-BE49-F238E27FC236}">
                <a16:creationId xmlns:a16="http://schemas.microsoft.com/office/drawing/2014/main" id="{0861F544-3589-94F1-8238-B8753D86D1F1}"/>
              </a:ext>
            </a:extLst>
          </p:cNvPr>
          <p:cNvSpPr>
            <a:spLocks noGrp="1"/>
          </p:cNvSpPr>
          <p:nvPr>
            <p:ph idx="1"/>
          </p:nvPr>
        </p:nvSpPr>
        <p:spPr/>
        <p:txBody>
          <a:bodyPr/>
          <a:lstStyle/>
          <a:p>
            <a:r>
              <a:rPr lang="en-US" dirty="0"/>
              <a:t>Scaffolding Meta-cognition and SRL</a:t>
            </a:r>
          </a:p>
          <a:p>
            <a:endParaRPr lang="en-US" dirty="0"/>
          </a:p>
          <a:p>
            <a:pPr marL="0" indent="0">
              <a:buNone/>
            </a:pPr>
            <a:r>
              <a:rPr lang="en-US" dirty="0"/>
              <a:t>(aka last class)</a:t>
            </a:r>
          </a:p>
        </p:txBody>
      </p:sp>
    </p:spTree>
    <p:extLst>
      <p:ext uri="{BB962C8B-B14F-4D97-AF65-F5344CB8AC3E}">
        <p14:creationId xmlns:p14="http://schemas.microsoft.com/office/powerpoint/2010/main" val="766935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8955B-E50B-447E-818F-A3C355BD7911}"/>
              </a:ext>
            </a:extLst>
          </p:cNvPr>
          <p:cNvSpPr>
            <a:spLocks noGrp="1"/>
          </p:cNvSpPr>
          <p:nvPr>
            <p:ph type="title"/>
          </p:nvPr>
        </p:nvSpPr>
        <p:spPr/>
        <p:txBody>
          <a:bodyPr>
            <a:normAutofit fontScale="90000"/>
          </a:bodyPr>
          <a:lstStyle/>
          <a:p>
            <a:r>
              <a:rPr lang="en-US" dirty="0"/>
              <a:t>Evidence Identification</a:t>
            </a:r>
            <a:br>
              <a:rPr lang="en-US" dirty="0"/>
            </a:br>
            <a:r>
              <a:rPr lang="en-US" dirty="0"/>
              <a:t>(Shute &amp; Moore, 2017a)</a:t>
            </a:r>
          </a:p>
        </p:txBody>
      </p:sp>
      <p:sp>
        <p:nvSpPr>
          <p:cNvPr id="3" name="Content Placeholder 2">
            <a:extLst>
              <a:ext uri="{FF2B5EF4-FFF2-40B4-BE49-F238E27FC236}">
                <a16:creationId xmlns:a16="http://schemas.microsoft.com/office/drawing/2014/main" id="{DC6FDAD4-5309-9C2D-73FB-80F6F2E9AB43}"/>
              </a:ext>
            </a:extLst>
          </p:cNvPr>
          <p:cNvSpPr>
            <a:spLocks noGrp="1"/>
          </p:cNvSpPr>
          <p:nvPr>
            <p:ph idx="1"/>
          </p:nvPr>
        </p:nvSpPr>
        <p:spPr/>
        <p:txBody>
          <a:bodyPr>
            <a:normAutofit fontScale="77500" lnSpcReduction="20000"/>
          </a:bodyPr>
          <a:lstStyle/>
          <a:p>
            <a:r>
              <a:rPr lang="en-US" dirty="0"/>
              <a:t>Built rational “evidence identification” models to identify which strategy used</a:t>
            </a:r>
          </a:p>
          <a:p>
            <a:r>
              <a:rPr lang="en-US" dirty="0"/>
              <a:t>Used these to distinguish which reason silver trophy obtained for</a:t>
            </a:r>
          </a:p>
          <a:p>
            <a:endParaRPr lang="en-US" dirty="0"/>
          </a:p>
          <a:p>
            <a:pPr marL="0" indent="0">
              <a:buNone/>
            </a:pPr>
            <a:r>
              <a:rPr lang="en-US" dirty="0"/>
              <a:t>“For example, pendulums rotate around a single pin, so any drawn object that does this is most likely a pendulum. Ramps tend to be in contact with the ball for a longer period of time. Levers tend to rotate when the ball comes into contact with them. Springboards tend to be connected to other objects with two pins and include a weight—either attached to the springboard or dropped on it and then deleted.”</a:t>
            </a:r>
            <a:endParaRPr lang="en-US" dirty="0">
              <a:solidFill>
                <a:srgbClr val="FF0000"/>
              </a:solidFill>
            </a:endParaRPr>
          </a:p>
        </p:txBody>
      </p:sp>
    </p:spTree>
    <p:extLst>
      <p:ext uri="{BB962C8B-B14F-4D97-AF65-F5344CB8AC3E}">
        <p14:creationId xmlns:p14="http://schemas.microsoft.com/office/powerpoint/2010/main" val="2836926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52A5-536F-DF26-C6B0-03BD0AF3EB5D}"/>
              </a:ext>
            </a:extLst>
          </p:cNvPr>
          <p:cNvSpPr>
            <a:spLocks noGrp="1"/>
          </p:cNvSpPr>
          <p:nvPr>
            <p:ph type="title"/>
          </p:nvPr>
        </p:nvSpPr>
        <p:spPr/>
        <p:txBody>
          <a:bodyPr/>
          <a:lstStyle/>
          <a:p>
            <a:r>
              <a:rPr lang="en-US" dirty="0"/>
              <a:t>Questions? Comments?</a:t>
            </a:r>
          </a:p>
        </p:txBody>
      </p:sp>
      <p:sp>
        <p:nvSpPr>
          <p:cNvPr id="3" name="Content Placeholder 2">
            <a:extLst>
              <a:ext uri="{FF2B5EF4-FFF2-40B4-BE49-F238E27FC236}">
                <a16:creationId xmlns:a16="http://schemas.microsoft.com/office/drawing/2014/main" id="{F304CEE9-BF9D-61E5-BABB-5719645B5AE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23020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9B50F-857A-94BA-4EFD-C9CD3E66B7D3}"/>
              </a:ext>
            </a:extLst>
          </p:cNvPr>
          <p:cNvSpPr>
            <a:spLocks noGrp="1"/>
          </p:cNvSpPr>
          <p:nvPr>
            <p:ph type="title"/>
          </p:nvPr>
        </p:nvSpPr>
        <p:spPr/>
        <p:txBody>
          <a:bodyPr>
            <a:normAutofit fontScale="90000"/>
          </a:bodyPr>
          <a:lstStyle/>
          <a:p>
            <a:r>
              <a:rPr lang="en-US" dirty="0"/>
              <a:t>Other uses of ECD in </a:t>
            </a:r>
            <a:br>
              <a:rPr lang="en-US" dirty="0"/>
            </a:br>
            <a:r>
              <a:rPr lang="en-US" dirty="0"/>
              <a:t>Physics Playground</a:t>
            </a:r>
          </a:p>
        </p:txBody>
      </p:sp>
      <p:sp>
        <p:nvSpPr>
          <p:cNvPr id="3" name="Content Placeholder 2">
            <a:extLst>
              <a:ext uri="{FF2B5EF4-FFF2-40B4-BE49-F238E27FC236}">
                <a16:creationId xmlns:a16="http://schemas.microsoft.com/office/drawing/2014/main" id="{9B787D32-93C6-8014-1C4D-FFAF3503EF63}"/>
              </a:ext>
            </a:extLst>
          </p:cNvPr>
          <p:cNvSpPr>
            <a:spLocks noGrp="1"/>
          </p:cNvSpPr>
          <p:nvPr>
            <p:ph idx="1"/>
          </p:nvPr>
        </p:nvSpPr>
        <p:spPr/>
        <p:txBody>
          <a:bodyPr/>
          <a:lstStyle/>
          <a:p>
            <a:r>
              <a:rPr lang="en-US" dirty="0"/>
              <a:t>Conscientiousness (Shute &amp; Moore, 2017b)</a:t>
            </a:r>
          </a:p>
          <a:p>
            <a:endParaRPr lang="en-US" dirty="0"/>
          </a:p>
        </p:txBody>
      </p:sp>
      <p:pic>
        <p:nvPicPr>
          <p:cNvPr id="5" name="Picture 4">
            <a:extLst>
              <a:ext uri="{FF2B5EF4-FFF2-40B4-BE49-F238E27FC236}">
                <a16:creationId xmlns:a16="http://schemas.microsoft.com/office/drawing/2014/main" id="{3063DAC1-383D-5EE9-1C0D-D204F39CB079}"/>
              </a:ext>
            </a:extLst>
          </p:cNvPr>
          <p:cNvPicPr>
            <a:picLocks noChangeAspect="1"/>
          </p:cNvPicPr>
          <p:nvPr/>
        </p:nvPicPr>
        <p:blipFill>
          <a:blip r:embed="rId2"/>
          <a:stretch>
            <a:fillRect/>
          </a:stretch>
        </p:blipFill>
        <p:spPr>
          <a:xfrm>
            <a:off x="838200" y="2133600"/>
            <a:ext cx="8010525" cy="4781550"/>
          </a:xfrm>
          <a:prstGeom prst="rect">
            <a:avLst/>
          </a:prstGeom>
        </p:spPr>
      </p:pic>
    </p:spTree>
    <p:extLst>
      <p:ext uri="{BB962C8B-B14F-4D97-AF65-F5344CB8AC3E}">
        <p14:creationId xmlns:p14="http://schemas.microsoft.com/office/powerpoint/2010/main" val="2740299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9B50F-857A-94BA-4EFD-C9CD3E66B7D3}"/>
              </a:ext>
            </a:extLst>
          </p:cNvPr>
          <p:cNvSpPr>
            <a:spLocks noGrp="1"/>
          </p:cNvSpPr>
          <p:nvPr>
            <p:ph type="title"/>
          </p:nvPr>
        </p:nvSpPr>
        <p:spPr>
          <a:xfrm>
            <a:off x="457200" y="0"/>
            <a:ext cx="8229600" cy="1143000"/>
          </a:xfrm>
        </p:spPr>
        <p:txBody>
          <a:bodyPr>
            <a:normAutofit fontScale="90000"/>
          </a:bodyPr>
          <a:lstStyle/>
          <a:p>
            <a:r>
              <a:rPr lang="en-US" dirty="0"/>
              <a:t>Other uses of ECD in </a:t>
            </a:r>
            <a:br>
              <a:rPr lang="en-US" dirty="0"/>
            </a:br>
            <a:r>
              <a:rPr lang="en-US" dirty="0"/>
              <a:t>Physics Playground</a:t>
            </a:r>
          </a:p>
        </p:txBody>
      </p:sp>
      <p:sp>
        <p:nvSpPr>
          <p:cNvPr id="3" name="Content Placeholder 2">
            <a:extLst>
              <a:ext uri="{FF2B5EF4-FFF2-40B4-BE49-F238E27FC236}">
                <a16:creationId xmlns:a16="http://schemas.microsoft.com/office/drawing/2014/main" id="{9B787D32-93C6-8014-1C4D-FFAF3503EF63}"/>
              </a:ext>
            </a:extLst>
          </p:cNvPr>
          <p:cNvSpPr>
            <a:spLocks noGrp="1"/>
          </p:cNvSpPr>
          <p:nvPr>
            <p:ph idx="1"/>
          </p:nvPr>
        </p:nvSpPr>
        <p:spPr/>
        <p:txBody>
          <a:bodyPr/>
          <a:lstStyle/>
          <a:p>
            <a:r>
              <a:rPr lang="en-US" dirty="0"/>
              <a:t>Creativity</a:t>
            </a:r>
            <a:br>
              <a:rPr lang="en-US" dirty="0"/>
            </a:br>
            <a:r>
              <a:rPr lang="en-US" dirty="0"/>
              <a:t>(Shute &amp; </a:t>
            </a:r>
            <a:br>
              <a:rPr lang="en-US" dirty="0"/>
            </a:br>
            <a:r>
              <a:rPr lang="en-US" dirty="0"/>
              <a:t>Rahimi, </a:t>
            </a:r>
            <a:br>
              <a:rPr lang="en-US" dirty="0"/>
            </a:br>
            <a:r>
              <a:rPr lang="en-US" dirty="0"/>
              <a:t>2021)</a:t>
            </a:r>
          </a:p>
          <a:p>
            <a:endParaRPr lang="en-US" dirty="0"/>
          </a:p>
        </p:txBody>
      </p:sp>
      <p:pic>
        <p:nvPicPr>
          <p:cNvPr id="6" name="Picture 5">
            <a:extLst>
              <a:ext uri="{FF2B5EF4-FFF2-40B4-BE49-F238E27FC236}">
                <a16:creationId xmlns:a16="http://schemas.microsoft.com/office/drawing/2014/main" id="{74E4674B-B15A-ED1B-8C07-209C22635C9F}"/>
              </a:ext>
            </a:extLst>
          </p:cNvPr>
          <p:cNvPicPr>
            <a:picLocks noChangeAspect="1"/>
          </p:cNvPicPr>
          <p:nvPr/>
        </p:nvPicPr>
        <p:blipFill>
          <a:blip r:embed="rId2"/>
          <a:stretch>
            <a:fillRect/>
          </a:stretch>
        </p:blipFill>
        <p:spPr>
          <a:xfrm>
            <a:off x="2686050" y="1171575"/>
            <a:ext cx="6457950" cy="5686425"/>
          </a:xfrm>
          <a:prstGeom prst="rect">
            <a:avLst/>
          </a:prstGeom>
        </p:spPr>
      </p:pic>
    </p:spTree>
    <p:extLst>
      <p:ext uri="{BB962C8B-B14F-4D97-AF65-F5344CB8AC3E}">
        <p14:creationId xmlns:p14="http://schemas.microsoft.com/office/powerpoint/2010/main" val="4184652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6AED-BC99-3D08-5C33-971B2663D257}"/>
              </a:ext>
            </a:extLst>
          </p:cNvPr>
          <p:cNvSpPr>
            <a:spLocks noGrp="1"/>
          </p:cNvSpPr>
          <p:nvPr>
            <p:ph type="title"/>
          </p:nvPr>
        </p:nvSpPr>
        <p:spPr/>
        <p:txBody>
          <a:bodyPr>
            <a:normAutofit fontScale="90000"/>
          </a:bodyPr>
          <a:lstStyle/>
          <a:p>
            <a:r>
              <a:rPr lang="en-US" dirty="0"/>
              <a:t>Other uses of ECD in Learning Systems</a:t>
            </a:r>
          </a:p>
        </p:txBody>
      </p:sp>
      <p:sp>
        <p:nvSpPr>
          <p:cNvPr id="3" name="Content Placeholder 2">
            <a:extLst>
              <a:ext uri="{FF2B5EF4-FFF2-40B4-BE49-F238E27FC236}">
                <a16:creationId xmlns:a16="http://schemas.microsoft.com/office/drawing/2014/main" id="{9A698328-DAE8-FD93-8A71-E7606E100BB9}"/>
              </a:ext>
            </a:extLst>
          </p:cNvPr>
          <p:cNvSpPr>
            <a:spLocks noGrp="1"/>
          </p:cNvSpPr>
          <p:nvPr>
            <p:ph idx="1"/>
          </p:nvPr>
        </p:nvSpPr>
        <p:spPr/>
        <p:txBody>
          <a:bodyPr>
            <a:normAutofit lnSpcReduction="10000"/>
          </a:bodyPr>
          <a:lstStyle/>
          <a:p>
            <a:r>
              <a:rPr lang="en-US" dirty="0"/>
              <a:t>World of Goo (Shute &amp; Kim, 2012)</a:t>
            </a:r>
          </a:p>
          <a:p>
            <a:r>
              <a:rPr lang="en-US" dirty="0"/>
              <a:t>Quest to Learn (Shute &amp; Torres, 2012)</a:t>
            </a:r>
          </a:p>
          <a:p>
            <a:r>
              <a:rPr lang="en-US" dirty="0"/>
              <a:t>Plants versus Zombies (Shute et al., 2015)</a:t>
            </a:r>
          </a:p>
          <a:p>
            <a:r>
              <a:rPr lang="en-US" dirty="0" err="1"/>
              <a:t>Shadowspect</a:t>
            </a:r>
            <a:r>
              <a:rPr lang="en-US" dirty="0"/>
              <a:t> (Kim et al., 2019)</a:t>
            </a:r>
          </a:p>
          <a:p>
            <a:r>
              <a:rPr lang="en-US" dirty="0"/>
              <a:t>CISCO Networking Academy (Behrens et al., 2004)</a:t>
            </a:r>
          </a:p>
          <a:p>
            <a:endParaRPr lang="en-US" dirty="0"/>
          </a:p>
          <a:p>
            <a:r>
              <a:rPr lang="en-US" dirty="0" err="1"/>
              <a:t>SimCityEDU</a:t>
            </a:r>
            <a:r>
              <a:rPr lang="en-US" dirty="0"/>
              <a:t> (</a:t>
            </a:r>
            <a:r>
              <a:rPr lang="en-US" dirty="0" err="1"/>
              <a:t>Risconscente</a:t>
            </a:r>
            <a:r>
              <a:rPr lang="en-US" dirty="0"/>
              <a:t> et al., 2015)</a:t>
            </a:r>
          </a:p>
        </p:txBody>
      </p:sp>
    </p:spTree>
    <p:extLst>
      <p:ext uri="{BB962C8B-B14F-4D97-AF65-F5344CB8AC3E}">
        <p14:creationId xmlns:p14="http://schemas.microsoft.com/office/powerpoint/2010/main" val="3199904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101D-3BC5-B9B3-1018-120741A1B93F}"/>
              </a:ext>
            </a:extLst>
          </p:cNvPr>
          <p:cNvSpPr>
            <a:spLocks noGrp="1"/>
          </p:cNvSpPr>
          <p:nvPr>
            <p:ph type="title"/>
          </p:nvPr>
        </p:nvSpPr>
        <p:spPr/>
        <p:txBody>
          <a:bodyPr/>
          <a:lstStyle/>
          <a:p>
            <a:r>
              <a:rPr lang="en-US" dirty="0" err="1"/>
              <a:t>SimCityEDU</a:t>
            </a:r>
            <a:endParaRPr lang="en-US" dirty="0"/>
          </a:p>
        </p:txBody>
      </p:sp>
      <p:sp>
        <p:nvSpPr>
          <p:cNvPr id="3" name="Content Placeholder 2">
            <a:extLst>
              <a:ext uri="{FF2B5EF4-FFF2-40B4-BE49-F238E27FC236}">
                <a16:creationId xmlns:a16="http://schemas.microsoft.com/office/drawing/2014/main" id="{BD7F2C87-3531-702D-8123-879F83852DD9}"/>
              </a:ext>
            </a:extLst>
          </p:cNvPr>
          <p:cNvSpPr>
            <a:spLocks noGrp="1"/>
          </p:cNvSpPr>
          <p:nvPr>
            <p:ph idx="1"/>
          </p:nvPr>
        </p:nvSpPr>
        <p:spPr/>
        <p:txBody>
          <a:bodyPr/>
          <a:lstStyle/>
          <a:p>
            <a:endParaRPr lang="en-US"/>
          </a:p>
        </p:txBody>
      </p:sp>
      <p:pic>
        <p:nvPicPr>
          <p:cNvPr id="1026" name="Picture 2" descr="GlassLab">
            <a:extLst>
              <a:ext uri="{FF2B5EF4-FFF2-40B4-BE49-F238E27FC236}">
                <a16:creationId xmlns:a16="http://schemas.microsoft.com/office/drawing/2014/main" id="{69E4E68A-0826-2C45-E6AD-E12A32277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00188"/>
            <a:ext cx="6858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385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101D-3BC5-B9B3-1018-120741A1B93F}"/>
              </a:ext>
            </a:extLst>
          </p:cNvPr>
          <p:cNvSpPr>
            <a:spLocks noGrp="1"/>
          </p:cNvSpPr>
          <p:nvPr>
            <p:ph type="title"/>
          </p:nvPr>
        </p:nvSpPr>
        <p:spPr/>
        <p:txBody>
          <a:bodyPr/>
          <a:lstStyle/>
          <a:p>
            <a:r>
              <a:rPr lang="en-US" dirty="0" err="1"/>
              <a:t>SimCityEDU</a:t>
            </a:r>
            <a:endParaRPr lang="en-US" dirty="0"/>
          </a:p>
        </p:txBody>
      </p:sp>
      <p:sp>
        <p:nvSpPr>
          <p:cNvPr id="3" name="Content Placeholder 2">
            <a:extLst>
              <a:ext uri="{FF2B5EF4-FFF2-40B4-BE49-F238E27FC236}">
                <a16:creationId xmlns:a16="http://schemas.microsoft.com/office/drawing/2014/main" id="{BD7F2C87-3531-702D-8123-879F83852DD9}"/>
              </a:ext>
            </a:extLst>
          </p:cNvPr>
          <p:cNvSpPr>
            <a:spLocks noGrp="1"/>
          </p:cNvSpPr>
          <p:nvPr>
            <p:ph idx="1"/>
          </p:nvPr>
        </p:nvSpPr>
        <p:spPr/>
        <p:txBody>
          <a:bodyPr/>
          <a:lstStyle/>
          <a:p>
            <a:r>
              <a:rPr lang="en-US" dirty="0"/>
              <a:t>Very high-profile collaboration involving ETS, Pearson, </a:t>
            </a:r>
            <a:r>
              <a:rPr lang="en-US" dirty="0" err="1"/>
              <a:t>GlassLab</a:t>
            </a:r>
            <a:r>
              <a:rPr lang="en-US" dirty="0"/>
              <a:t> and a ton of funding</a:t>
            </a:r>
          </a:p>
          <a:p>
            <a:endParaRPr lang="en-US" dirty="0"/>
          </a:p>
          <a:p>
            <a:r>
              <a:rPr lang="en-US" dirty="0"/>
              <a:t>Can ECD be applied to SimCity for assessment?</a:t>
            </a:r>
          </a:p>
        </p:txBody>
      </p:sp>
    </p:spTree>
    <p:extLst>
      <p:ext uri="{BB962C8B-B14F-4D97-AF65-F5344CB8AC3E}">
        <p14:creationId xmlns:p14="http://schemas.microsoft.com/office/powerpoint/2010/main" val="3783427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101D-3BC5-B9B3-1018-120741A1B93F}"/>
              </a:ext>
            </a:extLst>
          </p:cNvPr>
          <p:cNvSpPr>
            <a:spLocks noGrp="1"/>
          </p:cNvSpPr>
          <p:nvPr>
            <p:ph type="title"/>
          </p:nvPr>
        </p:nvSpPr>
        <p:spPr/>
        <p:txBody>
          <a:bodyPr/>
          <a:lstStyle/>
          <a:p>
            <a:r>
              <a:rPr lang="en-US" dirty="0" err="1"/>
              <a:t>SimCityEDU</a:t>
            </a:r>
            <a:r>
              <a:rPr lang="en-US" dirty="0"/>
              <a:t>: Findings</a:t>
            </a:r>
          </a:p>
        </p:txBody>
      </p:sp>
      <p:sp>
        <p:nvSpPr>
          <p:cNvPr id="3" name="Content Placeholder 2">
            <a:extLst>
              <a:ext uri="{FF2B5EF4-FFF2-40B4-BE49-F238E27FC236}">
                <a16:creationId xmlns:a16="http://schemas.microsoft.com/office/drawing/2014/main" id="{BD7F2C87-3531-702D-8123-879F83852DD9}"/>
              </a:ext>
            </a:extLst>
          </p:cNvPr>
          <p:cNvSpPr>
            <a:spLocks noGrp="1"/>
          </p:cNvSpPr>
          <p:nvPr>
            <p:ph idx="1"/>
          </p:nvPr>
        </p:nvSpPr>
        <p:spPr/>
        <p:txBody>
          <a:bodyPr/>
          <a:lstStyle/>
          <a:p>
            <a:r>
              <a:rPr lang="en-US" dirty="0"/>
              <a:t>Yes, but to make assessment easier, scenarios were designed with very few actions available</a:t>
            </a:r>
          </a:p>
          <a:p>
            <a:endParaRPr lang="en-US" dirty="0"/>
          </a:p>
          <a:p>
            <a:r>
              <a:rPr lang="en-US" dirty="0"/>
              <a:t>These scenarios generally weren’t much fun</a:t>
            </a:r>
          </a:p>
          <a:p>
            <a:endParaRPr lang="en-US" dirty="0"/>
          </a:p>
          <a:p>
            <a:r>
              <a:rPr lang="en-US" dirty="0"/>
              <a:t>Project started with great enthusiasm, ended quietly</a:t>
            </a:r>
          </a:p>
        </p:txBody>
      </p:sp>
    </p:spTree>
    <p:extLst>
      <p:ext uri="{BB962C8B-B14F-4D97-AF65-F5344CB8AC3E}">
        <p14:creationId xmlns:p14="http://schemas.microsoft.com/office/powerpoint/2010/main" val="1247413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E1BF-AFFC-2F47-887B-B8A3AFC1A62C}"/>
              </a:ext>
            </a:extLst>
          </p:cNvPr>
          <p:cNvSpPr>
            <a:spLocks noGrp="1"/>
          </p:cNvSpPr>
          <p:nvPr>
            <p:ph type="title"/>
          </p:nvPr>
        </p:nvSpPr>
        <p:spPr/>
        <p:txBody>
          <a:bodyPr/>
          <a:lstStyle/>
          <a:p>
            <a:r>
              <a:rPr lang="en-US" dirty="0"/>
              <a:t>ECD Strengths and Weaknesses</a:t>
            </a:r>
          </a:p>
        </p:txBody>
      </p:sp>
      <p:sp>
        <p:nvSpPr>
          <p:cNvPr id="3" name="Content Placeholder 2">
            <a:extLst>
              <a:ext uri="{FF2B5EF4-FFF2-40B4-BE49-F238E27FC236}">
                <a16:creationId xmlns:a16="http://schemas.microsoft.com/office/drawing/2014/main" id="{3DA2BF72-F19E-5B5C-FE7E-0990E42BEC43}"/>
              </a:ext>
            </a:extLst>
          </p:cNvPr>
          <p:cNvSpPr>
            <a:spLocks noGrp="1"/>
          </p:cNvSpPr>
          <p:nvPr>
            <p:ph idx="1"/>
          </p:nvPr>
        </p:nvSpPr>
        <p:spPr/>
        <p:txBody>
          <a:bodyPr/>
          <a:lstStyle/>
          <a:p>
            <a:r>
              <a:rPr lang="en-US" dirty="0"/>
              <a:t>Your thoughts?</a:t>
            </a:r>
          </a:p>
        </p:txBody>
      </p:sp>
    </p:spTree>
    <p:extLst>
      <p:ext uri="{BB962C8B-B14F-4D97-AF65-F5344CB8AC3E}">
        <p14:creationId xmlns:p14="http://schemas.microsoft.com/office/powerpoint/2010/main" val="3333060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AA76-DB65-1F7B-0CF6-4A7A75CA9EED}"/>
              </a:ext>
            </a:extLst>
          </p:cNvPr>
          <p:cNvSpPr>
            <a:spLocks noGrp="1"/>
          </p:cNvSpPr>
          <p:nvPr>
            <p:ph type="title"/>
          </p:nvPr>
        </p:nvSpPr>
        <p:spPr/>
        <p:txBody>
          <a:bodyPr>
            <a:normAutofit fontScale="90000"/>
          </a:bodyPr>
          <a:lstStyle/>
          <a:p>
            <a:r>
              <a:rPr lang="en-US" dirty="0"/>
              <a:t>ECD Benefits</a:t>
            </a:r>
            <a:br>
              <a:rPr lang="en-US" dirty="0"/>
            </a:br>
            <a:r>
              <a:rPr lang="en-US" dirty="0"/>
              <a:t>(Shute, Kim, &amp; </a:t>
            </a:r>
            <a:r>
              <a:rPr lang="en-US" dirty="0" err="1"/>
              <a:t>Razzouk</a:t>
            </a:r>
            <a:r>
              <a:rPr lang="en-US" dirty="0"/>
              <a:t>, n.d.) </a:t>
            </a:r>
          </a:p>
        </p:txBody>
      </p:sp>
      <p:sp>
        <p:nvSpPr>
          <p:cNvPr id="3" name="Content Placeholder 2">
            <a:extLst>
              <a:ext uri="{FF2B5EF4-FFF2-40B4-BE49-F238E27FC236}">
                <a16:creationId xmlns:a16="http://schemas.microsoft.com/office/drawing/2014/main" id="{1F06F059-F9D7-E0FB-F412-AAC0EE5D94AF}"/>
              </a:ext>
            </a:extLst>
          </p:cNvPr>
          <p:cNvSpPr>
            <a:spLocks noGrp="1"/>
          </p:cNvSpPr>
          <p:nvPr>
            <p:ph idx="1"/>
          </p:nvPr>
        </p:nvSpPr>
        <p:spPr/>
        <p:txBody>
          <a:bodyPr/>
          <a:lstStyle/>
          <a:p>
            <a:r>
              <a:rPr lang="en-US" dirty="0"/>
              <a:t>Transparency: ECD models can be inspected and debated for accountability</a:t>
            </a:r>
          </a:p>
          <a:p>
            <a:r>
              <a:rPr lang="en-US" dirty="0"/>
              <a:t>Convergency: Can handle lots of types of data</a:t>
            </a:r>
          </a:p>
          <a:p>
            <a:r>
              <a:rPr lang="en-US" dirty="0"/>
              <a:t>Reusability: Parts of model can be used in different situations (for instance, you can adapt evidence model between tasks)</a:t>
            </a:r>
          </a:p>
          <a:p>
            <a:r>
              <a:rPr lang="en-US" dirty="0"/>
              <a:t>Flexibility: Can be used for many purposes</a:t>
            </a:r>
          </a:p>
          <a:p>
            <a:endParaRPr lang="en-US" dirty="0"/>
          </a:p>
        </p:txBody>
      </p:sp>
    </p:spTree>
    <p:extLst>
      <p:ext uri="{BB962C8B-B14F-4D97-AF65-F5344CB8AC3E}">
        <p14:creationId xmlns:p14="http://schemas.microsoft.com/office/powerpoint/2010/main" val="150586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24EE-9D29-BC15-2C1A-4424E6C889AD}"/>
              </a:ext>
            </a:extLst>
          </p:cNvPr>
          <p:cNvSpPr>
            <a:spLocks noGrp="1"/>
          </p:cNvSpPr>
          <p:nvPr>
            <p:ph type="title"/>
          </p:nvPr>
        </p:nvSpPr>
        <p:spPr/>
        <p:txBody>
          <a:bodyPr/>
          <a:lstStyle/>
          <a:p>
            <a:r>
              <a:rPr lang="en-US" dirty="0"/>
              <a:t>Any questions about </a:t>
            </a:r>
          </a:p>
        </p:txBody>
      </p:sp>
      <p:sp>
        <p:nvSpPr>
          <p:cNvPr id="3" name="Content Placeholder 2">
            <a:extLst>
              <a:ext uri="{FF2B5EF4-FFF2-40B4-BE49-F238E27FC236}">
                <a16:creationId xmlns:a16="http://schemas.microsoft.com/office/drawing/2014/main" id="{0861F544-3589-94F1-8238-B8753D86D1F1}"/>
              </a:ext>
            </a:extLst>
          </p:cNvPr>
          <p:cNvSpPr>
            <a:spLocks noGrp="1"/>
          </p:cNvSpPr>
          <p:nvPr>
            <p:ph idx="1"/>
          </p:nvPr>
        </p:nvSpPr>
        <p:spPr/>
        <p:txBody>
          <a:bodyPr/>
          <a:lstStyle/>
          <a:p>
            <a:r>
              <a:rPr lang="en-US" dirty="0"/>
              <a:t>Assignment 3</a:t>
            </a:r>
          </a:p>
          <a:p>
            <a:endParaRPr lang="en-US" dirty="0"/>
          </a:p>
        </p:txBody>
      </p:sp>
    </p:spTree>
    <p:extLst>
      <p:ext uri="{BB962C8B-B14F-4D97-AF65-F5344CB8AC3E}">
        <p14:creationId xmlns:p14="http://schemas.microsoft.com/office/powerpoint/2010/main" val="1422740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AA76-DB65-1F7B-0CF6-4A7A75CA9EED}"/>
              </a:ext>
            </a:extLst>
          </p:cNvPr>
          <p:cNvSpPr>
            <a:spLocks noGrp="1"/>
          </p:cNvSpPr>
          <p:nvPr>
            <p:ph type="title"/>
          </p:nvPr>
        </p:nvSpPr>
        <p:spPr/>
        <p:txBody>
          <a:bodyPr>
            <a:normAutofit fontScale="90000"/>
          </a:bodyPr>
          <a:lstStyle/>
          <a:p>
            <a:r>
              <a:rPr lang="en-US" dirty="0"/>
              <a:t>ECD Barriers</a:t>
            </a:r>
            <a:br>
              <a:rPr lang="en-US" dirty="0"/>
            </a:br>
            <a:r>
              <a:rPr lang="en-US" dirty="0"/>
              <a:t>(Shute, Kim, &amp; </a:t>
            </a:r>
            <a:r>
              <a:rPr lang="en-US" dirty="0" err="1"/>
              <a:t>Razzouk</a:t>
            </a:r>
            <a:r>
              <a:rPr lang="en-US" dirty="0"/>
              <a:t>, n.d.) </a:t>
            </a:r>
          </a:p>
        </p:txBody>
      </p:sp>
      <p:sp>
        <p:nvSpPr>
          <p:cNvPr id="3" name="Content Placeholder 2">
            <a:extLst>
              <a:ext uri="{FF2B5EF4-FFF2-40B4-BE49-F238E27FC236}">
                <a16:creationId xmlns:a16="http://schemas.microsoft.com/office/drawing/2014/main" id="{1F06F059-F9D7-E0FB-F412-AAC0EE5D94AF}"/>
              </a:ext>
            </a:extLst>
          </p:cNvPr>
          <p:cNvSpPr>
            <a:spLocks noGrp="1"/>
          </p:cNvSpPr>
          <p:nvPr>
            <p:ph idx="1"/>
          </p:nvPr>
        </p:nvSpPr>
        <p:spPr/>
        <p:txBody>
          <a:bodyPr>
            <a:normAutofit lnSpcReduction="10000"/>
          </a:bodyPr>
          <a:lstStyle/>
          <a:p>
            <a:r>
              <a:rPr lang="en-US" dirty="0"/>
              <a:t>Over-structuring: Easier to assess if task is very structured, leading designers to structure things too much</a:t>
            </a:r>
          </a:p>
          <a:p>
            <a:pPr lvl="1"/>
            <a:r>
              <a:rPr lang="en-US" dirty="0" err="1"/>
              <a:t>SimCityEDU</a:t>
            </a:r>
            <a:endParaRPr lang="en-US" dirty="0"/>
          </a:p>
          <a:p>
            <a:r>
              <a:rPr lang="en-US" dirty="0"/>
              <a:t>Cost: A lot of work to get everything in place</a:t>
            </a:r>
          </a:p>
          <a:p>
            <a:r>
              <a:rPr lang="en-US" dirty="0"/>
              <a:t>Scope: Need to get competency model at right level, or too hard to build</a:t>
            </a:r>
          </a:p>
          <a:p>
            <a:r>
              <a:rPr lang="en-US" dirty="0"/>
              <a:t>Rubrics: Can be hard to develop rubrics for complex behavior that are not subjective</a:t>
            </a:r>
          </a:p>
        </p:txBody>
      </p:sp>
    </p:spTree>
    <p:extLst>
      <p:ext uri="{BB962C8B-B14F-4D97-AF65-F5344CB8AC3E}">
        <p14:creationId xmlns:p14="http://schemas.microsoft.com/office/powerpoint/2010/main" val="246583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872CB-10E7-AF02-E914-C4531FD7D9E8}"/>
              </a:ext>
            </a:extLst>
          </p:cNvPr>
          <p:cNvSpPr>
            <a:spLocks noGrp="1"/>
          </p:cNvSpPr>
          <p:nvPr>
            <p:ph type="title"/>
          </p:nvPr>
        </p:nvSpPr>
        <p:spPr/>
        <p:txBody>
          <a:bodyPr/>
          <a:lstStyle/>
          <a:p>
            <a:r>
              <a:rPr lang="en-US" dirty="0"/>
              <a:t>Comments? Questions?</a:t>
            </a:r>
          </a:p>
        </p:txBody>
      </p:sp>
      <p:sp>
        <p:nvSpPr>
          <p:cNvPr id="3" name="Content Placeholder 2">
            <a:extLst>
              <a:ext uri="{FF2B5EF4-FFF2-40B4-BE49-F238E27FC236}">
                <a16:creationId xmlns:a16="http://schemas.microsoft.com/office/drawing/2014/main" id="{9BD99302-91BF-EEA5-3276-DC8C18C5FE1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37306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2AA0-AF81-2F1D-8585-E9D7BE5B0AFA}"/>
              </a:ext>
            </a:extLst>
          </p:cNvPr>
          <p:cNvSpPr>
            <a:spLocks noGrp="1"/>
          </p:cNvSpPr>
          <p:nvPr>
            <p:ph type="title"/>
          </p:nvPr>
        </p:nvSpPr>
        <p:spPr/>
        <p:txBody>
          <a:bodyPr/>
          <a:lstStyle/>
          <a:p>
            <a:r>
              <a:rPr lang="en-US" dirty="0"/>
              <a:t>ML</a:t>
            </a:r>
          </a:p>
        </p:txBody>
      </p:sp>
      <p:sp>
        <p:nvSpPr>
          <p:cNvPr id="3" name="Content Placeholder 2">
            <a:extLst>
              <a:ext uri="{FF2B5EF4-FFF2-40B4-BE49-F238E27FC236}">
                <a16:creationId xmlns:a16="http://schemas.microsoft.com/office/drawing/2014/main" id="{8D88CDEC-4B24-9EE6-ECA7-AABAE1199ABC}"/>
              </a:ext>
            </a:extLst>
          </p:cNvPr>
          <p:cNvSpPr>
            <a:spLocks noGrp="1"/>
          </p:cNvSpPr>
          <p:nvPr>
            <p:ph idx="1"/>
          </p:nvPr>
        </p:nvSpPr>
        <p:spPr/>
        <p:txBody>
          <a:bodyPr/>
          <a:lstStyle/>
          <a:p>
            <a:r>
              <a:rPr lang="en-US" dirty="0"/>
              <a:t>The use of machine learning to determine whether a student’s behavior at a specific time demonstrates a competency</a:t>
            </a:r>
          </a:p>
          <a:p>
            <a:endParaRPr lang="en-US" dirty="0"/>
          </a:p>
          <a:p>
            <a:endParaRPr lang="en-US" dirty="0"/>
          </a:p>
        </p:txBody>
      </p:sp>
    </p:spTree>
    <p:extLst>
      <p:ext uri="{BB962C8B-B14F-4D97-AF65-F5344CB8AC3E}">
        <p14:creationId xmlns:p14="http://schemas.microsoft.com/office/powerpoint/2010/main" val="244964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2AA0-AF81-2F1D-8585-E9D7BE5B0AFA}"/>
              </a:ext>
            </a:extLst>
          </p:cNvPr>
          <p:cNvSpPr>
            <a:spLocks noGrp="1"/>
          </p:cNvSpPr>
          <p:nvPr>
            <p:ph type="title"/>
          </p:nvPr>
        </p:nvSpPr>
        <p:spPr/>
        <p:txBody>
          <a:bodyPr/>
          <a:lstStyle/>
          <a:p>
            <a:r>
              <a:rPr lang="en-US" dirty="0"/>
              <a:t>ML</a:t>
            </a:r>
          </a:p>
        </p:txBody>
      </p:sp>
      <p:sp>
        <p:nvSpPr>
          <p:cNvPr id="3" name="Content Placeholder 2">
            <a:extLst>
              <a:ext uri="{FF2B5EF4-FFF2-40B4-BE49-F238E27FC236}">
                <a16:creationId xmlns:a16="http://schemas.microsoft.com/office/drawing/2014/main" id="{8D88CDEC-4B24-9EE6-ECA7-AABAE1199ABC}"/>
              </a:ext>
            </a:extLst>
          </p:cNvPr>
          <p:cNvSpPr>
            <a:spLocks noGrp="1"/>
          </p:cNvSpPr>
          <p:nvPr>
            <p:ph idx="1"/>
          </p:nvPr>
        </p:nvSpPr>
        <p:spPr>
          <a:xfrm>
            <a:off x="457200" y="1600200"/>
            <a:ext cx="8229600" cy="4983162"/>
          </a:xfrm>
        </p:spPr>
        <p:txBody>
          <a:bodyPr>
            <a:normAutofit/>
          </a:bodyPr>
          <a:lstStyle/>
          <a:p>
            <a:r>
              <a:rPr lang="en-US" dirty="0"/>
              <a:t>The use of machine learning to determine whether a student’s behavior at a specific time demonstrates a competency</a:t>
            </a:r>
          </a:p>
          <a:p>
            <a:endParaRPr lang="en-US" dirty="0"/>
          </a:p>
          <a:p>
            <a:r>
              <a:rPr lang="en-US" dirty="0"/>
              <a:t>We’ve already discussed the use of this for written text (essays) in a past class</a:t>
            </a:r>
          </a:p>
          <a:p>
            <a:pPr lvl="1"/>
            <a:r>
              <a:rPr lang="en-US" dirty="0"/>
              <a:t>Doing this for short written text is largely the same as for essays (algorithmic methods are a little different)</a:t>
            </a:r>
          </a:p>
          <a:p>
            <a:endParaRPr lang="en-US" dirty="0"/>
          </a:p>
          <a:p>
            <a:endParaRPr lang="en-US" dirty="0"/>
          </a:p>
        </p:txBody>
      </p:sp>
    </p:spTree>
    <p:extLst>
      <p:ext uri="{BB962C8B-B14F-4D97-AF65-F5344CB8AC3E}">
        <p14:creationId xmlns:p14="http://schemas.microsoft.com/office/powerpoint/2010/main" val="1761189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03A9-D03C-14A8-0878-1810F4FD5828}"/>
              </a:ext>
            </a:extLst>
          </p:cNvPr>
          <p:cNvSpPr>
            <a:spLocks noGrp="1"/>
          </p:cNvSpPr>
          <p:nvPr>
            <p:ph type="title"/>
          </p:nvPr>
        </p:nvSpPr>
        <p:spPr/>
        <p:txBody>
          <a:bodyPr/>
          <a:lstStyle/>
          <a:p>
            <a:r>
              <a:rPr lang="en-US" dirty="0"/>
              <a:t>How is ML trained?</a:t>
            </a:r>
          </a:p>
        </p:txBody>
      </p:sp>
      <p:sp>
        <p:nvSpPr>
          <p:cNvPr id="3" name="Content Placeholder 2">
            <a:extLst>
              <a:ext uri="{FF2B5EF4-FFF2-40B4-BE49-F238E27FC236}">
                <a16:creationId xmlns:a16="http://schemas.microsoft.com/office/drawing/2014/main" id="{929B7428-EE45-1D1B-6872-90BF61EA3A23}"/>
              </a:ext>
            </a:extLst>
          </p:cNvPr>
          <p:cNvSpPr>
            <a:spLocks noGrp="1"/>
          </p:cNvSpPr>
          <p:nvPr>
            <p:ph idx="1"/>
          </p:nvPr>
        </p:nvSpPr>
        <p:spPr/>
        <p:txBody>
          <a:bodyPr/>
          <a:lstStyle/>
          <a:p>
            <a:r>
              <a:rPr lang="en-US" dirty="0"/>
              <a:t>Ground truth labels obtained</a:t>
            </a:r>
          </a:p>
          <a:p>
            <a:endParaRPr lang="en-US" dirty="0"/>
          </a:p>
          <a:p>
            <a:r>
              <a:rPr lang="en-US" dirty="0"/>
              <a:t>Algorithm taught to recognize the ground truth labels</a:t>
            </a:r>
          </a:p>
        </p:txBody>
      </p:sp>
    </p:spTree>
    <p:extLst>
      <p:ext uri="{BB962C8B-B14F-4D97-AF65-F5344CB8AC3E}">
        <p14:creationId xmlns:p14="http://schemas.microsoft.com/office/powerpoint/2010/main" val="2898627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03A9-D03C-14A8-0878-1810F4FD5828}"/>
              </a:ext>
            </a:extLst>
          </p:cNvPr>
          <p:cNvSpPr>
            <a:spLocks noGrp="1"/>
          </p:cNvSpPr>
          <p:nvPr>
            <p:ph type="title"/>
          </p:nvPr>
        </p:nvSpPr>
        <p:spPr/>
        <p:txBody>
          <a:bodyPr>
            <a:normAutofit fontScale="90000"/>
          </a:bodyPr>
          <a:lstStyle/>
          <a:p>
            <a:r>
              <a:rPr lang="en-US" dirty="0"/>
              <a:t>How is ground truth obtained for complex behavior?</a:t>
            </a:r>
          </a:p>
        </p:txBody>
      </p:sp>
      <p:sp>
        <p:nvSpPr>
          <p:cNvPr id="3" name="Content Placeholder 2">
            <a:extLst>
              <a:ext uri="{FF2B5EF4-FFF2-40B4-BE49-F238E27FC236}">
                <a16:creationId xmlns:a16="http://schemas.microsoft.com/office/drawing/2014/main" id="{929B7428-EE45-1D1B-6872-90BF61EA3A23}"/>
              </a:ext>
            </a:extLst>
          </p:cNvPr>
          <p:cNvSpPr>
            <a:spLocks noGrp="1"/>
          </p:cNvSpPr>
          <p:nvPr>
            <p:ph idx="1"/>
          </p:nvPr>
        </p:nvSpPr>
        <p:spPr/>
        <p:txBody>
          <a:bodyPr>
            <a:normAutofit fontScale="92500" lnSpcReduction="10000"/>
          </a:bodyPr>
          <a:lstStyle/>
          <a:p>
            <a:r>
              <a:rPr lang="en-US" dirty="0"/>
              <a:t>Text replays</a:t>
            </a:r>
          </a:p>
          <a:p>
            <a:r>
              <a:rPr lang="en-US" dirty="0"/>
              <a:t>Screen replays</a:t>
            </a:r>
          </a:p>
          <a:p>
            <a:endParaRPr lang="en-US" dirty="0"/>
          </a:p>
          <a:p>
            <a:r>
              <a:rPr lang="en-US" dirty="0"/>
              <a:t>Then human coding</a:t>
            </a:r>
          </a:p>
          <a:p>
            <a:endParaRPr lang="en-US" dirty="0"/>
          </a:p>
          <a:p>
            <a:r>
              <a:rPr lang="en-US" dirty="0"/>
              <a:t>(Quantitative field observations and video of student faces used to detect affect and disengagement, but not for the type of model we’re discussing today)</a:t>
            </a:r>
          </a:p>
        </p:txBody>
      </p:sp>
    </p:spTree>
    <p:extLst>
      <p:ext uri="{BB962C8B-B14F-4D97-AF65-F5344CB8AC3E}">
        <p14:creationId xmlns:p14="http://schemas.microsoft.com/office/powerpoint/2010/main" val="1964964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Replays</a:t>
            </a:r>
          </a:p>
        </p:txBody>
      </p:sp>
      <p:sp>
        <p:nvSpPr>
          <p:cNvPr id="3" name="Content Placeholder 2"/>
          <p:cNvSpPr>
            <a:spLocks noGrp="1"/>
          </p:cNvSpPr>
          <p:nvPr>
            <p:ph idx="1"/>
          </p:nvPr>
        </p:nvSpPr>
        <p:spPr/>
        <p:txBody>
          <a:bodyPr/>
          <a:lstStyle/>
          <a:p>
            <a:r>
              <a:rPr lang="en-US" dirty="0"/>
              <a:t>Pretty-prints of student interaction behavior from the logs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textreplay-3"/>
          <p:cNvPicPr>
            <a:picLocks noChangeAspect="1" noChangeArrowheads="1"/>
          </p:cNvPicPr>
          <p:nvPr/>
        </p:nvPicPr>
        <p:blipFill>
          <a:blip r:embed="rId2" cstate="print"/>
          <a:srcRect b="6136"/>
          <a:stretch>
            <a:fillRect/>
          </a:stretch>
        </p:blipFill>
        <p:spPr bwMode="auto">
          <a:xfrm>
            <a:off x="2743200" y="-152802"/>
            <a:ext cx="3657600" cy="7025621"/>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ext-replay-musd.jpg"/>
          <p:cNvPicPr/>
          <p:nvPr/>
        </p:nvPicPr>
        <p:blipFill>
          <a:blip r:embed="rId2" cstate="print"/>
          <a:srcRect r="50000" b="10635"/>
          <a:stretch>
            <a:fillRect/>
          </a:stretch>
        </p:blipFill>
        <p:spPr>
          <a:xfrm>
            <a:off x="2286000" y="0"/>
            <a:ext cx="4343399"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8475-639B-1DD4-E5D3-22391FCF1428}"/>
              </a:ext>
            </a:extLst>
          </p:cNvPr>
          <p:cNvSpPr>
            <a:spLocks noGrp="1"/>
          </p:cNvSpPr>
          <p:nvPr>
            <p:ph type="title"/>
          </p:nvPr>
        </p:nvSpPr>
        <p:spPr/>
        <p:txBody>
          <a:bodyPr/>
          <a:lstStyle/>
          <a:p>
            <a:r>
              <a:rPr lang="en-US" dirty="0"/>
              <a:t>We continue today…</a:t>
            </a:r>
          </a:p>
        </p:txBody>
      </p:sp>
      <p:sp>
        <p:nvSpPr>
          <p:cNvPr id="3" name="Content Placeholder 2">
            <a:extLst>
              <a:ext uri="{FF2B5EF4-FFF2-40B4-BE49-F238E27FC236}">
                <a16:creationId xmlns:a16="http://schemas.microsoft.com/office/drawing/2014/main" id="{9EA52A70-DC8F-6CB0-0266-B54275A01859}"/>
              </a:ext>
            </a:extLst>
          </p:cNvPr>
          <p:cNvSpPr>
            <a:spLocks noGrp="1"/>
          </p:cNvSpPr>
          <p:nvPr>
            <p:ph idx="1"/>
          </p:nvPr>
        </p:nvSpPr>
        <p:spPr/>
        <p:txBody>
          <a:bodyPr>
            <a:normAutofit/>
          </a:bodyPr>
          <a:lstStyle/>
          <a:p>
            <a:r>
              <a:rPr lang="en-US" dirty="0"/>
              <a:t>With a key direction over the last decade</a:t>
            </a:r>
          </a:p>
          <a:p>
            <a:endParaRPr lang="en-US" dirty="0"/>
          </a:p>
          <a:p>
            <a:r>
              <a:rPr lang="en-US" dirty="0"/>
              <a:t>Tutoring complex behavior</a:t>
            </a:r>
          </a:p>
        </p:txBody>
      </p:sp>
    </p:spTree>
    <p:extLst>
      <p:ext uri="{BB962C8B-B14F-4D97-AF65-F5344CB8AC3E}">
        <p14:creationId xmlns:p14="http://schemas.microsoft.com/office/powerpoint/2010/main" val="2200886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6802" name="Picture 2"/>
          <p:cNvPicPr>
            <a:picLocks noChangeAspect="1" noChangeArrowheads="1"/>
          </p:cNvPicPr>
          <p:nvPr/>
        </p:nvPicPr>
        <p:blipFill>
          <a:blip r:embed="rId2" cstate="print"/>
          <a:srcRect/>
          <a:stretch>
            <a:fillRect/>
          </a:stretch>
        </p:blipFill>
        <p:spPr bwMode="auto">
          <a:xfrm>
            <a:off x="2133600" y="-48180"/>
            <a:ext cx="4876800" cy="695436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Text-obs"/>
          <p:cNvPicPr>
            <a:picLocks noChangeAspect="1" noChangeArrowheads="1"/>
          </p:cNvPicPr>
          <p:nvPr/>
        </p:nvPicPr>
        <p:blipFill>
          <a:blip r:embed="rId2" cstate="print"/>
          <a:srcRect/>
          <a:stretch>
            <a:fillRect/>
          </a:stretch>
        </p:blipFill>
        <p:spPr bwMode="auto">
          <a:xfrm>
            <a:off x="2590800" y="0"/>
            <a:ext cx="4572000" cy="6837052"/>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E3B8-5E45-378C-2D7A-9AD53E69EB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24BA82-B4A8-0D6A-0E0C-39DB9EEB689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9FAEA48-88BE-D53C-9723-79B76535C12C}"/>
              </a:ext>
            </a:extLst>
          </p:cNvPr>
          <p:cNvPicPr>
            <a:picLocks noChangeAspect="1"/>
          </p:cNvPicPr>
          <p:nvPr/>
        </p:nvPicPr>
        <p:blipFill>
          <a:blip r:embed="rId2"/>
          <a:stretch>
            <a:fillRect/>
          </a:stretch>
        </p:blipFill>
        <p:spPr>
          <a:xfrm>
            <a:off x="0" y="112788"/>
            <a:ext cx="9144000" cy="6632423"/>
          </a:xfrm>
          <a:prstGeom prst="rect">
            <a:avLst/>
          </a:prstGeom>
        </p:spPr>
      </p:pic>
    </p:spTree>
    <p:extLst>
      <p:ext uri="{BB962C8B-B14F-4D97-AF65-F5344CB8AC3E}">
        <p14:creationId xmlns:p14="http://schemas.microsoft.com/office/powerpoint/2010/main" val="3940989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6D67-2F4A-1D60-21D3-754217460D56}"/>
              </a:ext>
            </a:extLst>
          </p:cNvPr>
          <p:cNvSpPr>
            <a:spLocks noGrp="1"/>
          </p:cNvSpPr>
          <p:nvPr>
            <p:ph type="title"/>
          </p:nvPr>
        </p:nvSpPr>
        <p:spPr/>
        <p:txBody>
          <a:bodyPr/>
          <a:lstStyle/>
          <a:p>
            <a:r>
              <a:rPr lang="en-US" dirty="0"/>
              <a:t>Screen Replays</a:t>
            </a:r>
          </a:p>
        </p:txBody>
      </p:sp>
      <p:sp>
        <p:nvSpPr>
          <p:cNvPr id="3" name="Content Placeholder 2">
            <a:extLst>
              <a:ext uri="{FF2B5EF4-FFF2-40B4-BE49-F238E27FC236}">
                <a16:creationId xmlns:a16="http://schemas.microsoft.com/office/drawing/2014/main" id="{78A49D52-3CA8-9EEB-9FC9-A28489BD50F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84741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4342-F953-82F4-EE6F-0953CC3A3E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C2F778-D4C3-D684-D67E-51B30BD7AF3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37B4687-E229-8B60-480F-4DC8B917430B}"/>
              </a:ext>
            </a:extLst>
          </p:cNvPr>
          <p:cNvPicPr>
            <a:picLocks noChangeAspect="1"/>
          </p:cNvPicPr>
          <p:nvPr/>
        </p:nvPicPr>
        <p:blipFill>
          <a:blip r:embed="rId2"/>
          <a:stretch>
            <a:fillRect/>
          </a:stretch>
        </p:blipFill>
        <p:spPr>
          <a:xfrm>
            <a:off x="947737" y="123825"/>
            <a:ext cx="7248525" cy="6610350"/>
          </a:xfrm>
          <a:prstGeom prst="rect">
            <a:avLst/>
          </a:prstGeom>
        </p:spPr>
      </p:pic>
    </p:spTree>
    <p:extLst>
      <p:ext uri="{BB962C8B-B14F-4D97-AF65-F5344CB8AC3E}">
        <p14:creationId xmlns:p14="http://schemas.microsoft.com/office/powerpoint/2010/main" val="456560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D6208-536E-F4B2-ED92-A5A1021C158E}"/>
              </a:ext>
            </a:extLst>
          </p:cNvPr>
          <p:cNvSpPr>
            <a:spLocks noGrp="1"/>
          </p:cNvSpPr>
          <p:nvPr>
            <p:ph type="title"/>
          </p:nvPr>
        </p:nvSpPr>
        <p:spPr/>
        <p:txBody>
          <a:bodyPr/>
          <a:lstStyle/>
          <a:p>
            <a:r>
              <a:rPr lang="en-US" dirty="0"/>
              <a:t>What are the tradeoffs?</a:t>
            </a:r>
          </a:p>
        </p:txBody>
      </p:sp>
      <p:sp>
        <p:nvSpPr>
          <p:cNvPr id="3" name="Content Placeholder 2">
            <a:extLst>
              <a:ext uri="{FF2B5EF4-FFF2-40B4-BE49-F238E27FC236}">
                <a16:creationId xmlns:a16="http://schemas.microsoft.com/office/drawing/2014/main" id="{F8F1CE8C-4CF4-585F-95BD-065BF91ACE42}"/>
              </a:ext>
            </a:extLst>
          </p:cNvPr>
          <p:cNvSpPr>
            <a:spLocks noGrp="1"/>
          </p:cNvSpPr>
          <p:nvPr>
            <p:ph idx="1"/>
          </p:nvPr>
        </p:nvSpPr>
        <p:spPr/>
        <p:txBody>
          <a:bodyPr/>
          <a:lstStyle/>
          <a:p>
            <a:r>
              <a:rPr lang="en-US" dirty="0"/>
              <a:t>Text replays</a:t>
            </a:r>
          </a:p>
          <a:p>
            <a:r>
              <a:rPr lang="en-US" dirty="0"/>
              <a:t>Screen replays</a:t>
            </a:r>
          </a:p>
        </p:txBody>
      </p:sp>
    </p:spTree>
    <p:extLst>
      <p:ext uri="{BB962C8B-B14F-4D97-AF65-F5344CB8AC3E}">
        <p14:creationId xmlns:p14="http://schemas.microsoft.com/office/powerpoint/2010/main" val="551652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B0E7-39B3-AE7B-DF73-8C9F1684E5B7}"/>
              </a:ext>
            </a:extLst>
          </p:cNvPr>
          <p:cNvSpPr>
            <a:spLocks noGrp="1"/>
          </p:cNvSpPr>
          <p:nvPr>
            <p:ph type="title"/>
          </p:nvPr>
        </p:nvSpPr>
        <p:spPr/>
        <p:txBody>
          <a:bodyPr/>
          <a:lstStyle/>
          <a:p>
            <a:r>
              <a:rPr lang="en-US" dirty="0"/>
              <a:t>Questions? Comments?</a:t>
            </a:r>
          </a:p>
        </p:txBody>
      </p:sp>
      <p:sp>
        <p:nvSpPr>
          <p:cNvPr id="3" name="Content Placeholder 2">
            <a:extLst>
              <a:ext uri="{FF2B5EF4-FFF2-40B4-BE49-F238E27FC236}">
                <a16:creationId xmlns:a16="http://schemas.microsoft.com/office/drawing/2014/main" id="{15A2F2AF-83C7-4672-056C-B8B9307F7C3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45714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7A81-201F-6F17-A6D5-BB55A8256B71}"/>
              </a:ext>
            </a:extLst>
          </p:cNvPr>
          <p:cNvSpPr>
            <a:spLocks noGrp="1"/>
          </p:cNvSpPr>
          <p:nvPr>
            <p:ph type="title"/>
          </p:nvPr>
        </p:nvSpPr>
        <p:spPr/>
        <p:txBody>
          <a:bodyPr>
            <a:normAutofit fontScale="90000"/>
          </a:bodyPr>
          <a:lstStyle/>
          <a:p>
            <a:r>
              <a:rPr lang="en-US" dirty="0" err="1"/>
              <a:t>Inq</a:t>
            </a:r>
            <a:r>
              <a:rPr lang="en-US" dirty="0"/>
              <a:t>-ITS</a:t>
            </a:r>
            <a:br>
              <a:rPr lang="en-US" dirty="0"/>
            </a:br>
            <a:r>
              <a:rPr lang="en-US" dirty="0"/>
              <a:t>(Sao Pedro et al., 2013)</a:t>
            </a:r>
          </a:p>
        </p:txBody>
      </p:sp>
      <p:sp>
        <p:nvSpPr>
          <p:cNvPr id="3" name="Content Placeholder 2">
            <a:extLst>
              <a:ext uri="{FF2B5EF4-FFF2-40B4-BE49-F238E27FC236}">
                <a16:creationId xmlns:a16="http://schemas.microsoft.com/office/drawing/2014/main" id="{F2D5ED6B-FD22-772F-B567-12B7B7AEFA95}"/>
              </a:ext>
            </a:extLst>
          </p:cNvPr>
          <p:cNvSpPr>
            <a:spLocks noGrp="1"/>
          </p:cNvSpPr>
          <p:nvPr>
            <p:ph idx="1"/>
          </p:nvPr>
        </p:nvSpPr>
        <p:spPr>
          <a:xfrm>
            <a:off x="419100" y="6496050"/>
            <a:ext cx="8229600" cy="742950"/>
          </a:xfrm>
        </p:spPr>
        <p:txBody>
          <a:bodyPr>
            <a:normAutofit/>
          </a:bodyPr>
          <a:lstStyle/>
          <a:p>
            <a:pPr marL="0" indent="0" algn="ctr">
              <a:buNone/>
            </a:pPr>
            <a:r>
              <a:rPr lang="en-US" sz="1800" dirty="0"/>
              <a:t>Slides adapted from Sao Pedro’s dissertation defense</a:t>
            </a:r>
          </a:p>
        </p:txBody>
      </p:sp>
    </p:spTree>
    <p:extLst>
      <p:ext uri="{BB962C8B-B14F-4D97-AF65-F5344CB8AC3E}">
        <p14:creationId xmlns:p14="http://schemas.microsoft.com/office/powerpoint/2010/main" val="11898763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553200"/>
          </a:xfrm>
          <a:prstGeom prst="rect">
            <a:avLst/>
          </a:prstGeom>
        </p:spPr>
      </p:pic>
      <p:sp>
        <p:nvSpPr>
          <p:cNvPr id="4" name="Rounded Rectangle 3"/>
          <p:cNvSpPr/>
          <p:nvPr/>
        </p:nvSpPr>
        <p:spPr bwMode="auto">
          <a:xfrm>
            <a:off x="1524000" y="4191000"/>
            <a:ext cx="7467600" cy="9144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800" b="1" dirty="0">
                <a:solidFill>
                  <a:srgbClr val="111111"/>
                </a:solidFill>
                <a:latin typeface="Calibri" pitchFamily="34" charset="0"/>
                <a:ea typeface="Geneva" pitchFamily="-109" charset="0"/>
                <a:cs typeface="Calibri" pitchFamily="34" charset="0"/>
              </a:rPr>
              <a:t>“If I change the amount of ice so that it decreases… the boiling point decreases”</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296616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56248"/>
          </a:xfrm>
          <a:prstGeom prst="rect">
            <a:avLst/>
          </a:prstGeom>
        </p:spPr>
      </p:pic>
    </p:spTree>
    <p:extLst>
      <p:ext uri="{BB962C8B-B14F-4D97-AF65-F5344CB8AC3E}">
        <p14:creationId xmlns:p14="http://schemas.microsoft.com/office/powerpoint/2010/main" val="254630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F2FD0-1AC3-435A-A0B3-9B87FCACDEE5}"/>
              </a:ext>
            </a:extLst>
          </p:cNvPr>
          <p:cNvSpPr>
            <a:spLocks noGrp="1"/>
          </p:cNvSpPr>
          <p:nvPr>
            <p:ph type="title"/>
          </p:nvPr>
        </p:nvSpPr>
        <p:spPr/>
        <p:txBody>
          <a:bodyPr/>
          <a:lstStyle/>
          <a:p>
            <a:r>
              <a:rPr lang="en-US" dirty="0"/>
              <a:t>Two steps</a:t>
            </a:r>
          </a:p>
        </p:txBody>
      </p:sp>
      <p:sp>
        <p:nvSpPr>
          <p:cNvPr id="3" name="Content Placeholder 2">
            <a:extLst>
              <a:ext uri="{FF2B5EF4-FFF2-40B4-BE49-F238E27FC236}">
                <a16:creationId xmlns:a16="http://schemas.microsoft.com/office/drawing/2014/main" id="{6F4B0271-8653-DFD1-A2E2-2E0ED17AA6D6}"/>
              </a:ext>
            </a:extLst>
          </p:cNvPr>
          <p:cNvSpPr>
            <a:spLocks noGrp="1"/>
          </p:cNvSpPr>
          <p:nvPr>
            <p:ph idx="1"/>
          </p:nvPr>
        </p:nvSpPr>
        <p:spPr/>
        <p:txBody>
          <a:bodyPr/>
          <a:lstStyle/>
          <a:p>
            <a:r>
              <a:rPr lang="en-US" dirty="0"/>
              <a:t>Detecting complex behavior</a:t>
            </a:r>
          </a:p>
          <a:p>
            <a:r>
              <a:rPr lang="en-US" dirty="0"/>
              <a:t>Responding to complex behavior</a:t>
            </a:r>
          </a:p>
        </p:txBody>
      </p:sp>
    </p:spTree>
    <p:extLst>
      <p:ext uri="{BB962C8B-B14F-4D97-AF65-F5344CB8AC3E}">
        <p14:creationId xmlns:p14="http://schemas.microsoft.com/office/powerpoint/2010/main" val="2967214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562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18132"/>
            <a:ext cx="9144000" cy="3235068"/>
          </a:xfrm>
          <a:prstGeom prst="rect">
            <a:avLst/>
          </a:prstGeom>
        </p:spPr>
      </p:pic>
    </p:spTree>
    <p:extLst>
      <p:ext uri="{BB962C8B-B14F-4D97-AF65-F5344CB8AC3E}">
        <p14:creationId xmlns:p14="http://schemas.microsoft.com/office/powerpoint/2010/main" val="34327618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56248"/>
          </a:xfrm>
          <a:prstGeom prst="rect">
            <a:avLst/>
          </a:prstGeom>
        </p:spPr>
      </p:pic>
    </p:spTree>
    <p:extLst>
      <p:ext uri="{BB962C8B-B14F-4D97-AF65-F5344CB8AC3E}">
        <p14:creationId xmlns:p14="http://schemas.microsoft.com/office/powerpoint/2010/main" val="17157642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54864" y="1066799"/>
            <a:ext cx="9034272" cy="497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latin typeface="Calibri" pitchFamily="34" charset="0"/>
                <a:cs typeface="Calibri" pitchFamily="34" charset="0"/>
              </a:rPr>
              <a:t>Hypothesis</a:t>
            </a:r>
          </a:p>
          <a:p>
            <a:r>
              <a:rPr lang="en-US" dirty="0">
                <a:solidFill>
                  <a:schemeClr val="tx1"/>
                </a:solidFill>
                <a:latin typeface="Calibri" pitchFamily="34" charset="0"/>
                <a:cs typeface="Calibri" pitchFamily="34" charset="0"/>
              </a:rPr>
              <a:t>   time since start: 0 Hypothesis iv: current=“Level of heat” previous=“unknown”</a:t>
            </a:r>
          </a:p>
          <a:p>
            <a:r>
              <a:rPr lang="en-US" dirty="0">
                <a:solidFill>
                  <a:schemeClr val="tx1"/>
                </a:solidFill>
                <a:latin typeface="Calibri" pitchFamily="34" charset="0"/>
                <a:cs typeface="Calibri" pitchFamily="34" charset="0"/>
              </a:rPr>
              <a:t>   time since start: 2 Hypothesis iv direction: current=“increases” previous=“unknown”</a:t>
            </a:r>
          </a:p>
          <a:p>
            <a:r>
              <a:rPr lang="en-US" dirty="0">
                <a:solidFill>
                  <a:schemeClr val="tx1"/>
                </a:solidFill>
                <a:latin typeface="Calibri" pitchFamily="34" charset="0"/>
                <a:cs typeface="Calibri" pitchFamily="34" charset="0"/>
              </a:rPr>
              <a:t>   time since start: 6 Hypothesis dv: current=“time the ice took to melt” previous=“unknown”</a:t>
            </a:r>
          </a:p>
          <a:p>
            <a:r>
              <a:rPr lang="en-US" dirty="0">
                <a:solidFill>
                  <a:schemeClr val="tx1"/>
                </a:solidFill>
                <a:latin typeface="Calibri" pitchFamily="34" charset="0"/>
                <a:cs typeface="Calibri" pitchFamily="34" charset="0"/>
              </a:rPr>
              <a:t>   time since start: 8 Hypothesis dv direction: current=“decreases” previous=“unknown”</a:t>
            </a:r>
          </a:p>
          <a:p>
            <a:r>
              <a:rPr lang="en-US" dirty="0">
                <a:solidFill>
                  <a:schemeClr val="tx1"/>
                </a:solidFill>
                <a:latin typeface="Calibri" pitchFamily="34" charset="0"/>
                <a:cs typeface="Calibri" pitchFamily="34" charset="0"/>
              </a:rPr>
              <a:t>   time since start: 12 Adding hypothesis: iv=“Level of heat” iv direction=“increases”</a:t>
            </a:r>
          </a:p>
          <a:p>
            <a:r>
              <a:rPr lang="en-US" dirty="0">
                <a:solidFill>
                  <a:schemeClr val="tx1"/>
                </a:solidFill>
                <a:latin typeface="Calibri" pitchFamily="34" charset="0"/>
                <a:cs typeface="Calibri" pitchFamily="34" charset="0"/>
              </a:rPr>
              <a:t>                                     dv=“time the ice took to melt” dv direction=“decreases”</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time since start: 16 Experiment</a:t>
            </a:r>
          </a:p>
          <a:p>
            <a:r>
              <a:rPr lang="en-US" dirty="0">
                <a:solidFill>
                  <a:schemeClr val="tx1"/>
                </a:solidFill>
                <a:latin typeface="Calibri" pitchFamily="34" charset="0"/>
                <a:cs typeface="Calibri" pitchFamily="34" charset="0"/>
              </a:rPr>
              <a:t>        time since start: 22 Variable change: “Level of heat” current=“High” previous=“Low”</a:t>
            </a:r>
          </a:p>
          <a:p>
            <a:r>
              <a:rPr lang="en-US" dirty="0">
                <a:solidFill>
                  <a:schemeClr val="tx1"/>
                </a:solidFill>
                <a:latin typeface="Calibri" pitchFamily="34" charset="0"/>
                <a:cs typeface="Calibri" pitchFamily="34" charset="0"/>
              </a:rPr>
              <a:t>   time since start: 23 Run: Level of heat=“High”, Cover=“Off”, Container Size=“Small”, … </a:t>
            </a:r>
          </a:p>
          <a:p>
            <a:r>
              <a:rPr lang="en-US" dirty="0">
                <a:solidFill>
                  <a:schemeClr val="tx1"/>
                </a:solidFill>
                <a:latin typeface="Calibri" pitchFamily="34" charset="0"/>
                <a:cs typeface="Calibri" pitchFamily="34" charset="0"/>
              </a:rPr>
              <a:t>   time since start: 27 Reset Experiment</a:t>
            </a:r>
          </a:p>
          <a:p>
            <a:r>
              <a:rPr lang="en-US" dirty="0">
                <a:solidFill>
                  <a:schemeClr val="tx1"/>
                </a:solidFill>
                <a:latin typeface="Calibri" pitchFamily="34" charset="0"/>
                <a:cs typeface="Calibri" pitchFamily="34" charset="0"/>
              </a:rPr>
              <a:t>        time since start: 30 Variable change: “Level of heat” current=“Med” previous=“High”</a:t>
            </a:r>
          </a:p>
          <a:p>
            <a:r>
              <a:rPr lang="en-US" dirty="0">
                <a:solidFill>
                  <a:schemeClr val="tx1"/>
                </a:solidFill>
                <a:latin typeface="Calibri" pitchFamily="34" charset="0"/>
                <a:cs typeface="Calibri" pitchFamily="34" charset="0"/>
              </a:rPr>
              <a:t>   time since start: 32 Run Experiment: Level of heat=“Med”</a:t>
            </a:r>
          </a:p>
          <a:p>
            <a:r>
              <a:rPr lang="en-US" dirty="0">
                <a:solidFill>
                  <a:schemeClr val="tx1"/>
                </a:solidFill>
                <a:latin typeface="Calibri" pitchFamily="34" charset="0"/>
                <a:cs typeface="Calibri" pitchFamily="34" charset="0"/>
              </a:rPr>
              <a:t>   time since start: 51 Reset Experiment</a:t>
            </a:r>
          </a:p>
          <a:p>
            <a:r>
              <a:rPr lang="en-US" dirty="0">
                <a:solidFill>
                  <a:schemeClr val="tx1"/>
                </a:solidFill>
                <a:latin typeface="Calibri" pitchFamily="34" charset="0"/>
                <a:cs typeface="Calibri" pitchFamily="34" charset="0"/>
              </a:rPr>
              <a:t>   time since start: 52 Run: Level of heat=“Med”, Cover=“Off”, Container Size=“Small”, …</a:t>
            </a:r>
          </a:p>
          <a:p>
            <a:r>
              <a:rPr lang="en-US" dirty="0">
                <a:solidFill>
                  <a:schemeClr val="tx1"/>
                </a:solidFill>
                <a:latin typeface="Calibri" pitchFamily="34" charset="0"/>
                <a:cs typeface="Calibri" pitchFamily="34" charset="0"/>
              </a:rPr>
              <a:t>   &lt;&lt;Clip Boundary&gt;&gt;</a:t>
            </a:r>
          </a:p>
        </p:txBody>
      </p:sp>
      <p:pic>
        <p:nvPicPr>
          <p:cNvPr id="7" name="Picture 2" descr="C:\Documents and Settings\falcor\Local Settings\Temporary Internet Files\Content.IE5\4UMJCAPN\MC900434713[1].wmf"/>
          <p:cNvPicPr>
            <a:picLocks noChangeAspect="1" noChangeArrowheads="1"/>
          </p:cNvPicPr>
          <p:nvPr/>
        </p:nvPicPr>
        <p:blipFill>
          <a:blip r:embed="rId4" cstate="print"/>
          <a:srcRect/>
          <a:stretch>
            <a:fillRect/>
          </a:stretch>
        </p:blipFill>
        <p:spPr bwMode="auto">
          <a:xfrm>
            <a:off x="76200" y="5993119"/>
            <a:ext cx="388937" cy="407681"/>
          </a:xfrm>
          <a:prstGeom prst="rect">
            <a:avLst/>
          </a:prstGeom>
          <a:noFill/>
        </p:spPr>
      </p:pic>
      <p:pic>
        <p:nvPicPr>
          <p:cNvPr id="89090" name="Picture 2" descr="C:\Documents and Settings\falcor\Local Settings\Temporary Internet Files\Content.IE5\4UMJCAPN\MC900434713[1].wmf"/>
          <p:cNvPicPr>
            <a:picLocks noChangeAspect="1" noChangeArrowheads="1"/>
          </p:cNvPicPr>
          <p:nvPr/>
        </p:nvPicPr>
        <p:blipFill>
          <a:blip r:embed="rId4" cstate="print"/>
          <a:srcRect/>
          <a:stretch>
            <a:fillRect/>
          </a:stretch>
        </p:blipFill>
        <p:spPr bwMode="auto">
          <a:xfrm>
            <a:off x="2811463" y="5993119"/>
            <a:ext cx="388937" cy="407681"/>
          </a:xfrm>
          <a:prstGeom prst="rect">
            <a:avLst/>
          </a:prstGeom>
          <a:noFill/>
        </p:spPr>
      </p:pic>
      <p:sp>
        <p:nvSpPr>
          <p:cNvPr id="8" name="Rounded Rectangle 7"/>
          <p:cNvSpPr/>
          <p:nvPr/>
        </p:nvSpPr>
        <p:spPr bwMode="auto">
          <a:xfrm>
            <a:off x="950495" y="1752600"/>
            <a:ext cx="7620000" cy="3048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1" u="sng" dirty="0">
                <a:latin typeface="Calibri" pitchFamily="34" charset="0"/>
                <a:cs typeface="Calibri" pitchFamily="34" charset="0"/>
              </a:rPr>
              <a:t>Text Replay Tagging:</a:t>
            </a:r>
            <a:br>
              <a:rPr lang="en-US" sz="2400" b="1" u="sng" dirty="0">
                <a:latin typeface="Calibri" pitchFamily="34" charset="0"/>
                <a:cs typeface="Calibri" pitchFamily="34" charset="0"/>
              </a:rPr>
            </a:br>
            <a:r>
              <a:rPr lang="en-US" sz="2400" b="1" u="sng" dirty="0">
                <a:latin typeface="Calibri" pitchFamily="34" charset="0"/>
                <a:cs typeface="Calibri" pitchFamily="34" charset="0"/>
              </a:rPr>
              <a:t>Inter-Rater Reliability (between human coders)</a:t>
            </a:r>
            <a:endParaRPr lang="en-US" sz="2400" dirty="0">
              <a:latin typeface="Calibri" pitchFamily="34" charset="0"/>
              <a:cs typeface="Calibri" pitchFamily="34" charset="0"/>
            </a:endParaRPr>
          </a:p>
          <a:p>
            <a:pPr marL="342900" indent="-342900">
              <a:buFont typeface="Arial" pitchFamily="34" charset="0"/>
              <a:buChar char="•"/>
            </a:pPr>
            <a:endParaRPr lang="en-US" sz="2400" dirty="0">
              <a:latin typeface="Calibri" pitchFamily="34" charset="0"/>
              <a:cs typeface="Calibri" pitchFamily="34" charset="0"/>
            </a:endParaRPr>
          </a:p>
          <a:p>
            <a:pPr marL="342900" indent="-342900">
              <a:buFont typeface="Arial" pitchFamily="34" charset="0"/>
              <a:buChar char="•"/>
            </a:pPr>
            <a:r>
              <a:rPr lang="en-US" sz="2400" dirty="0">
                <a:latin typeface="Calibri" pitchFamily="34" charset="0"/>
                <a:cs typeface="Calibri" pitchFamily="34" charset="0"/>
              </a:rPr>
              <a:t>Designing Controlled Experiments:	</a:t>
            </a:r>
            <a:r>
              <a:rPr lang="en-US" sz="2400" dirty="0">
                <a:latin typeface="Symbol" pitchFamily="18" charset="2"/>
                <a:cs typeface="Calibri" pitchFamily="34" charset="0"/>
              </a:rPr>
              <a:t>k</a:t>
            </a:r>
            <a:r>
              <a:rPr lang="en-US" sz="2400" dirty="0">
                <a:latin typeface="Calibri" pitchFamily="34" charset="0"/>
                <a:cs typeface="Calibri" pitchFamily="34" charset="0"/>
              </a:rPr>
              <a:t> = .69</a:t>
            </a:r>
          </a:p>
          <a:p>
            <a:pPr marL="342900" indent="-342900">
              <a:buFont typeface="Arial" pitchFamily="34" charset="0"/>
              <a:buChar char="•"/>
            </a:pPr>
            <a:r>
              <a:rPr lang="en-US" sz="2400" dirty="0">
                <a:latin typeface="Calibri" pitchFamily="34" charset="0"/>
                <a:cs typeface="Calibri" pitchFamily="34" charset="0"/>
              </a:rPr>
              <a:t>Testing Stated Hypotheses:	  	</a:t>
            </a:r>
            <a:r>
              <a:rPr lang="en-US" sz="2400" dirty="0">
                <a:latin typeface="Symbol" pitchFamily="18" charset="2"/>
                <a:cs typeface="Calibri" pitchFamily="34" charset="0"/>
              </a:rPr>
              <a:t>k</a:t>
            </a:r>
            <a:r>
              <a:rPr lang="en-US" sz="2400" dirty="0">
                <a:latin typeface="Calibri" pitchFamily="34" charset="0"/>
                <a:cs typeface="Calibri" pitchFamily="34" charset="0"/>
              </a:rPr>
              <a:t> = 1.00</a:t>
            </a:r>
          </a:p>
          <a:p>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02786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9090"/>
                                        </p:tgtEl>
                                        <p:attrNameLst>
                                          <p:attrName>style.visibility</p:attrName>
                                        </p:attrNameLst>
                                      </p:cBhvr>
                                      <p:to>
                                        <p:strVal val="visible"/>
                                      </p:to>
                                    </p:set>
                                    <p:animEffect transition="in" filter="wipe(down)">
                                      <p:cBhvr>
                                        <p:cTn id="10" dur="500"/>
                                        <p:tgtEl>
                                          <p:spTgt spid="8909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and Validate Detectors</a:t>
            </a:r>
          </a:p>
        </p:txBody>
      </p:sp>
      <p:pic>
        <p:nvPicPr>
          <p:cNvPr id="24" name="Picture 11"/>
          <p:cNvPicPr>
            <a:picLocks noChangeAspect="1" noChangeArrowheads="1"/>
          </p:cNvPicPr>
          <p:nvPr/>
        </p:nvPicPr>
        <p:blipFill>
          <a:blip r:embed="rId3" cstate="print"/>
          <a:srcRect/>
          <a:stretch>
            <a:fillRect/>
          </a:stretch>
        </p:blipFill>
        <p:spPr bwMode="auto">
          <a:xfrm>
            <a:off x="7924800" y="2209690"/>
            <a:ext cx="1114424" cy="1219312"/>
          </a:xfrm>
          <a:prstGeom prst="rect">
            <a:avLst/>
          </a:prstGeom>
          <a:noFill/>
          <a:ln w="9525">
            <a:noFill/>
            <a:miter lim="800000"/>
            <a:headEnd/>
            <a:tailEnd/>
          </a:ln>
        </p:spPr>
      </p:pic>
      <p:sp>
        <p:nvSpPr>
          <p:cNvPr id="31" name="Flowchart: Magnetic Disk 30"/>
          <p:cNvSpPr/>
          <p:nvPr/>
        </p:nvSpPr>
        <p:spPr bwMode="auto">
          <a:xfrm>
            <a:off x="228600" y="2256833"/>
            <a:ext cx="1143000" cy="1095969"/>
          </a:xfrm>
          <a:prstGeom prst="flowChartMagneticDisk">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Aft>
                <a:spcPct val="0"/>
              </a:spcAft>
              <a:buSzPct val="100000"/>
            </a:pPr>
            <a:r>
              <a:rPr lang="en-US" sz="2200" b="1" dirty="0">
                <a:latin typeface="Calibri" pitchFamily="34" charset="0"/>
                <a:cs typeface="Calibri" pitchFamily="34" charset="0"/>
              </a:rPr>
              <a:t>Training</a:t>
            </a:r>
          </a:p>
        </p:txBody>
      </p:sp>
      <p:grpSp>
        <p:nvGrpSpPr>
          <p:cNvPr id="78" name="Group 77"/>
          <p:cNvGrpSpPr/>
          <p:nvPr/>
        </p:nvGrpSpPr>
        <p:grpSpPr>
          <a:xfrm>
            <a:off x="5410200" y="1371600"/>
            <a:ext cx="2133600" cy="2209802"/>
            <a:chOff x="5410200" y="1904998"/>
            <a:chExt cx="2133600" cy="2209802"/>
          </a:xfrm>
        </p:grpSpPr>
        <p:sp>
          <p:nvSpPr>
            <p:cNvPr id="37" name="Rounded Rectangle 36"/>
            <p:cNvSpPr/>
            <p:nvPr/>
          </p:nvSpPr>
          <p:spPr>
            <a:xfrm>
              <a:off x="5410200" y="2565400"/>
              <a:ext cx="2133600" cy="1549400"/>
            </a:xfrm>
            <a:prstGeom prst="roundRect">
              <a:avLst>
                <a:gd name="adj" fmla="val 8982"/>
              </a:avLst>
            </a:prstGeom>
            <a:solidFill>
              <a:srgbClr val="FFFFFF"/>
            </a:solidFill>
            <a:ln w="57150" cap="sq">
              <a:solidFill>
                <a:schemeClr val="tx1">
                  <a:lumMod val="50000"/>
                  <a:lumOff val="50000"/>
                </a:schemeClr>
              </a:solidFill>
              <a:miter lim="800000"/>
            </a:ln>
            <a:effectLst/>
            <a:scene3d>
              <a:camera prst="orthographicFront"/>
              <a:lightRig rig="threePt" dir="t">
                <a:rot lat="0" lon="0" rev="2700000"/>
              </a:lightRig>
            </a:scene3d>
            <a:sp3d>
              <a:bevelT h="38100"/>
              <a:contourClr>
                <a:srgbClr val="C0C0C0"/>
              </a:contourClr>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389120" rtl="0" eaLnBrk="1" latinLnBrk="0" hangingPunct="1">
                <a:defRPr sz="8600" kern="1200">
                  <a:solidFill>
                    <a:schemeClr val="lt1"/>
                  </a:solidFill>
                  <a:latin typeface="+mn-lt"/>
                  <a:ea typeface="+mn-ea"/>
                  <a:cs typeface="+mn-cs"/>
                </a:defRPr>
              </a:lvl1pPr>
              <a:lvl2pPr marL="2194560" algn="l" defTabSz="4389120" rtl="0" eaLnBrk="1" latinLnBrk="0" hangingPunct="1">
                <a:defRPr sz="8600" kern="1200">
                  <a:solidFill>
                    <a:schemeClr val="lt1"/>
                  </a:solidFill>
                  <a:latin typeface="+mn-lt"/>
                  <a:ea typeface="+mn-ea"/>
                  <a:cs typeface="+mn-cs"/>
                </a:defRPr>
              </a:lvl2pPr>
              <a:lvl3pPr marL="4389120" algn="l" defTabSz="4389120" rtl="0" eaLnBrk="1" latinLnBrk="0" hangingPunct="1">
                <a:defRPr sz="8600" kern="1200">
                  <a:solidFill>
                    <a:schemeClr val="lt1"/>
                  </a:solidFill>
                  <a:latin typeface="+mn-lt"/>
                  <a:ea typeface="+mn-ea"/>
                  <a:cs typeface="+mn-cs"/>
                </a:defRPr>
              </a:lvl3pPr>
              <a:lvl4pPr marL="6583680" algn="l" defTabSz="4389120" rtl="0" eaLnBrk="1" latinLnBrk="0" hangingPunct="1">
                <a:defRPr sz="8600" kern="1200">
                  <a:solidFill>
                    <a:schemeClr val="lt1"/>
                  </a:solidFill>
                  <a:latin typeface="+mn-lt"/>
                  <a:ea typeface="+mn-ea"/>
                  <a:cs typeface="+mn-cs"/>
                </a:defRPr>
              </a:lvl4pPr>
              <a:lvl5pPr marL="8778240" algn="l" defTabSz="4389120" rtl="0" eaLnBrk="1" latinLnBrk="0" hangingPunct="1">
                <a:defRPr sz="8600" kern="1200">
                  <a:solidFill>
                    <a:schemeClr val="lt1"/>
                  </a:solidFill>
                  <a:latin typeface="+mn-lt"/>
                  <a:ea typeface="+mn-ea"/>
                  <a:cs typeface="+mn-cs"/>
                </a:defRPr>
              </a:lvl5pPr>
              <a:lvl6pPr marL="10972800" algn="l" defTabSz="4389120" rtl="0" eaLnBrk="1" latinLnBrk="0" hangingPunct="1">
                <a:defRPr sz="8600" kern="1200">
                  <a:solidFill>
                    <a:schemeClr val="lt1"/>
                  </a:solidFill>
                  <a:latin typeface="+mn-lt"/>
                  <a:ea typeface="+mn-ea"/>
                  <a:cs typeface="+mn-cs"/>
                </a:defRPr>
              </a:lvl6pPr>
              <a:lvl7pPr marL="13167360" algn="l" defTabSz="4389120" rtl="0" eaLnBrk="1" latinLnBrk="0" hangingPunct="1">
                <a:defRPr sz="8600" kern="1200">
                  <a:solidFill>
                    <a:schemeClr val="lt1"/>
                  </a:solidFill>
                  <a:latin typeface="+mn-lt"/>
                  <a:ea typeface="+mn-ea"/>
                  <a:cs typeface="+mn-cs"/>
                </a:defRPr>
              </a:lvl7pPr>
              <a:lvl8pPr marL="15361920" algn="l" defTabSz="4389120" rtl="0" eaLnBrk="1" latinLnBrk="0" hangingPunct="1">
                <a:defRPr sz="8600" kern="1200">
                  <a:solidFill>
                    <a:schemeClr val="lt1"/>
                  </a:solidFill>
                  <a:latin typeface="+mn-lt"/>
                  <a:ea typeface="+mn-ea"/>
                  <a:cs typeface="+mn-cs"/>
                </a:defRPr>
              </a:lvl8pPr>
              <a:lvl9pPr marL="17556480" algn="l" defTabSz="4389120" rtl="0" eaLnBrk="1" latinLnBrk="0" hangingPunct="1">
                <a:defRPr sz="8600" kern="1200">
                  <a:solidFill>
                    <a:schemeClr val="lt1"/>
                  </a:solidFill>
                  <a:latin typeface="+mn-lt"/>
                  <a:ea typeface="+mn-ea"/>
                  <a:cs typeface="+mn-cs"/>
                </a:defRPr>
              </a:lvl9pPr>
            </a:lstStyle>
            <a:p>
              <a:pPr algn="ctr"/>
              <a:endParaRPr lang="en-US" dirty="0"/>
            </a:p>
          </p:txBody>
        </p:sp>
        <p:sp>
          <p:nvSpPr>
            <p:cNvPr id="38" name="Rectangle 37"/>
            <p:cNvSpPr/>
            <p:nvPr/>
          </p:nvSpPr>
          <p:spPr bwMode="auto">
            <a:xfrm>
              <a:off x="5410200" y="1904998"/>
              <a:ext cx="2133600" cy="566928"/>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Pct val="100000"/>
                <a:buFont typeface="Times New Roman" pitchFamily="-109" charset="0"/>
                <a:buNone/>
                <a:tabLst/>
              </a:pPr>
              <a:r>
                <a:rPr kumimoji="0" lang="en-US" sz="2400" b="1" i="0" u="none" strike="noStrike" cap="none" normalizeH="0" baseline="0" dirty="0">
                  <a:ln>
                    <a:noFill/>
                  </a:ln>
                  <a:solidFill>
                    <a:srgbClr val="111111"/>
                  </a:solidFill>
                  <a:effectLst/>
                  <a:latin typeface="Calibri" pitchFamily="34" charset="0"/>
                  <a:ea typeface="Geneva" pitchFamily="-109" charset="0"/>
                  <a:cs typeface="Calibri" pitchFamily="34" charset="0"/>
                </a:rPr>
                <a:t>Build Model</a:t>
              </a:r>
            </a:p>
          </p:txBody>
        </p:sp>
        <p:pic>
          <p:nvPicPr>
            <p:cNvPr id="52" name="Picture 12" descr="C:\Documents and Settings\falcor\Local Settings\Temporary Internet Files\Content.IE5\28EMQ1XE\MC900199531[1].wmf"/>
            <p:cNvPicPr>
              <a:picLocks noChangeAspect="1" noChangeArrowheads="1"/>
            </p:cNvPicPr>
            <p:nvPr/>
          </p:nvPicPr>
          <p:blipFill>
            <a:blip r:embed="rId4" cstate="print"/>
            <a:srcRect/>
            <a:stretch>
              <a:fillRect/>
            </a:stretch>
          </p:blipFill>
          <p:spPr bwMode="auto">
            <a:xfrm>
              <a:off x="5705701" y="2819400"/>
              <a:ext cx="771299" cy="609600"/>
            </a:xfrm>
            <a:prstGeom prst="rect">
              <a:avLst/>
            </a:prstGeom>
            <a:noFill/>
          </p:spPr>
        </p:pic>
        <p:grpSp>
          <p:nvGrpSpPr>
            <p:cNvPr id="53" name="Group 52"/>
            <p:cNvGrpSpPr/>
            <p:nvPr/>
          </p:nvGrpSpPr>
          <p:grpSpPr>
            <a:xfrm>
              <a:off x="6629400" y="2788660"/>
              <a:ext cx="640080" cy="640340"/>
              <a:chOff x="4770120" y="2483916"/>
              <a:chExt cx="704088" cy="716540"/>
            </a:xfrm>
          </p:grpSpPr>
          <p:sp>
            <p:nvSpPr>
              <p:cNvPr id="54" name="Oval 53"/>
              <p:cNvSpPr/>
              <p:nvPr/>
            </p:nvSpPr>
            <p:spPr bwMode="auto">
              <a:xfrm>
                <a:off x="5004816" y="2483916"/>
                <a:ext cx="234696" cy="231222"/>
              </a:xfrm>
              <a:prstGeom prst="ellipse">
                <a:avLst/>
              </a:prstGeom>
              <a:solidFill>
                <a:srgbClr val="006600"/>
              </a:solidFill>
              <a:ln>
                <a:solidFill>
                  <a:srgbClr val="00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sp>
            <p:nvSpPr>
              <p:cNvPr id="55" name="Oval 54"/>
              <p:cNvSpPr/>
              <p:nvPr/>
            </p:nvSpPr>
            <p:spPr bwMode="auto">
              <a:xfrm>
                <a:off x="4770120" y="2946360"/>
                <a:ext cx="234696" cy="231222"/>
              </a:xfrm>
              <a:prstGeom prst="ellipse">
                <a:avLst/>
              </a:prstGeom>
              <a:solidFill>
                <a:srgbClr val="006600"/>
              </a:solidFill>
              <a:ln>
                <a:solidFill>
                  <a:srgbClr val="00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sp>
            <p:nvSpPr>
              <p:cNvPr id="56" name="Oval 55"/>
              <p:cNvSpPr/>
              <p:nvPr/>
            </p:nvSpPr>
            <p:spPr bwMode="auto">
              <a:xfrm>
                <a:off x="5228374" y="2946360"/>
                <a:ext cx="245834" cy="254096"/>
              </a:xfrm>
              <a:prstGeom prst="ellipse">
                <a:avLst/>
              </a:prstGeom>
              <a:noFill/>
              <a:ln>
                <a:solidFill>
                  <a:srgbClr val="00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6600"/>
                    </a:solidFill>
                    <a:effectLst/>
                    <a:latin typeface="Times" pitchFamily="-112" charset="0"/>
                  </a:rPr>
                  <a:t>?</a:t>
                </a:r>
              </a:p>
            </p:txBody>
          </p:sp>
          <p:cxnSp>
            <p:nvCxnSpPr>
              <p:cNvPr id="57" name="Straight Arrow Connector 56"/>
              <p:cNvCxnSpPr>
                <a:stCxn id="54" idx="4"/>
                <a:endCxn id="55" idx="0"/>
              </p:cNvCxnSpPr>
              <p:nvPr/>
            </p:nvCxnSpPr>
            <p:spPr bwMode="auto">
              <a:xfrm rot="5400000">
                <a:off x="4889205" y="2713401"/>
                <a:ext cx="231222" cy="234696"/>
              </a:xfrm>
              <a:prstGeom prst="straightConnector1">
                <a:avLst/>
              </a:prstGeom>
              <a:noFill/>
              <a:ln w="19050" cap="flat" cmpd="sng" algn="ctr">
                <a:solidFill>
                  <a:srgbClr val="006600"/>
                </a:solidFill>
                <a:prstDash val="solid"/>
                <a:round/>
                <a:headEnd type="none" w="med" len="med"/>
                <a:tailEnd type="arrow"/>
              </a:ln>
              <a:effectLst/>
            </p:spPr>
          </p:cxnSp>
          <p:cxnSp>
            <p:nvCxnSpPr>
              <p:cNvPr id="58" name="Straight Arrow Connector 57"/>
              <p:cNvCxnSpPr>
                <a:stCxn id="54" idx="4"/>
                <a:endCxn id="56" idx="0"/>
              </p:cNvCxnSpPr>
              <p:nvPr/>
            </p:nvCxnSpPr>
            <p:spPr bwMode="auto">
              <a:xfrm>
                <a:off x="5122164" y="2715138"/>
                <a:ext cx="229127" cy="231222"/>
              </a:xfrm>
              <a:prstGeom prst="straightConnector1">
                <a:avLst/>
              </a:prstGeom>
              <a:noFill/>
              <a:ln w="19050" cap="flat" cmpd="sng" algn="ctr">
                <a:solidFill>
                  <a:srgbClr val="006600"/>
                </a:solidFill>
                <a:prstDash val="sysDot"/>
                <a:round/>
                <a:headEnd type="none" w="med" len="med"/>
                <a:tailEnd type="arrow"/>
              </a:ln>
              <a:effectLst/>
            </p:spPr>
          </p:cxnSp>
        </p:grpSp>
        <p:sp>
          <p:nvSpPr>
            <p:cNvPr id="59" name="TextBox 58"/>
            <p:cNvSpPr txBox="1"/>
            <p:nvPr/>
          </p:nvSpPr>
          <p:spPr>
            <a:xfrm>
              <a:off x="5410200" y="3562290"/>
              <a:ext cx="2125084" cy="400110"/>
            </a:xfrm>
            <a:prstGeom prst="rect">
              <a:avLst/>
            </a:prstGeom>
            <a:noFill/>
          </p:spPr>
          <p:txBody>
            <a:bodyPr wrap="square" rtlCol="0">
              <a:spAutoFit/>
            </a:bodyPr>
            <a:lstStyle/>
            <a:p>
              <a:pPr algn="ctr"/>
              <a:r>
                <a:rPr lang="en-US" sz="2000" b="0" dirty="0">
                  <a:latin typeface="Calibri" pitchFamily="34" charset="0"/>
                  <a:cs typeface="Calibri" pitchFamily="34" charset="0"/>
                </a:rPr>
                <a:t>J48 Decision Trees</a:t>
              </a:r>
            </a:p>
          </p:txBody>
        </p:sp>
      </p:grpSp>
      <p:grpSp>
        <p:nvGrpSpPr>
          <p:cNvPr id="79" name="Group 78"/>
          <p:cNvGrpSpPr/>
          <p:nvPr/>
        </p:nvGrpSpPr>
        <p:grpSpPr>
          <a:xfrm>
            <a:off x="2057400" y="1371602"/>
            <a:ext cx="2514600" cy="2209801"/>
            <a:chOff x="1947134" y="1904999"/>
            <a:chExt cx="2514600" cy="2209801"/>
          </a:xfrm>
        </p:grpSpPr>
        <p:sp>
          <p:nvSpPr>
            <p:cNvPr id="34" name="Rounded Rectangle 33"/>
            <p:cNvSpPr/>
            <p:nvPr/>
          </p:nvSpPr>
          <p:spPr>
            <a:xfrm>
              <a:off x="1989268" y="2541786"/>
              <a:ext cx="2472466" cy="1572768"/>
            </a:xfrm>
            <a:prstGeom prst="roundRect">
              <a:avLst>
                <a:gd name="adj" fmla="val 8982"/>
              </a:avLst>
            </a:prstGeom>
            <a:solidFill>
              <a:srgbClr val="FFFFFF"/>
            </a:solidFill>
            <a:ln w="57150" cap="sq">
              <a:solidFill>
                <a:schemeClr val="tx1">
                  <a:lumMod val="50000"/>
                  <a:lumOff val="50000"/>
                </a:schemeClr>
              </a:solidFill>
              <a:miter lim="800000"/>
            </a:ln>
            <a:effectLst/>
            <a:scene3d>
              <a:camera prst="orthographicFront"/>
              <a:lightRig rig="threePt" dir="t">
                <a:rot lat="0" lon="0" rev="2700000"/>
              </a:lightRig>
            </a:scene3d>
            <a:sp3d>
              <a:bevelT h="38100"/>
              <a:contourClr>
                <a:srgbClr val="C0C0C0"/>
              </a:contourClr>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389120" rtl="0" eaLnBrk="1" latinLnBrk="0" hangingPunct="1">
                <a:defRPr sz="8600" kern="1200">
                  <a:solidFill>
                    <a:schemeClr val="lt1"/>
                  </a:solidFill>
                  <a:latin typeface="+mn-lt"/>
                  <a:ea typeface="+mn-ea"/>
                  <a:cs typeface="+mn-cs"/>
                </a:defRPr>
              </a:lvl1pPr>
              <a:lvl2pPr marL="2194560" algn="l" defTabSz="4389120" rtl="0" eaLnBrk="1" latinLnBrk="0" hangingPunct="1">
                <a:defRPr sz="8600" kern="1200">
                  <a:solidFill>
                    <a:schemeClr val="lt1"/>
                  </a:solidFill>
                  <a:latin typeface="+mn-lt"/>
                  <a:ea typeface="+mn-ea"/>
                  <a:cs typeface="+mn-cs"/>
                </a:defRPr>
              </a:lvl2pPr>
              <a:lvl3pPr marL="4389120" algn="l" defTabSz="4389120" rtl="0" eaLnBrk="1" latinLnBrk="0" hangingPunct="1">
                <a:defRPr sz="8600" kern="1200">
                  <a:solidFill>
                    <a:schemeClr val="lt1"/>
                  </a:solidFill>
                  <a:latin typeface="+mn-lt"/>
                  <a:ea typeface="+mn-ea"/>
                  <a:cs typeface="+mn-cs"/>
                </a:defRPr>
              </a:lvl3pPr>
              <a:lvl4pPr marL="6583680" algn="l" defTabSz="4389120" rtl="0" eaLnBrk="1" latinLnBrk="0" hangingPunct="1">
                <a:defRPr sz="8600" kern="1200">
                  <a:solidFill>
                    <a:schemeClr val="lt1"/>
                  </a:solidFill>
                  <a:latin typeface="+mn-lt"/>
                  <a:ea typeface="+mn-ea"/>
                  <a:cs typeface="+mn-cs"/>
                </a:defRPr>
              </a:lvl4pPr>
              <a:lvl5pPr marL="8778240" algn="l" defTabSz="4389120" rtl="0" eaLnBrk="1" latinLnBrk="0" hangingPunct="1">
                <a:defRPr sz="8600" kern="1200">
                  <a:solidFill>
                    <a:schemeClr val="lt1"/>
                  </a:solidFill>
                  <a:latin typeface="+mn-lt"/>
                  <a:ea typeface="+mn-ea"/>
                  <a:cs typeface="+mn-cs"/>
                </a:defRPr>
              </a:lvl5pPr>
              <a:lvl6pPr marL="10972800" algn="l" defTabSz="4389120" rtl="0" eaLnBrk="1" latinLnBrk="0" hangingPunct="1">
                <a:defRPr sz="8600" kern="1200">
                  <a:solidFill>
                    <a:schemeClr val="lt1"/>
                  </a:solidFill>
                  <a:latin typeface="+mn-lt"/>
                  <a:ea typeface="+mn-ea"/>
                  <a:cs typeface="+mn-cs"/>
                </a:defRPr>
              </a:lvl6pPr>
              <a:lvl7pPr marL="13167360" algn="l" defTabSz="4389120" rtl="0" eaLnBrk="1" latinLnBrk="0" hangingPunct="1">
                <a:defRPr sz="8600" kern="1200">
                  <a:solidFill>
                    <a:schemeClr val="lt1"/>
                  </a:solidFill>
                  <a:latin typeface="+mn-lt"/>
                  <a:ea typeface="+mn-ea"/>
                  <a:cs typeface="+mn-cs"/>
                </a:defRPr>
              </a:lvl7pPr>
              <a:lvl8pPr marL="15361920" algn="l" defTabSz="4389120" rtl="0" eaLnBrk="1" latinLnBrk="0" hangingPunct="1">
                <a:defRPr sz="8600" kern="1200">
                  <a:solidFill>
                    <a:schemeClr val="lt1"/>
                  </a:solidFill>
                  <a:latin typeface="+mn-lt"/>
                  <a:ea typeface="+mn-ea"/>
                  <a:cs typeface="+mn-cs"/>
                </a:defRPr>
              </a:lvl8pPr>
              <a:lvl9pPr marL="17556480" algn="l" defTabSz="4389120" rtl="0" eaLnBrk="1" latinLnBrk="0" hangingPunct="1">
                <a:defRPr sz="8600" kern="1200">
                  <a:solidFill>
                    <a:schemeClr val="lt1"/>
                  </a:solidFill>
                  <a:latin typeface="+mn-lt"/>
                  <a:ea typeface="+mn-ea"/>
                  <a:cs typeface="+mn-cs"/>
                </a:defRPr>
              </a:lvl9pPr>
            </a:lstStyle>
            <a:p>
              <a:pPr algn="ctr"/>
              <a:endParaRPr lang="en-US" dirty="0"/>
            </a:p>
          </p:txBody>
        </p:sp>
        <p:sp>
          <p:nvSpPr>
            <p:cNvPr id="35" name="Rectangle 34"/>
            <p:cNvSpPr/>
            <p:nvPr/>
          </p:nvSpPr>
          <p:spPr bwMode="auto">
            <a:xfrm>
              <a:off x="1947134" y="1904999"/>
              <a:ext cx="2472466" cy="569893"/>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Pct val="100000"/>
                <a:buFont typeface="Times New Roman" pitchFamily="-109" charset="0"/>
                <a:buNone/>
                <a:tabLst/>
              </a:pPr>
              <a:r>
                <a:rPr kumimoji="0" lang="en-US" sz="2400" b="1" i="0" u="none" strike="noStrike" cap="none" normalizeH="0" baseline="0" dirty="0">
                  <a:ln>
                    <a:noFill/>
                  </a:ln>
                  <a:solidFill>
                    <a:srgbClr val="111111"/>
                  </a:solidFill>
                  <a:effectLst/>
                  <a:latin typeface="Calibri" pitchFamily="34" charset="0"/>
                  <a:ea typeface="Geneva" pitchFamily="-109" charset="0"/>
                  <a:cs typeface="Calibri" pitchFamily="34" charset="0"/>
                </a:rPr>
                <a:t>Remove </a:t>
              </a:r>
              <a:r>
                <a:rPr kumimoji="0" lang="en-US" sz="2400" b="1" i="0" u="none" strike="noStrike" cap="none" normalizeH="0" dirty="0">
                  <a:ln>
                    <a:noFill/>
                  </a:ln>
                  <a:solidFill>
                    <a:srgbClr val="111111"/>
                  </a:solidFill>
                  <a:effectLst/>
                  <a:latin typeface="Calibri" pitchFamily="34" charset="0"/>
                  <a:ea typeface="Geneva" pitchFamily="-109" charset="0"/>
                  <a:cs typeface="Calibri" pitchFamily="34" charset="0"/>
                </a:rPr>
                <a:t>Features</a:t>
              </a:r>
              <a:endParaRPr kumimoji="0" lang="en-US" sz="2400" b="1" i="0" u="none" strike="noStrike" cap="none" normalizeH="0" baseline="0" dirty="0">
                <a:ln>
                  <a:noFill/>
                </a:ln>
                <a:solidFill>
                  <a:srgbClr val="111111"/>
                </a:solidFill>
                <a:effectLst/>
                <a:latin typeface="Calibri" pitchFamily="34" charset="0"/>
                <a:ea typeface="Geneva" pitchFamily="-109" charset="0"/>
                <a:cs typeface="Calibri" pitchFamily="34" charset="0"/>
              </a:endParaRPr>
            </a:p>
          </p:txBody>
        </p:sp>
        <p:sp>
          <p:nvSpPr>
            <p:cNvPr id="39" name="Oval 38"/>
            <p:cNvSpPr/>
            <p:nvPr/>
          </p:nvSpPr>
          <p:spPr bwMode="auto">
            <a:xfrm>
              <a:off x="2133600" y="2740224"/>
              <a:ext cx="152400" cy="152400"/>
            </a:xfrm>
            <a:prstGeom prst="ellipse">
              <a:avLst/>
            </a:prstGeom>
            <a:solidFill>
              <a:srgbClr val="006600"/>
            </a:solidFill>
            <a:ln>
              <a:solidFill>
                <a:srgbClr val="00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sp>
          <p:nvSpPr>
            <p:cNvPr id="40" name="Oval 39"/>
            <p:cNvSpPr/>
            <p:nvPr/>
          </p:nvSpPr>
          <p:spPr bwMode="auto">
            <a:xfrm>
              <a:off x="2667000" y="2740224"/>
              <a:ext cx="152400" cy="152400"/>
            </a:xfrm>
            <a:prstGeom prst="ellipse">
              <a:avLst/>
            </a:prstGeom>
            <a:solidFill>
              <a:srgbClr val="006600"/>
            </a:solidFill>
            <a:ln>
              <a:solidFill>
                <a:srgbClr val="00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sp>
          <p:nvSpPr>
            <p:cNvPr id="41" name="Oval 40"/>
            <p:cNvSpPr/>
            <p:nvPr/>
          </p:nvSpPr>
          <p:spPr bwMode="auto">
            <a:xfrm>
              <a:off x="3183367" y="2740224"/>
              <a:ext cx="152400" cy="152400"/>
            </a:xfrm>
            <a:prstGeom prst="ellipse">
              <a:avLst/>
            </a:prstGeom>
            <a:solidFill>
              <a:srgbClr val="006600"/>
            </a:solidFill>
            <a:ln>
              <a:solidFill>
                <a:srgbClr val="00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sp>
          <p:nvSpPr>
            <p:cNvPr id="42" name="Oval 41"/>
            <p:cNvSpPr/>
            <p:nvPr/>
          </p:nvSpPr>
          <p:spPr bwMode="auto">
            <a:xfrm>
              <a:off x="3657600" y="2726777"/>
              <a:ext cx="152400" cy="152400"/>
            </a:xfrm>
            <a:prstGeom prst="ellipse">
              <a:avLst/>
            </a:prstGeom>
            <a:solidFill>
              <a:srgbClr val="006600"/>
            </a:solidFill>
            <a:ln>
              <a:solidFill>
                <a:srgbClr val="00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sp>
          <p:nvSpPr>
            <p:cNvPr id="43" name="Oval 42"/>
            <p:cNvSpPr/>
            <p:nvPr/>
          </p:nvSpPr>
          <p:spPr bwMode="auto">
            <a:xfrm>
              <a:off x="4191000" y="2740224"/>
              <a:ext cx="152400" cy="152400"/>
            </a:xfrm>
            <a:prstGeom prst="ellipse">
              <a:avLst/>
            </a:prstGeom>
            <a:solidFill>
              <a:srgbClr val="006600"/>
            </a:solidFill>
            <a:ln>
              <a:solidFill>
                <a:srgbClr val="00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sp>
          <p:nvSpPr>
            <p:cNvPr id="49" name="TextBox 48"/>
            <p:cNvSpPr txBox="1"/>
            <p:nvPr/>
          </p:nvSpPr>
          <p:spPr>
            <a:xfrm>
              <a:off x="2590800" y="2474893"/>
              <a:ext cx="321833" cy="646331"/>
            </a:xfrm>
            <a:prstGeom prst="rect">
              <a:avLst/>
            </a:prstGeom>
            <a:noFill/>
          </p:spPr>
          <p:txBody>
            <a:bodyPr wrap="square" rtlCol="0">
              <a:spAutoFit/>
            </a:bodyPr>
            <a:lstStyle/>
            <a:p>
              <a:pPr algn="ctr"/>
              <a:r>
                <a:rPr lang="en-US" sz="3600" b="1" dirty="0">
                  <a:solidFill>
                    <a:srgbClr val="FF0000"/>
                  </a:solidFill>
                  <a:latin typeface="Calibri" pitchFamily="34" charset="0"/>
                  <a:cs typeface="Calibri" pitchFamily="34" charset="0"/>
                </a:rPr>
                <a:t>X</a:t>
              </a:r>
            </a:p>
          </p:txBody>
        </p:sp>
        <p:sp>
          <p:nvSpPr>
            <p:cNvPr id="50" name="TextBox 49"/>
            <p:cNvSpPr txBox="1"/>
            <p:nvPr/>
          </p:nvSpPr>
          <p:spPr>
            <a:xfrm>
              <a:off x="3107167" y="2474893"/>
              <a:ext cx="321833" cy="646331"/>
            </a:xfrm>
            <a:prstGeom prst="rect">
              <a:avLst/>
            </a:prstGeom>
            <a:noFill/>
          </p:spPr>
          <p:txBody>
            <a:bodyPr wrap="square" rtlCol="0">
              <a:spAutoFit/>
            </a:bodyPr>
            <a:lstStyle/>
            <a:p>
              <a:pPr algn="ctr"/>
              <a:r>
                <a:rPr lang="en-US" sz="3600" b="1" dirty="0">
                  <a:solidFill>
                    <a:srgbClr val="FF0000"/>
                  </a:solidFill>
                  <a:latin typeface="Calibri" pitchFamily="34" charset="0"/>
                  <a:cs typeface="Calibri" pitchFamily="34" charset="0"/>
                </a:rPr>
                <a:t>X</a:t>
              </a:r>
            </a:p>
          </p:txBody>
        </p:sp>
        <p:sp>
          <p:nvSpPr>
            <p:cNvPr id="51" name="TextBox 50"/>
            <p:cNvSpPr txBox="1"/>
            <p:nvPr/>
          </p:nvSpPr>
          <p:spPr>
            <a:xfrm>
              <a:off x="2209800" y="3406914"/>
              <a:ext cx="1981200" cy="707886"/>
            </a:xfrm>
            <a:prstGeom prst="rect">
              <a:avLst/>
            </a:prstGeom>
            <a:noFill/>
          </p:spPr>
          <p:txBody>
            <a:bodyPr wrap="square" rtlCol="0">
              <a:spAutoFit/>
            </a:bodyPr>
            <a:lstStyle/>
            <a:p>
              <a:pPr algn="ctr"/>
              <a:r>
                <a:rPr lang="en-US" sz="2000" dirty="0">
                  <a:latin typeface="Calibri" pitchFamily="34" charset="0"/>
                  <a:cs typeface="Calibri" pitchFamily="34" charset="0"/>
                </a:rPr>
                <a:t>Inter-correlated </a:t>
              </a:r>
            </a:p>
            <a:p>
              <a:pPr algn="ctr"/>
              <a:r>
                <a:rPr lang="en-US" sz="2000" b="0" i="1" dirty="0">
                  <a:latin typeface="Calibri" pitchFamily="34" charset="0"/>
                  <a:cs typeface="Calibri" pitchFamily="34" charset="0"/>
                </a:rPr>
                <a:t>r</a:t>
              </a:r>
              <a:r>
                <a:rPr lang="en-US" sz="2000" b="0" dirty="0">
                  <a:latin typeface="Calibri" pitchFamily="34" charset="0"/>
                  <a:cs typeface="Calibri" pitchFamily="34" charset="0"/>
                </a:rPr>
                <a:t> &gt;= .6</a:t>
              </a:r>
            </a:p>
          </p:txBody>
        </p:sp>
        <p:cxnSp>
          <p:nvCxnSpPr>
            <p:cNvPr id="64" name="Curved Connector 63"/>
            <p:cNvCxnSpPr>
              <a:stCxn id="40" idx="4"/>
              <a:endCxn id="39" idx="4"/>
            </p:cNvCxnSpPr>
            <p:nvPr/>
          </p:nvCxnSpPr>
          <p:spPr bwMode="auto">
            <a:xfrm rot="5400000">
              <a:off x="2476500" y="2625924"/>
              <a:ext cx="12700" cy="533400"/>
            </a:xfrm>
            <a:prstGeom prst="curvedConnector3">
              <a:avLst>
                <a:gd name="adj1" fmla="val 3324701"/>
              </a:avLst>
            </a:prstGeom>
            <a:noFill/>
            <a:ln w="28575" cap="flat" cmpd="sng" algn="ctr">
              <a:solidFill>
                <a:srgbClr val="003300"/>
              </a:solidFill>
              <a:prstDash val="solid"/>
              <a:round/>
              <a:headEnd type="arrow" w="med" len="med"/>
              <a:tailEnd type="arrow"/>
            </a:ln>
            <a:effectLst/>
          </p:spPr>
        </p:cxnSp>
        <p:cxnSp>
          <p:nvCxnSpPr>
            <p:cNvPr id="66" name="Curved Connector 65"/>
            <p:cNvCxnSpPr>
              <a:stCxn id="41" idx="4"/>
              <a:endCxn id="42" idx="4"/>
            </p:cNvCxnSpPr>
            <p:nvPr/>
          </p:nvCxnSpPr>
          <p:spPr bwMode="auto">
            <a:xfrm rot="5400000" flipH="1" flipV="1">
              <a:off x="3489959" y="2648784"/>
              <a:ext cx="13447" cy="474233"/>
            </a:xfrm>
            <a:prstGeom prst="curvedConnector3">
              <a:avLst>
                <a:gd name="adj1" fmla="val -2900015"/>
              </a:avLst>
            </a:prstGeom>
            <a:noFill/>
            <a:ln w="28575" cap="flat" cmpd="sng" algn="ctr">
              <a:solidFill>
                <a:srgbClr val="003300"/>
              </a:solidFill>
              <a:prstDash val="solid"/>
              <a:round/>
              <a:headEnd type="arrow" w="med" len="med"/>
              <a:tailEnd type="arrow"/>
            </a:ln>
            <a:effectLst/>
          </p:spPr>
        </p:cxnSp>
      </p:grpSp>
      <p:cxnSp>
        <p:nvCxnSpPr>
          <p:cNvPr id="80" name="Straight Arrow Connector 79"/>
          <p:cNvCxnSpPr>
            <a:stCxn id="31" idx="4"/>
            <a:endCxn id="34" idx="1"/>
          </p:cNvCxnSpPr>
          <p:nvPr/>
        </p:nvCxnSpPr>
        <p:spPr bwMode="auto">
          <a:xfrm flipV="1">
            <a:off x="1371600" y="2794773"/>
            <a:ext cx="727934" cy="10045"/>
          </a:xfrm>
          <a:prstGeom prst="straightConnector1">
            <a:avLst/>
          </a:prstGeom>
          <a:noFill/>
          <a:ln w="47625" cap="flat" cmpd="sng" algn="ctr">
            <a:solidFill>
              <a:schemeClr val="bg1">
                <a:lumMod val="50000"/>
              </a:schemeClr>
            </a:solidFill>
            <a:prstDash val="solid"/>
            <a:round/>
            <a:headEnd type="none" w="med" len="med"/>
            <a:tailEnd type="arrow"/>
          </a:ln>
          <a:effectLst/>
        </p:spPr>
      </p:cxnSp>
      <p:cxnSp>
        <p:nvCxnSpPr>
          <p:cNvPr id="84" name="Straight Arrow Connector 83"/>
          <p:cNvCxnSpPr>
            <a:stCxn id="34" idx="3"/>
            <a:endCxn id="37" idx="1"/>
          </p:cNvCxnSpPr>
          <p:nvPr/>
        </p:nvCxnSpPr>
        <p:spPr bwMode="auto">
          <a:xfrm>
            <a:off x="4572000" y="2794773"/>
            <a:ext cx="838200" cy="11929"/>
          </a:xfrm>
          <a:prstGeom prst="straightConnector1">
            <a:avLst/>
          </a:prstGeom>
          <a:noFill/>
          <a:ln w="47625" cap="flat" cmpd="sng" algn="ctr">
            <a:solidFill>
              <a:schemeClr val="bg1">
                <a:lumMod val="50000"/>
              </a:schemeClr>
            </a:solidFill>
            <a:prstDash val="solid"/>
            <a:round/>
            <a:headEnd type="none" w="med" len="med"/>
            <a:tailEnd type="arrow"/>
          </a:ln>
          <a:effectLst/>
        </p:spPr>
      </p:cxnSp>
      <p:cxnSp>
        <p:nvCxnSpPr>
          <p:cNvPr id="87" name="Straight Arrow Connector 86"/>
          <p:cNvCxnSpPr>
            <a:stCxn id="37" idx="3"/>
            <a:endCxn id="24" idx="1"/>
          </p:cNvCxnSpPr>
          <p:nvPr/>
        </p:nvCxnSpPr>
        <p:spPr bwMode="auto">
          <a:xfrm>
            <a:off x="7543800" y="2806702"/>
            <a:ext cx="381000" cy="12644"/>
          </a:xfrm>
          <a:prstGeom prst="straightConnector1">
            <a:avLst/>
          </a:prstGeom>
          <a:noFill/>
          <a:ln w="47625" cap="flat" cmpd="sng" algn="ctr">
            <a:solidFill>
              <a:schemeClr val="bg1">
                <a:lumMod val="50000"/>
              </a:schemeClr>
            </a:solidFill>
            <a:prstDash val="solid"/>
            <a:round/>
            <a:headEnd type="none" w="med" len="med"/>
            <a:tailEnd type="arrow"/>
          </a:ln>
          <a:effectLst/>
        </p:spPr>
      </p:cxnSp>
      <p:cxnSp>
        <p:nvCxnSpPr>
          <p:cNvPr id="32" name="Straight Arrow Connector 31"/>
          <p:cNvCxnSpPr>
            <a:stCxn id="24" idx="2"/>
          </p:cNvCxnSpPr>
          <p:nvPr/>
        </p:nvCxnSpPr>
        <p:spPr bwMode="auto">
          <a:xfrm>
            <a:off x="8482012" y="3429002"/>
            <a:ext cx="0" cy="546044"/>
          </a:xfrm>
          <a:prstGeom prst="straightConnector1">
            <a:avLst/>
          </a:prstGeom>
          <a:noFill/>
          <a:ln w="47625" cap="flat" cmpd="sng" algn="ctr">
            <a:solidFill>
              <a:schemeClr val="bg1">
                <a:lumMod val="50000"/>
              </a:schemeClr>
            </a:solidFill>
            <a:prstDash val="solid"/>
            <a:round/>
            <a:headEnd type="none" w="med" len="med"/>
            <a:tailEnd type="arrow"/>
          </a:ln>
          <a:effectLst/>
        </p:spPr>
      </p:cxnSp>
      <p:sp>
        <p:nvSpPr>
          <p:cNvPr id="36" name="Flowchart: Magnetic Disk 35"/>
          <p:cNvSpPr/>
          <p:nvPr/>
        </p:nvSpPr>
        <p:spPr bwMode="auto">
          <a:xfrm>
            <a:off x="7924800" y="3975046"/>
            <a:ext cx="1143000" cy="1095969"/>
          </a:xfrm>
          <a:prstGeom prst="flowChartMagneticDisk">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Aft>
                <a:spcPct val="0"/>
              </a:spcAft>
              <a:buSzPct val="100000"/>
            </a:pPr>
            <a:r>
              <a:rPr lang="en-US" sz="2200" b="1" dirty="0">
                <a:latin typeface="Calibri" pitchFamily="34" charset="0"/>
                <a:cs typeface="Calibri" pitchFamily="34" charset="0"/>
              </a:rPr>
              <a:t>Test</a:t>
            </a:r>
          </a:p>
        </p:txBody>
      </p:sp>
      <p:sp>
        <p:nvSpPr>
          <p:cNvPr id="5" name="Rectangle 4"/>
          <p:cNvSpPr/>
          <p:nvPr/>
        </p:nvSpPr>
        <p:spPr>
          <a:xfrm>
            <a:off x="110324" y="4191000"/>
            <a:ext cx="4537876" cy="461665"/>
          </a:xfrm>
          <a:prstGeom prst="rect">
            <a:avLst/>
          </a:prstGeom>
        </p:spPr>
        <p:txBody>
          <a:bodyPr wrap="square">
            <a:spAutoFit/>
          </a:bodyPr>
          <a:lstStyle/>
          <a:p>
            <a:r>
              <a:rPr lang="en-US" sz="2400" dirty="0">
                <a:latin typeface="Calibri" pitchFamily="34" charset="0"/>
                <a:cs typeface="Calibri" pitchFamily="34" charset="0"/>
              </a:rPr>
              <a:t>Six-fold cross-validation by student</a:t>
            </a:r>
          </a:p>
        </p:txBody>
      </p:sp>
      <p:sp>
        <p:nvSpPr>
          <p:cNvPr id="44" name="Flowchart: Magnetic Disk 43"/>
          <p:cNvSpPr/>
          <p:nvPr/>
        </p:nvSpPr>
        <p:spPr bwMode="auto">
          <a:xfrm>
            <a:off x="454884" y="5076231"/>
            <a:ext cx="1143000" cy="1095969"/>
          </a:xfrm>
          <a:prstGeom prst="flowChartMagneticDisk">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Aft>
                <a:spcPct val="0"/>
              </a:spcAft>
              <a:buSzPct val="100000"/>
            </a:pPr>
            <a:r>
              <a:rPr lang="en-US" sz="2200" b="1" dirty="0">
                <a:latin typeface="Calibri" pitchFamily="34" charset="0"/>
                <a:cs typeface="Calibri" pitchFamily="34" charset="0"/>
              </a:rPr>
              <a:t>Tagged Clips</a:t>
            </a:r>
          </a:p>
        </p:txBody>
      </p:sp>
      <p:cxnSp>
        <p:nvCxnSpPr>
          <p:cNvPr id="45" name="Straight Arrow Connector 44"/>
          <p:cNvCxnSpPr/>
          <p:nvPr/>
        </p:nvCxnSpPr>
        <p:spPr bwMode="auto">
          <a:xfrm flipV="1">
            <a:off x="1597884" y="5181598"/>
            <a:ext cx="796066" cy="381002"/>
          </a:xfrm>
          <a:prstGeom prst="straightConnector1">
            <a:avLst/>
          </a:prstGeom>
          <a:noFill/>
          <a:ln w="47625" cap="flat" cmpd="sng" algn="ctr">
            <a:solidFill>
              <a:schemeClr val="bg1">
                <a:lumMod val="50000"/>
              </a:schemeClr>
            </a:solidFill>
            <a:prstDash val="solid"/>
            <a:round/>
            <a:headEnd type="none" w="med" len="med"/>
            <a:tailEnd type="arrow"/>
          </a:ln>
          <a:effectLst/>
        </p:spPr>
      </p:cxnSp>
      <p:cxnSp>
        <p:nvCxnSpPr>
          <p:cNvPr id="46" name="Straight Arrow Connector 45"/>
          <p:cNvCxnSpPr/>
          <p:nvPr/>
        </p:nvCxnSpPr>
        <p:spPr bwMode="auto">
          <a:xfrm>
            <a:off x="1597884" y="5715002"/>
            <a:ext cx="796066" cy="228598"/>
          </a:xfrm>
          <a:prstGeom prst="straightConnector1">
            <a:avLst/>
          </a:prstGeom>
          <a:noFill/>
          <a:ln w="47625" cap="flat" cmpd="sng" algn="ctr">
            <a:solidFill>
              <a:schemeClr val="bg1">
                <a:lumMod val="50000"/>
              </a:schemeClr>
            </a:solidFill>
            <a:prstDash val="solid"/>
            <a:round/>
            <a:headEnd type="none" w="med" len="med"/>
            <a:tailEnd type="arrow"/>
          </a:ln>
          <a:effectLst/>
        </p:spPr>
      </p:cxnSp>
      <p:sp>
        <p:nvSpPr>
          <p:cNvPr id="47" name="Flowchart: Magnetic Disk 46"/>
          <p:cNvSpPr/>
          <p:nvPr/>
        </p:nvSpPr>
        <p:spPr bwMode="auto">
          <a:xfrm>
            <a:off x="2362200" y="4648200"/>
            <a:ext cx="1143000" cy="840139"/>
          </a:xfrm>
          <a:prstGeom prst="flowChartMagneticDisk">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Aft>
                <a:spcPct val="0"/>
              </a:spcAft>
              <a:buSzPct val="100000"/>
            </a:pPr>
            <a:r>
              <a:rPr lang="en-US" sz="2200" b="1" dirty="0">
                <a:latin typeface="Calibri" pitchFamily="34" charset="0"/>
                <a:cs typeface="Calibri" pitchFamily="34" charset="0"/>
              </a:rPr>
              <a:t>Training</a:t>
            </a:r>
          </a:p>
        </p:txBody>
      </p:sp>
      <p:sp>
        <p:nvSpPr>
          <p:cNvPr id="48" name="Flowchart: Magnetic Disk 47"/>
          <p:cNvSpPr/>
          <p:nvPr/>
        </p:nvSpPr>
        <p:spPr bwMode="auto">
          <a:xfrm>
            <a:off x="2368602" y="5559552"/>
            <a:ext cx="1143000" cy="841248"/>
          </a:xfrm>
          <a:prstGeom prst="flowChartMagneticDisk">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Aft>
                <a:spcPct val="0"/>
              </a:spcAft>
              <a:buSzPct val="100000"/>
            </a:pPr>
            <a:r>
              <a:rPr lang="en-US" sz="2200" b="1" dirty="0">
                <a:latin typeface="Calibri" pitchFamily="34" charset="0"/>
                <a:cs typeface="Calibri" pitchFamily="34" charset="0"/>
              </a:rPr>
              <a:t>Test</a:t>
            </a:r>
          </a:p>
        </p:txBody>
      </p:sp>
      <p:sp>
        <p:nvSpPr>
          <p:cNvPr id="60" name="Rectangle 59"/>
          <p:cNvSpPr/>
          <p:nvPr/>
        </p:nvSpPr>
        <p:spPr bwMode="auto">
          <a:xfrm>
            <a:off x="110324" y="4190999"/>
            <a:ext cx="4461676" cy="230457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buSzPct val="100000"/>
            </a:pPr>
            <a:endParaRPr lang="en-US" sz="2000" b="1" dirty="0">
              <a:solidFill>
                <a:srgbClr val="111111"/>
              </a:solidFill>
              <a:latin typeface="Calibri" pitchFamily="34" charset="0"/>
              <a:ea typeface="Geneva" pitchFamily="-109" charset="0"/>
              <a:cs typeface="Calibri" pitchFamily="34" charset="0"/>
            </a:endParaRPr>
          </a:p>
        </p:txBody>
      </p:sp>
    </p:spTree>
    <p:extLst>
      <p:ext uri="{BB962C8B-B14F-4D97-AF65-F5344CB8AC3E}">
        <p14:creationId xmlns:p14="http://schemas.microsoft.com/office/powerpoint/2010/main" val="88641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4" grpId="0" animBg="1"/>
      <p:bldP spid="47" grpId="0" animBg="1"/>
      <p:bldP spid="48" grpId="0" animBg="1"/>
      <p:bldP spid="6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0EE5-6163-0766-CF01-52B70A4D3BF8}"/>
              </a:ext>
            </a:extLst>
          </p:cNvPr>
          <p:cNvSpPr>
            <a:spLocks noGrp="1"/>
          </p:cNvSpPr>
          <p:nvPr>
            <p:ph type="title"/>
          </p:nvPr>
        </p:nvSpPr>
        <p:spPr/>
        <p:txBody>
          <a:bodyPr>
            <a:normAutofit fontScale="90000"/>
          </a:bodyPr>
          <a:lstStyle/>
          <a:p>
            <a:r>
              <a:rPr lang="en-US" dirty="0"/>
              <a:t>Features Used</a:t>
            </a:r>
            <a:br>
              <a:rPr lang="en-US" dirty="0"/>
            </a:br>
            <a:r>
              <a:rPr lang="en-US" dirty="0"/>
              <a:t>(Sao Pedro et al., 2012)</a:t>
            </a:r>
          </a:p>
        </p:txBody>
      </p:sp>
      <p:sp>
        <p:nvSpPr>
          <p:cNvPr id="3" name="Content Placeholder 2">
            <a:extLst>
              <a:ext uri="{FF2B5EF4-FFF2-40B4-BE49-F238E27FC236}">
                <a16:creationId xmlns:a16="http://schemas.microsoft.com/office/drawing/2014/main" id="{2395A346-947E-EA92-B5BE-0768C71F30D4}"/>
              </a:ext>
            </a:extLst>
          </p:cNvPr>
          <p:cNvSpPr>
            <a:spLocks noGrp="1"/>
          </p:cNvSpPr>
          <p:nvPr>
            <p:ph idx="1"/>
          </p:nvPr>
        </p:nvSpPr>
        <p:spPr/>
        <p:txBody>
          <a:bodyPr>
            <a:normAutofit fontScale="77500" lnSpcReduction="20000"/>
          </a:bodyPr>
          <a:lstStyle/>
          <a:p>
            <a:r>
              <a:rPr lang="en-US" dirty="0"/>
              <a:t>Selected by domain experts for relevance</a:t>
            </a:r>
          </a:p>
          <a:p>
            <a:endParaRPr lang="en-US" dirty="0"/>
          </a:p>
          <a:p>
            <a:r>
              <a:rPr lang="en-US" dirty="0"/>
              <a:t>All actions count</a:t>
            </a:r>
          </a:p>
          <a:p>
            <a:r>
              <a:rPr lang="en-US" dirty="0"/>
              <a:t>Total run count</a:t>
            </a:r>
          </a:p>
          <a:p>
            <a:r>
              <a:rPr lang="en-US" dirty="0"/>
              <a:t>Complete run count</a:t>
            </a:r>
          </a:p>
          <a:p>
            <a:r>
              <a:rPr lang="en-US" dirty="0"/>
              <a:t>Num variable changes made when designing experiments</a:t>
            </a:r>
          </a:p>
          <a:p>
            <a:r>
              <a:rPr lang="en-US" dirty="0"/>
              <a:t>Num changes to variables associated with stated hypotheses when designing experiments</a:t>
            </a:r>
          </a:p>
          <a:p>
            <a:r>
              <a:rPr lang="en-US" dirty="0"/>
              <a:t>Adjacent and pairwise controlled experiments counts (both with and without considering repeats)</a:t>
            </a:r>
          </a:p>
          <a:p>
            <a:r>
              <a:rPr lang="en-US" dirty="0"/>
              <a:t>Pairwise and adjacent repeat trials counts</a:t>
            </a:r>
          </a:p>
          <a:p>
            <a:r>
              <a:rPr lang="en-US" dirty="0"/>
              <a:t>The number of simulation pauses</a:t>
            </a:r>
          </a:p>
        </p:txBody>
      </p:sp>
    </p:spTree>
    <p:extLst>
      <p:ext uri="{BB962C8B-B14F-4D97-AF65-F5344CB8AC3E}">
        <p14:creationId xmlns:p14="http://schemas.microsoft.com/office/powerpoint/2010/main" val="3023806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F38F-BA51-A71B-BC22-9326B4E0A6CC}"/>
              </a:ext>
            </a:extLst>
          </p:cNvPr>
          <p:cNvSpPr>
            <a:spLocks noGrp="1"/>
          </p:cNvSpPr>
          <p:nvPr>
            <p:ph type="title"/>
          </p:nvPr>
        </p:nvSpPr>
        <p:spPr/>
        <p:txBody>
          <a:bodyPr/>
          <a:lstStyle/>
          <a:p>
            <a:r>
              <a:rPr lang="en-US" dirty="0"/>
              <a:t>Algorithm Used: J48 Decision Trees</a:t>
            </a:r>
          </a:p>
        </p:txBody>
      </p:sp>
      <p:sp>
        <p:nvSpPr>
          <p:cNvPr id="3" name="Content Placeholder 2">
            <a:extLst>
              <a:ext uri="{FF2B5EF4-FFF2-40B4-BE49-F238E27FC236}">
                <a16:creationId xmlns:a16="http://schemas.microsoft.com/office/drawing/2014/main" id="{146CCC86-C0B9-3AE8-8912-060A36201F91}"/>
              </a:ext>
            </a:extLst>
          </p:cNvPr>
          <p:cNvSpPr>
            <a:spLocks noGrp="1"/>
          </p:cNvSpPr>
          <p:nvPr>
            <p:ph idx="1"/>
          </p:nvPr>
        </p:nvSpPr>
        <p:spPr/>
        <p:txBody>
          <a:bodyPr/>
          <a:lstStyle/>
          <a:p>
            <a:r>
              <a:rPr lang="en-US" dirty="0"/>
              <a:t>Classical Machine Learning algorithm</a:t>
            </a:r>
          </a:p>
          <a:p>
            <a:endParaRPr lang="en-US" dirty="0"/>
          </a:p>
          <a:p>
            <a:r>
              <a:rPr lang="en-US" dirty="0"/>
              <a:t>Predicted human labels from combination of features</a:t>
            </a:r>
          </a:p>
        </p:txBody>
      </p:sp>
    </p:spTree>
    <p:extLst>
      <p:ext uri="{BB962C8B-B14F-4D97-AF65-F5344CB8AC3E}">
        <p14:creationId xmlns:p14="http://schemas.microsoft.com/office/powerpoint/2010/main" val="22355946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0EE5-6163-0766-CF01-52B70A4D3BF8}"/>
              </a:ext>
            </a:extLst>
          </p:cNvPr>
          <p:cNvSpPr>
            <a:spLocks noGrp="1"/>
          </p:cNvSpPr>
          <p:nvPr>
            <p:ph type="title"/>
          </p:nvPr>
        </p:nvSpPr>
        <p:spPr/>
        <p:txBody>
          <a:bodyPr/>
          <a:lstStyle/>
          <a:p>
            <a:r>
              <a:rPr lang="en-US" dirty="0"/>
              <a:t>Integrating Evidence</a:t>
            </a:r>
          </a:p>
        </p:txBody>
      </p:sp>
      <p:sp>
        <p:nvSpPr>
          <p:cNvPr id="3" name="Content Placeholder 2">
            <a:extLst>
              <a:ext uri="{FF2B5EF4-FFF2-40B4-BE49-F238E27FC236}">
                <a16:creationId xmlns:a16="http://schemas.microsoft.com/office/drawing/2014/main" id="{2395A346-947E-EA92-B5BE-0768C71F30D4}"/>
              </a:ext>
            </a:extLst>
          </p:cNvPr>
          <p:cNvSpPr>
            <a:spLocks noGrp="1"/>
          </p:cNvSpPr>
          <p:nvPr>
            <p:ph idx="1"/>
          </p:nvPr>
        </p:nvSpPr>
        <p:spPr/>
        <p:txBody>
          <a:bodyPr/>
          <a:lstStyle/>
          <a:p>
            <a:r>
              <a:rPr lang="en-US" dirty="0"/>
              <a:t>Each time a student completes a simulation, performance is evaluated as to whether it reflects the two skills</a:t>
            </a:r>
          </a:p>
          <a:p>
            <a:endParaRPr lang="en-US" dirty="0"/>
          </a:p>
          <a:p>
            <a:r>
              <a:rPr lang="en-US" dirty="0"/>
              <a:t>Evidence aggregated across simulations into a mastery estimate using BKT</a:t>
            </a:r>
          </a:p>
        </p:txBody>
      </p:sp>
    </p:spTree>
    <p:extLst>
      <p:ext uri="{BB962C8B-B14F-4D97-AF65-F5344CB8AC3E}">
        <p14:creationId xmlns:p14="http://schemas.microsoft.com/office/powerpoint/2010/main" val="20108112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EFB57-F678-4C86-AC4C-49E39011DDE8}"/>
              </a:ext>
            </a:extLst>
          </p:cNvPr>
          <p:cNvSpPr>
            <a:spLocks noGrp="1"/>
          </p:cNvSpPr>
          <p:nvPr>
            <p:ph type="title"/>
          </p:nvPr>
        </p:nvSpPr>
        <p:spPr/>
        <p:txBody>
          <a:bodyPr/>
          <a:lstStyle/>
          <a:p>
            <a:r>
              <a:rPr lang="en-US" dirty="0"/>
              <a:t>Generalizability of Detection</a:t>
            </a:r>
          </a:p>
        </p:txBody>
      </p:sp>
      <p:sp>
        <p:nvSpPr>
          <p:cNvPr id="3" name="Content Placeholder 2">
            <a:extLst>
              <a:ext uri="{FF2B5EF4-FFF2-40B4-BE49-F238E27FC236}">
                <a16:creationId xmlns:a16="http://schemas.microsoft.com/office/drawing/2014/main" id="{A665B69A-87B7-438C-8F38-39C69F505402}"/>
              </a:ext>
            </a:extLst>
          </p:cNvPr>
          <p:cNvSpPr>
            <a:spLocks noGrp="1"/>
          </p:cNvSpPr>
          <p:nvPr>
            <p:ph idx="1"/>
          </p:nvPr>
        </p:nvSpPr>
        <p:spPr>
          <a:xfrm>
            <a:off x="444500" y="1417638"/>
            <a:ext cx="8229600" cy="4525963"/>
          </a:xfrm>
        </p:spPr>
        <p:txBody>
          <a:bodyPr/>
          <a:lstStyle/>
          <a:p>
            <a:r>
              <a:rPr lang="en-US" dirty="0"/>
              <a:t>Predicts inquiry performance in real-world tasks (San Pedro et al., 2013) and across learning domains (San Pedro et al., 2014)</a:t>
            </a:r>
          </a:p>
          <a:p>
            <a:pPr lvl="1"/>
            <a:r>
              <a:rPr lang="en-US" dirty="0"/>
              <a:t>Between physics topics</a:t>
            </a:r>
          </a:p>
          <a:p>
            <a:pPr lvl="1"/>
            <a:r>
              <a:rPr lang="en-US" dirty="0"/>
              <a:t>Between physics and biology</a:t>
            </a:r>
          </a:p>
        </p:txBody>
      </p:sp>
    </p:spTree>
    <p:extLst>
      <p:ext uri="{BB962C8B-B14F-4D97-AF65-F5344CB8AC3E}">
        <p14:creationId xmlns:p14="http://schemas.microsoft.com/office/powerpoint/2010/main" val="36852004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F95AF-2440-68AE-C0E4-EF3AAD17B68E}"/>
              </a:ext>
            </a:extLst>
          </p:cNvPr>
          <p:cNvSpPr>
            <a:spLocks noGrp="1"/>
          </p:cNvSpPr>
          <p:nvPr>
            <p:ph type="title"/>
          </p:nvPr>
        </p:nvSpPr>
        <p:spPr/>
        <p:txBody>
          <a:bodyPr/>
          <a:lstStyle/>
          <a:p>
            <a:r>
              <a:rPr lang="en-US" dirty="0"/>
              <a:t>Questions? Comments?</a:t>
            </a:r>
          </a:p>
        </p:txBody>
      </p:sp>
      <p:sp>
        <p:nvSpPr>
          <p:cNvPr id="3" name="Content Placeholder 2">
            <a:extLst>
              <a:ext uri="{FF2B5EF4-FFF2-40B4-BE49-F238E27FC236}">
                <a16:creationId xmlns:a16="http://schemas.microsoft.com/office/drawing/2014/main" id="{ADCD0352-2C4A-DDC5-BD53-0CBBC352A09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414395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DEFE6-A259-F367-1123-2C16916EAB7F}"/>
              </a:ext>
            </a:extLst>
          </p:cNvPr>
          <p:cNvSpPr>
            <a:spLocks noGrp="1"/>
          </p:cNvSpPr>
          <p:nvPr>
            <p:ph type="title"/>
          </p:nvPr>
        </p:nvSpPr>
        <p:spPr/>
        <p:txBody>
          <a:bodyPr>
            <a:normAutofit fontScale="90000"/>
          </a:bodyPr>
          <a:lstStyle/>
          <a:p>
            <a:r>
              <a:rPr lang="en-US" dirty="0" err="1"/>
              <a:t>Zoombinis</a:t>
            </a:r>
            <a:br>
              <a:rPr lang="en-US" dirty="0"/>
            </a:br>
            <a:r>
              <a:rPr lang="en-US" dirty="0"/>
              <a:t>(Rowe et al., 2019, 2021)</a:t>
            </a:r>
          </a:p>
        </p:txBody>
      </p:sp>
      <p:sp>
        <p:nvSpPr>
          <p:cNvPr id="3" name="Content Placeholder 2">
            <a:extLst>
              <a:ext uri="{FF2B5EF4-FFF2-40B4-BE49-F238E27FC236}">
                <a16:creationId xmlns:a16="http://schemas.microsoft.com/office/drawing/2014/main" id="{EE4FF360-680E-3BEB-FD61-F0CF0218BF29}"/>
              </a:ext>
            </a:extLst>
          </p:cNvPr>
          <p:cNvSpPr>
            <a:spLocks noGrp="1"/>
          </p:cNvSpPr>
          <p:nvPr>
            <p:ph idx="1"/>
          </p:nvPr>
        </p:nvSpPr>
        <p:spPr/>
        <p:txBody>
          <a:bodyPr/>
          <a:lstStyle/>
          <a:p>
            <a:endParaRPr lang="en-US"/>
          </a:p>
        </p:txBody>
      </p:sp>
      <p:pic>
        <p:nvPicPr>
          <p:cNvPr id="4" name="Google Shape;88;p17">
            <a:extLst>
              <a:ext uri="{FF2B5EF4-FFF2-40B4-BE49-F238E27FC236}">
                <a16:creationId xmlns:a16="http://schemas.microsoft.com/office/drawing/2014/main" id="{758049A8-4F8C-D5D5-F76A-71C87FA2259C}"/>
              </a:ext>
            </a:extLst>
          </p:cNvPr>
          <p:cNvPicPr preferRelativeResize="0"/>
          <p:nvPr/>
        </p:nvPicPr>
        <p:blipFill>
          <a:blip r:embed="rId2">
            <a:alphaModFix/>
          </a:blip>
          <a:stretch>
            <a:fillRect/>
          </a:stretch>
        </p:blipFill>
        <p:spPr>
          <a:xfrm>
            <a:off x="133598" y="1812125"/>
            <a:ext cx="3082225" cy="2116800"/>
          </a:xfrm>
          <a:prstGeom prst="rect">
            <a:avLst/>
          </a:prstGeom>
          <a:noFill/>
          <a:ln>
            <a:noFill/>
          </a:ln>
        </p:spPr>
      </p:pic>
      <p:pic>
        <p:nvPicPr>
          <p:cNvPr id="5" name="Google Shape;89;p17">
            <a:extLst>
              <a:ext uri="{FF2B5EF4-FFF2-40B4-BE49-F238E27FC236}">
                <a16:creationId xmlns:a16="http://schemas.microsoft.com/office/drawing/2014/main" id="{FAF8DBF3-4D6F-9723-265D-933CF1B30012}"/>
              </a:ext>
            </a:extLst>
          </p:cNvPr>
          <p:cNvPicPr preferRelativeResize="0"/>
          <p:nvPr/>
        </p:nvPicPr>
        <p:blipFill>
          <a:blip r:embed="rId3">
            <a:alphaModFix/>
          </a:blip>
          <a:stretch>
            <a:fillRect/>
          </a:stretch>
        </p:blipFill>
        <p:spPr>
          <a:xfrm>
            <a:off x="3215825" y="2891100"/>
            <a:ext cx="2903058" cy="2177300"/>
          </a:xfrm>
          <a:prstGeom prst="rect">
            <a:avLst/>
          </a:prstGeom>
          <a:noFill/>
          <a:ln>
            <a:noFill/>
          </a:ln>
        </p:spPr>
      </p:pic>
      <p:pic>
        <p:nvPicPr>
          <p:cNvPr id="6" name="Google Shape;90;p17">
            <a:extLst>
              <a:ext uri="{FF2B5EF4-FFF2-40B4-BE49-F238E27FC236}">
                <a16:creationId xmlns:a16="http://schemas.microsoft.com/office/drawing/2014/main" id="{7F285E4F-A0D8-6920-3451-AA816D70F166}"/>
              </a:ext>
            </a:extLst>
          </p:cNvPr>
          <p:cNvPicPr preferRelativeResize="0"/>
          <p:nvPr/>
        </p:nvPicPr>
        <p:blipFill>
          <a:blip r:embed="rId4">
            <a:alphaModFix/>
          </a:blip>
          <a:stretch>
            <a:fillRect/>
          </a:stretch>
        </p:blipFill>
        <p:spPr>
          <a:xfrm>
            <a:off x="6118875" y="1758150"/>
            <a:ext cx="2822400" cy="2116800"/>
          </a:xfrm>
          <a:prstGeom prst="rect">
            <a:avLst/>
          </a:prstGeom>
          <a:noFill/>
          <a:ln>
            <a:noFill/>
          </a:ln>
        </p:spPr>
      </p:pic>
      <p:sp>
        <p:nvSpPr>
          <p:cNvPr id="7" name="Google Shape;91;p17">
            <a:extLst>
              <a:ext uri="{FF2B5EF4-FFF2-40B4-BE49-F238E27FC236}">
                <a16:creationId xmlns:a16="http://schemas.microsoft.com/office/drawing/2014/main" id="{32F00714-A5C2-2741-10E0-B1C625104E42}"/>
              </a:ext>
            </a:extLst>
          </p:cNvPr>
          <p:cNvSpPr txBox="1"/>
          <p:nvPr/>
        </p:nvSpPr>
        <p:spPr>
          <a:xfrm>
            <a:off x="806625" y="3928926"/>
            <a:ext cx="1435200" cy="461635"/>
          </a:xfrm>
          <a:prstGeom prst="rect">
            <a:avLst/>
          </a:prstGeom>
          <a:noFill/>
          <a:ln>
            <a:noFill/>
          </a:ln>
        </p:spPr>
        <p:txBody>
          <a:bodyPr spcFirstLastPara="1" wrap="square" lIns="91425" tIns="91425" rIns="91425" bIns="91425" anchor="t" anchorCtr="0">
            <a:spAutoFit/>
          </a:bodyPr>
          <a:lstStyle/>
          <a:p>
            <a:r>
              <a:rPr lang="en" b="1"/>
              <a:t>Allergic Cliffs</a:t>
            </a:r>
            <a:endParaRPr b="1"/>
          </a:p>
        </p:txBody>
      </p:sp>
      <p:sp>
        <p:nvSpPr>
          <p:cNvPr id="8" name="Google Shape;92;p17">
            <a:extLst>
              <a:ext uri="{FF2B5EF4-FFF2-40B4-BE49-F238E27FC236}">
                <a16:creationId xmlns:a16="http://schemas.microsoft.com/office/drawing/2014/main" id="{A1641DE1-795B-9E37-5507-8A84F94F6196}"/>
              </a:ext>
            </a:extLst>
          </p:cNvPr>
          <p:cNvSpPr txBox="1"/>
          <p:nvPr/>
        </p:nvSpPr>
        <p:spPr>
          <a:xfrm>
            <a:off x="4039000" y="2490901"/>
            <a:ext cx="1256700" cy="461635"/>
          </a:xfrm>
          <a:prstGeom prst="rect">
            <a:avLst/>
          </a:prstGeom>
          <a:noFill/>
          <a:ln>
            <a:noFill/>
          </a:ln>
        </p:spPr>
        <p:txBody>
          <a:bodyPr spcFirstLastPara="1" wrap="square" lIns="91425" tIns="91425" rIns="91425" bIns="91425" anchor="t" anchorCtr="0">
            <a:spAutoFit/>
          </a:bodyPr>
          <a:lstStyle/>
          <a:p>
            <a:r>
              <a:rPr lang="en" b="1"/>
              <a:t>Pizza Pass</a:t>
            </a:r>
            <a:endParaRPr b="1"/>
          </a:p>
        </p:txBody>
      </p:sp>
      <p:sp>
        <p:nvSpPr>
          <p:cNvPr id="9" name="Google Shape;93;p17">
            <a:extLst>
              <a:ext uri="{FF2B5EF4-FFF2-40B4-BE49-F238E27FC236}">
                <a16:creationId xmlns:a16="http://schemas.microsoft.com/office/drawing/2014/main" id="{BF100881-71A2-CA4A-86E7-F0A26C7381A4}"/>
              </a:ext>
            </a:extLst>
          </p:cNvPr>
          <p:cNvSpPr txBox="1"/>
          <p:nvPr/>
        </p:nvSpPr>
        <p:spPr>
          <a:xfrm>
            <a:off x="6880575" y="3978976"/>
            <a:ext cx="1299000" cy="738633"/>
          </a:xfrm>
          <a:prstGeom prst="rect">
            <a:avLst/>
          </a:prstGeom>
          <a:noFill/>
          <a:ln>
            <a:noFill/>
          </a:ln>
        </p:spPr>
        <p:txBody>
          <a:bodyPr spcFirstLastPara="1" wrap="square" lIns="91425" tIns="91425" rIns="91425" bIns="91425" anchor="t" anchorCtr="0">
            <a:spAutoFit/>
          </a:bodyPr>
          <a:lstStyle/>
          <a:p>
            <a:r>
              <a:rPr lang="en" b="1"/>
              <a:t>Mudball Wall</a:t>
            </a:r>
            <a:endParaRPr b="1"/>
          </a:p>
        </p:txBody>
      </p:sp>
    </p:spTree>
    <p:extLst>
      <p:ext uri="{BB962C8B-B14F-4D97-AF65-F5344CB8AC3E}">
        <p14:creationId xmlns:p14="http://schemas.microsoft.com/office/powerpoint/2010/main" val="1588730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90082-61BE-1F30-695A-4A786F25C657}"/>
              </a:ext>
            </a:extLst>
          </p:cNvPr>
          <p:cNvSpPr>
            <a:spLocks noGrp="1"/>
          </p:cNvSpPr>
          <p:nvPr>
            <p:ph type="title"/>
          </p:nvPr>
        </p:nvSpPr>
        <p:spPr/>
        <p:txBody>
          <a:bodyPr>
            <a:normAutofit/>
          </a:bodyPr>
          <a:lstStyle/>
          <a:p>
            <a:r>
              <a:rPr lang="en-US" dirty="0"/>
              <a:t>A Reprise</a:t>
            </a:r>
          </a:p>
        </p:txBody>
      </p:sp>
      <p:sp>
        <p:nvSpPr>
          <p:cNvPr id="3" name="Content Placeholder 2">
            <a:extLst>
              <a:ext uri="{FF2B5EF4-FFF2-40B4-BE49-F238E27FC236}">
                <a16:creationId xmlns:a16="http://schemas.microsoft.com/office/drawing/2014/main" id="{02DE5603-F9D4-2C22-4857-322EF9FB117E}"/>
              </a:ext>
            </a:extLst>
          </p:cNvPr>
          <p:cNvSpPr>
            <a:spLocks noGrp="1"/>
          </p:cNvSpPr>
          <p:nvPr>
            <p:ph idx="1"/>
          </p:nvPr>
        </p:nvSpPr>
        <p:spPr/>
        <p:txBody>
          <a:bodyPr>
            <a:normAutofit/>
          </a:bodyPr>
          <a:lstStyle/>
          <a:p>
            <a:r>
              <a:rPr lang="en-US" dirty="0"/>
              <a:t>Let’s connect back to previous lectures</a:t>
            </a:r>
          </a:p>
          <a:p>
            <a:endParaRPr lang="en-US" dirty="0"/>
          </a:p>
          <a:p>
            <a:r>
              <a:rPr lang="en-US" dirty="0"/>
              <a:t>Remember Cognitive Tutor/</a:t>
            </a:r>
            <a:r>
              <a:rPr lang="en-US" dirty="0" err="1"/>
              <a:t>MATHia</a:t>
            </a:r>
            <a:endParaRPr lang="en-US" dirty="0"/>
          </a:p>
          <a:p>
            <a:pPr lvl="1"/>
            <a:r>
              <a:rPr lang="en-US" dirty="0"/>
              <a:t>Model Tracing determines whether student got problem step right</a:t>
            </a:r>
          </a:p>
          <a:p>
            <a:pPr lvl="1"/>
            <a:r>
              <a:rPr lang="en-US" dirty="0"/>
              <a:t>Knowledge Tracing aggregates across problem steps to assess overall knowledge of skill</a:t>
            </a:r>
          </a:p>
          <a:p>
            <a:endParaRPr lang="en-US" dirty="0"/>
          </a:p>
        </p:txBody>
      </p:sp>
    </p:spTree>
    <p:extLst>
      <p:ext uri="{BB962C8B-B14F-4D97-AF65-F5344CB8AC3E}">
        <p14:creationId xmlns:p14="http://schemas.microsoft.com/office/powerpoint/2010/main" val="41806202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4"/>
          <p:cNvSpPr txBox="1">
            <a:spLocks noGrp="1"/>
          </p:cNvSpPr>
          <p:nvPr>
            <p:ph type="body" idx="1"/>
          </p:nvPr>
        </p:nvSpPr>
        <p:spPr>
          <a:xfrm>
            <a:off x="311700" y="2009724"/>
            <a:ext cx="8520600" cy="4314875"/>
          </a:xfrm>
          <a:prstGeom prst="rect">
            <a:avLst/>
          </a:prstGeom>
        </p:spPr>
        <p:txBody>
          <a:bodyPr spcFirstLastPara="1" vert="horz" wrap="square" lIns="91425" tIns="91425" rIns="91425" bIns="91425" rtlCol="0" anchor="t" anchorCtr="0">
            <a:normAutofit/>
          </a:bodyPr>
          <a:lstStyle/>
          <a:p>
            <a:pPr marL="0" indent="0">
              <a:buNone/>
            </a:pPr>
            <a:r>
              <a:rPr lang="en" sz="2400" dirty="0">
                <a:solidFill>
                  <a:schemeClr val="dk1"/>
                </a:solidFill>
                <a:ea typeface="Times New Roman"/>
                <a:cs typeface="Times New Roman"/>
                <a:sym typeface="Times New Roman"/>
              </a:rPr>
              <a:t>“T</a:t>
            </a:r>
            <a:r>
              <a:rPr lang="en" sz="2400" b="1" dirty="0">
                <a:solidFill>
                  <a:schemeClr val="dk1"/>
                </a:solidFill>
                <a:ea typeface="Times New Roman"/>
                <a:cs typeface="Times New Roman"/>
                <a:sym typeface="Times New Roman"/>
              </a:rPr>
              <a:t>he conceptual foundation required to solve problems effectively and efficiently </a:t>
            </a:r>
            <a:r>
              <a:rPr lang="en" sz="2400" dirty="0">
                <a:solidFill>
                  <a:schemeClr val="dk1"/>
                </a:solidFill>
                <a:ea typeface="Times New Roman"/>
                <a:cs typeface="Times New Roman"/>
                <a:sym typeface="Times New Roman"/>
              </a:rPr>
              <a:t>(i.e., algorithmically, with or without the assistance of computers) with solutions that are reusable in different contexts” (Shute, Sun, &amp; Asbell-Clarke, 2017).</a:t>
            </a:r>
            <a:endParaRPr sz="2400" dirty="0">
              <a:solidFill>
                <a:schemeClr val="dk1"/>
              </a:solidFill>
              <a:ea typeface="Times New Roman"/>
              <a:cs typeface="Times New Roman"/>
              <a:sym typeface="Times New Roman"/>
            </a:endParaRPr>
          </a:p>
          <a:p>
            <a:pPr marL="0" indent="0">
              <a:spcBef>
                <a:spcPts val="1200"/>
              </a:spcBef>
              <a:buNone/>
            </a:pPr>
            <a:endParaRPr sz="1800" dirty="0">
              <a:solidFill>
                <a:schemeClr val="dk1"/>
              </a:solidFill>
              <a:ea typeface="Times New Roman"/>
              <a:cs typeface="Times New Roman"/>
              <a:sym typeface="Times New Roman"/>
            </a:endParaRPr>
          </a:p>
          <a:p>
            <a:pPr marL="0" indent="0">
              <a:spcBef>
                <a:spcPts val="1200"/>
              </a:spcBef>
              <a:buNone/>
            </a:pPr>
            <a:endParaRPr sz="1800" dirty="0">
              <a:solidFill>
                <a:schemeClr val="dk1"/>
              </a:solidFill>
              <a:ea typeface="Times New Roman"/>
              <a:cs typeface="Times New Roman"/>
              <a:sym typeface="Times New Roman"/>
            </a:endParaRPr>
          </a:p>
          <a:p>
            <a:pPr marL="0" indent="0">
              <a:spcBef>
                <a:spcPts val="1200"/>
              </a:spcBef>
              <a:spcAft>
                <a:spcPts val="1200"/>
              </a:spcAft>
              <a:buNone/>
            </a:pPr>
            <a:r>
              <a:rPr lang="en" sz="2400" dirty="0">
                <a:solidFill>
                  <a:schemeClr val="dk1"/>
                </a:solidFill>
                <a:ea typeface="Times New Roman"/>
                <a:cs typeface="Times New Roman"/>
                <a:sym typeface="Times New Roman"/>
              </a:rPr>
              <a:t>“CT is often described as </a:t>
            </a:r>
            <a:r>
              <a:rPr lang="en" sz="2400" b="1" dirty="0">
                <a:solidFill>
                  <a:schemeClr val="dk1"/>
                </a:solidFill>
                <a:ea typeface="Times New Roman"/>
                <a:cs typeface="Times New Roman"/>
                <a:sym typeface="Times New Roman"/>
              </a:rPr>
              <a:t>a set of thinking practices</a:t>
            </a:r>
            <a:r>
              <a:rPr lang="en" sz="2400" dirty="0">
                <a:solidFill>
                  <a:schemeClr val="dk1"/>
                </a:solidFill>
                <a:ea typeface="Times New Roman"/>
                <a:cs typeface="Times New Roman"/>
                <a:sym typeface="Times New Roman"/>
              </a:rPr>
              <a:t> that may include: problem decomposition, abstraction, algorithmic thinking, conditional logic, recursive thinking, and debugging.” (Asbell-Clarke et al., 2020)</a:t>
            </a:r>
            <a:endParaRPr sz="2400" dirty="0">
              <a:solidFill>
                <a:schemeClr val="dk1"/>
              </a:solidFill>
              <a:ea typeface="Times New Roman"/>
              <a:cs typeface="Times New Roman"/>
              <a:sym typeface="Times New Roman"/>
            </a:endParaRPr>
          </a:p>
        </p:txBody>
      </p:sp>
      <p:sp>
        <p:nvSpPr>
          <p:cNvPr id="4" name="Title 1">
            <a:extLst>
              <a:ext uri="{FF2B5EF4-FFF2-40B4-BE49-F238E27FC236}">
                <a16:creationId xmlns:a16="http://schemas.microsoft.com/office/drawing/2014/main" id="{E85C4CC2-8A92-4C7F-AB2A-55AEEE8C734F}"/>
              </a:ext>
            </a:extLst>
          </p:cNvPr>
          <p:cNvSpPr txBox="1">
            <a:spLocks/>
          </p:cNvSpPr>
          <p:nvPr/>
        </p:nvSpPr>
        <p:spPr>
          <a:xfrm>
            <a:off x="457200" y="274638"/>
            <a:ext cx="8229600" cy="1143000"/>
          </a:xfrm>
          <a:prstGeom prst="rect">
            <a:avLst/>
          </a:prstGeom>
        </p:spPr>
        <p:txBody>
          <a:bodyPr spcFirstLastPara="1" vert="horz" wrap="square" lIns="91425" tIns="91425" rIns="91425" bIns="91425" rtlCol="0" anchor="t" anchorCtr="0">
            <a:normAutofit/>
          </a:bodyPr>
          <a:lstStyle>
            <a:lvl1pPr lvl="0" algn="ctr" defTabSz="914400" rtl="0" eaLnBrk="1" latinLnBrk="0" hangingPunct="1">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Computational Thinking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Google Shape;75;p15"/>
          <p:cNvSpPr txBox="1">
            <a:spLocks noGrp="1"/>
          </p:cNvSpPr>
          <p:nvPr>
            <p:ph type="body" idx="1"/>
          </p:nvPr>
        </p:nvSpPr>
        <p:spPr>
          <a:xfrm>
            <a:off x="311700" y="1874974"/>
            <a:ext cx="8520600" cy="4708387"/>
          </a:xfrm>
          <a:prstGeom prst="rect">
            <a:avLst/>
          </a:prstGeom>
        </p:spPr>
        <p:txBody>
          <a:bodyPr spcFirstLastPara="1" vert="horz" wrap="square" lIns="91425" tIns="91425" rIns="91425" bIns="91425" rtlCol="0" anchor="t" anchorCtr="0">
            <a:noAutofit/>
          </a:bodyPr>
          <a:lstStyle/>
          <a:p>
            <a:pPr marL="0" indent="0" algn="just">
              <a:buClr>
                <a:schemeClr val="dk1"/>
              </a:buClr>
              <a:buSzPts val="1100"/>
              <a:buNone/>
            </a:pPr>
            <a:r>
              <a:rPr lang="en" sz="2400" b="1" i="1" dirty="0">
                <a:solidFill>
                  <a:schemeClr val="dk1"/>
                </a:solidFill>
                <a:ea typeface="Times New Roman"/>
                <a:cs typeface="Times New Roman"/>
                <a:sym typeface="Times New Roman"/>
              </a:rPr>
              <a:t>Problem Decomposition: </a:t>
            </a:r>
            <a:r>
              <a:rPr lang="en" sz="2400" dirty="0">
                <a:solidFill>
                  <a:schemeClr val="dk1"/>
                </a:solidFill>
                <a:ea typeface="Times New Roman"/>
                <a:cs typeface="Times New Roman"/>
                <a:sym typeface="Times New Roman"/>
              </a:rPr>
              <a:t>reducing the complexity of a problem by breaking it into smaller, more manageable parts.</a:t>
            </a:r>
            <a:endParaRPr sz="2400" dirty="0">
              <a:solidFill>
                <a:schemeClr val="dk1"/>
              </a:solidFill>
              <a:ea typeface="Times New Roman"/>
              <a:cs typeface="Times New Roman"/>
              <a:sym typeface="Times New Roman"/>
            </a:endParaRPr>
          </a:p>
          <a:p>
            <a:pPr marL="0" indent="0" algn="just">
              <a:buNone/>
            </a:pPr>
            <a:endParaRPr sz="2400" dirty="0">
              <a:solidFill>
                <a:schemeClr val="dk1"/>
              </a:solidFill>
              <a:ea typeface="Times New Roman"/>
              <a:cs typeface="Times New Roman"/>
              <a:sym typeface="Times New Roman"/>
            </a:endParaRPr>
          </a:p>
          <a:p>
            <a:pPr marL="0" indent="0" algn="just">
              <a:buClr>
                <a:schemeClr val="dk1"/>
              </a:buClr>
              <a:buSzPts val="1100"/>
              <a:buNone/>
            </a:pPr>
            <a:r>
              <a:rPr lang="en" sz="2400" b="1" i="1" dirty="0">
                <a:solidFill>
                  <a:schemeClr val="dk1"/>
                </a:solidFill>
                <a:ea typeface="Times New Roman"/>
                <a:cs typeface="Times New Roman"/>
                <a:sym typeface="Times New Roman"/>
              </a:rPr>
              <a:t>Pattern Recognition: </a:t>
            </a:r>
            <a:r>
              <a:rPr lang="en" sz="2400" dirty="0">
                <a:solidFill>
                  <a:schemeClr val="dk1"/>
                </a:solidFill>
                <a:ea typeface="Times New Roman"/>
                <a:cs typeface="Times New Roman"/>
                <a:sym typeface="Times New Roman"/>
              </a:rPr>
              <a:t>seeing trends and groupings in a collection of objects, tasks, or information.</a:t>
            </a:r>
            <a:endParaRPr sz="2400" dirty="0">
              <a:solidFill>
                <a:schemeClr val="dk1"/>
              </a:solidFill>
              <a:ea typeface="Times New Roman"/>
              <a:cs typeface="Times New Roman"/>
              <a:sym typeface="Times New Roman"/>
            </a:endParaRPr>
          </a:p>
          <a:p>
            <a:pPr marL="0" indent="0" algn="just">
              <a:buNone/>
            </a:pPr>
            <a:endParaRPr sz="2400" dirty="0">
              <a:solidFill>
                <a:schemeClr val="dk1"/>
              </a:solidFill>
              <a:ea typeface="Times New Roman"/>
              <a:cs typeface="Times New Roman"/>
              <a:sym typeface="Times New Roman"/>
            </a:endParaRPr>
          </a:p>
          <a:p>
            <a:pPr marL="0" indent="0" algn="just">
              <a:buNone/>
            </a:pPr>
            <a:r>
              <a:rPr lang="en" sz="2400" b="1" i="1" dirty="0">
                <a:solidFill>
                  <a:schemeClr val="dk1"/>
                </a:solidFill>
                <a:ea typeface="Times New Roman"/>
                <a:cs typeface="Times New Roman"/>
                <a:sym typeface="Times New Roman"/>
              </a:rPr>
              <a:t>Abstraction: </a:t>
            </a:r>
            <a:r>
              <a:rPr lang="en" sz="2400" dirty="0">
                <a:solidFill>
                  <a:schemeClr val="dk1"/>
                </a:solidFill>
                <a:ea typeface="Times New Roman"/>
                <a:cs typeface="Times New Roman"/>
                <a:sym typeface="Times New Roman"/>
              </a:rPr>
              <a:t>generalizing from observed patterns and making general rules or classifications about objects, tasks, or information by discerning relevant from irrelevant information.</a:t>
            </a:r>
            <a:endParaRPr sz="2400" dirty="0">
              <a:solidFill>
                <a:schemeClr val="dk1"/>
              </a:solidFill>
              <a:ea typeface="Times New Roman"/>
              <a:cs typeface="Times New Roman"/>
              <a:sym typeface="Times New Roman"/>
            </a:endParaRPr>
          </a:p>
          <a:p>
            <a:pPr marL="0" indent="0" algn="just">
              <a:buNone/>
            </a:pPr>
            <a:endParaRPr sz="2400" dirty="0">
              <a:solidFill>
                <a:schemeClr val="dk1"/>
              </a:solidFill>
              <a:ea typeface="Times New Roman"/>
              <a:cs typeface="Times New Roman"/>
              <a:sym typeface="Times New Roman"/>
            </a:endParaRPr>
          </a:p>
          <a:p>
            <a:pPr marL="0" indent="0" algn="just">
              <a:buClr>
                <a:schemeClr val="dk1"/>
              </a:buClr>
              <a:buSzPts val="1100"/>
              <a:buNone/>
            </a:pPr>
            <a:r>
              <a:rPr lang="en" sz="2400" b="1" i="1" dirty="0">
                <a:solidFill>
                  <a:schemeClr val="dk1"/>
                </a:solidFill>
                <a:ea typeface="Times New Roman"/>
                <a:cs typeface="Times New Roman"/>
                <a:sym typeface="Times New Roman"/>
              </a:rPr>
              <a:t>Algorithm Design: </a:t>
            </a:r>
            <a:r>
              <a:rPr lang="en" sz="2400" dirty="0">
                <a:solidFill>
                  <a:schemeClr val="dk1"/>
                </a:solidFill>
                <a:ea typeface="Times New Roman"/>
                <a:cs typeface="Times New Roman"/>
                <a:sym typeface="Times New Roman"/>
              </a:rPr>
              <a:t>establishing reusable procedures that solve sets of problems.</a:t>
            </a:r>
            <a:endParaRPr sz="2400" dirty="0">
              <a:solidFill>
                <a:schemeClr val="dk1"/>
              </a:solidFill>
              <a:ea typeface="Times New Roman"/>
              <a:cs typeface="Times New Roman"/>
              <a:sym typeface="Times New Roman"/>
            </a:endParaRPr>
          </a:p>
          <a:p>
            <a:pPr marL="0" indent="0">
              <a:spcAft>
                <a:spcPts val="1200"/>
              </a:spcAft>
              <a:buNone/>
            </a:pPr>
            <a:endParaRPr dirty="0"/>
          </a:p>
        </p:txBody>
      </p:sp>
      <p:sp>
        <p:nvSpPr>
          <p:cNvPr id="4" name="Title 1">
            <a:extLst>
              <a:ext uri="{FF2B5EF4-FFF2-40B4-BE49-F238E27FC236}">
                <a16:creationId xmlns:a16="http://schemas.microsoft.com/office/drawing/2014/main" id="{433A22B6-2D1D-4883-A631-00481C77131E}"/>
              </a:ext>
            </a:extLst>
          </p:cNvPr>
          <p:cNvSpPr txBox="1">
            <a:spLocks/>
          </p:cNvSpPr>
          <p:nvPr/>
        </p:nvSpPr>
        <p:spPr>
          <a:xfrm>
            <a:off x="457200" y="274638"/>
            <a:ext cx="8229600" cy="1143000"/>
          </a:xfrm>
          <a:prstGeom prst="rect">
            <a:avLst/>
          </a:prstGeom>
        </p:spPr>
        <p:txBody>
          <a:bodyPr spcFirstLastPara="1" vert="horz" wrap="square" lIns="91425" tIns="91425" rIns="91425" bIns="91425" rtlCol="0" anchor="t" anchorCtr="0">
            <a:normAutofit fontScale="85000" lnSpcReduction="20000"/>
          </a:bodyPr>
          <a:lstStyle>
            <a:lvl1pPr lvl="0" algn="ctr" defTabSz="914400" rtl="0" eaLnBrk="1" latinLnBrk="0" hangingPunct="1">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Computational Thinking: </a:t>
            </a:r>
            <a:br>
              <a:rPr lang="en-US" dirty="0"/>
            </a:br>
            <a:r>
              <a:rPr lang="en-US" dirty="0"/>
              <a:t>Constructs Studied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19"/>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rmAutofit/>
          </a:bodyPr>
          <a:lstStyle/>
          <a:p>
            <a:pPr marL="0" indent="0">
              <a:spcAft>
                <a:spcPts val="1200"/>
              </a:spcAft>
              <a:buNone/>
            </a:pPr>
            <a:endParaRPr/>
          </a:p>
        </p:txBody>
      </p:sp>
      <p:pic>
        <p:nvPicPr>
          <p:cNvPr id="107" name="Google Shape;107;p19"/>
          <p:cNvPicPr preferRelativeResize="0"/>
          <p:nvPr/>
        </p:nvPicPr>
        <p:blipFill>
          <a:blip r:embed="rId3">
            <a:alphaModFix/>
          </a:blip>
          <a:stretch>
            <a:fillRect/>
          </a:stretch>
        </p:blipFill>
        <p:spPr>
          <a:xfrm>
            <a:off x="104775" y="2009725"/>
            <a:ext cx="8934450" cy="3905250"/>
          </a:xfrm>
          <a:prstGeom prst="rect">
            <a:avLst/>
          </a:prstGeom>
          <a:noFill/>
          <a:ln>
            <a:noFill/>
          </a:ln>
        </p:spPr>
      </p:pic>
      <p:sp>
        <p:nvSpPr>
          <p:cNvPr id="5" name="Title 1">
            <a:extLst>
              <a:ext uri="{FF2B5EF4-FFF2-40B4-BE49-F238E27FC236}">
                <a16:creationId xmlns:a16="http://schemas.microsoft.com/office/drawing/2014/main" id="{F2AF2D22-AEB0-454C-B719-1BE34039F6DE}"/>
              </a:ext>
            </a:extLst>
          </p:cNvPr>
          <p:cNvSpPr txBox="1">
            <a:spLocks/>
          </p:cNvSpPr>
          <p:nvPr/>
        </p:nvSpPr>
        <p:spPr>
          <a:xfrm>
            <a:off x="457200" y="274638"/>
            <a:ext cx="8229600" cy="1143000"/>
          </a:xfrm>
          <a:prstGeom prst="rect">
            <a:avLst/>
          </a:prstGeom>
        </p:spPr>
        <p:txBody>
          <a:bodyPr spcFirstLastPara="1" vert="horz" wrap="square" lIns="91425" tIns="91425" rIns="91425" bIns="91425" rtlCol="0" anchor="t" anchorCtr="0">
            <a:normAutofit/>
          </a:bodyPr>
          <a:lstStyle>
            <a:lvl1pPr lvl="0" algn="ctr" defTabSz="914400" rtl="0" eaLnBrk="1" latinLnBrk="0" hangingPunct="1">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Hand Labeling: Video Coding</a:t>
            </a:r>
          </a:p>
        </p:txBody>
      </p:sp>
      <p:sp>
        <p:nvSpPr>
          <p:cNvPr id="2" name="Content Placeholder 2">
            <a:extLst>
              <a:ext uri="{FF2B5EF4-FFF2-40B4-BE49-F238E27FC236}">
                <a16:creationId xmlns:a16="http://schemas.microsoft.com/office/drawing/2014/main" id="{66F2077B-C1AC-D899-4503-9E02F9DA747C}"/>
              </a:ext>
            </a:extLst>
          </p:cNvPr>
          <p:cNvSpPr txBox="1">
            <a:spLocks/>
          </p:cNvSpPr>
          <p:nvPr/>
        </p:nvSpPr>
        <p:spPr>
          <a:xfrm>
            <a:off x="419100" y="6496050"/>
            <a:ext cx="8229600" cy="742950"/>
          </a:xfrm>
          <a:prstGeom prst="rect">
            <a:avLst/>
          </a:prstGeom>
        </p:spPr>
        <p:txBody>
          <a:bodyPr spcFirstLastPara="1" vert="horz" wrap="square" lIns="91425" tIns="91425" rIns="91425" bIns="91425" rtlCol="0" anchor="t" anchorCtr="0">
            <a:normAutofit/>
          </a:bodyPr>
          <a:lstStyle>
            <a:lvl1pPr marL="457200" lvl="0" indent="-342900" algn="l" defTabSz="914400" rtl="0" eaLnBrk="1" latinLnBrk="0" hangingPunct="1">
              <a:spcBef>
                <a:spcPts val="0"/>
              </a:spcBef>
              <a:spcAft>
                <a:spcPts val="0"/>
              </a:spcAft>
              <a:buSzPts val="1800"/>
              <a:buFont typeface="Arial" pitchFamily="34" charset="0"/>
              <a:buChar char="●"/>
              <a:defRPr sz="3200" kern="1200">
                <a:solidFill>
                  <a:schemeClr val="tx1"/>
                </a:solidFill>
                <a:latin typeface="+mn-lt"/>
                <a:ea typeface="+mn-ea"/>
                <a:cs typeface="+mn-cs"/>
              </a:defRPr>
            </a:lvl1pPr>
            <a:lvl2pPr marL="914400" lvl="1" indent="-317500" algn="l" defTabSz="914400" rtl="0" eaLnBrk="1" latinLnBrk="0" hangingPunct="1">
              <a:spcBef>
                <a:spcPts val="0"/>
              </a:spcBef>
              <a:spcAft>
                <a:spcPts val="0"/>
              </a:spcAft>
              <a:buSzPts val="1400"/>
              <a:buFont typeface="Arial" pitchFamily="34" charset="0"/>
              <a:buChar char="○"/>
              <a:defRPr sz="2800" kern="1200">
                <a:solidFill>
                  <a:schemeClr val="tx1"/>
                </a:solidFill>
                <a:latin typeface="+mn-lt"/>
                <a:ea typeface="+mn-ea"/>
                <a:cs typeface="+mn-cs"/>
              </a:defRPr>
            </a:lvl2pPr>
            <a:lvl3pPr marL="1371600" lvl="2" indent="-317500" algn="l" defTabSz="914400" rtl="0" eaLnBrk="1" latinLnBrk="0" hangingPunct="1">
              <a:spcBef>
                <a:spcPts val="0"/>
              </a:spcBef>
              <a:spcAft>
                <a:spcPts val="0"/>
              </a:spcAft>
              <a:buSzPts val="1400"/>
              <a:buFont typeface="Arial" pitchFamily="34" charset="0"/>
              <a:buChar char="■"/>
              <a:defRPr sz="2400" kern="1200">
                <a:solidFill>
                  <a:schemeClr val="tx1"/>
                </a:solidFill>
                <a:latin typeface="+mn-lt"/>
                <a:ea typeface="+mn-ea"/>
                <a:cs typeface="+mn-cs"/>
              </a:defRPr>
            </a:lvl3pPr>
            <a:lvl4pPr marL="1828800" lvl="3" indent="-317500"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4pPr>
            <a:lvl5pPr marL="2286000" lvl="4" indent="-317500"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a:t>Interrater reliability over 0.7 for all constructs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21"/>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rmAutofit/>
          </a:bodyPr>
          <a:lstStyle/>
          <a:p>
            <a:r>
              <a:rPr lang="en" dirty="0"/>
              <a:t>Feature engineering → classic machine learning algorithm approach</a:t>
            </a:r>
            <a:endParaRPr dirty="0"/>
          </a:p>
          <a:p>
            <a:pPr>
              <a:spcBef>
                <a:spcPts val="1200"/>
              </a:spcBef>
            </a:pPr>
            <a:endParaRPr lang="en" dirty="0"/>
          </a:p>
          <a:p>
            <a:pPr>
              <a:spcBef>
                <a:spcPts val="1200"/>
              </a:spcBef>
            </a:pPr>
            <a:endParaRPr lang="en-US" dirty="0"/>
          </a:p>
          <a:p>
            <a:pPr marL="0" indent="0">
              <a:spcBef>
                <a:spcPts val="1200"/>
              </a:spcBef>
              <a:spcAft>
                <a:spcPts val="1200"/>
              </a:spcAft>
              <a:buNone/>
            </a:pPr>
            <a:endParaRPr dirty="0"/>
          </a:p>
        </p:txBody>
      </p:sp>
      <p:sp>
        <p:nvSpPr>
          <p:cNvPr id="4" name="Title 1">
            <a:extLst>
              <a:ext uri="{FF2B5EF4-FFF2-40B4-BE49-F238E27FC236}">
                <a16:creationId xmlns:a16="http://schemas.microsoft.com/office/drawing/2014/main" id="{36E3517B-6F70-4A63-9D39-1E2A9AC3A3F9}"/>
              </a:ext>
            </a:extLst>
          </p:cNvPr>
          <p:cNvSpPr txBox="1">
            <a:spLocks/>
          </p:cNvSpPr>
          <p:nvPr/>
        </p:nvSpPr>
        <p:spPr>
          <a:xfrm>
            <a:off x="457200" y="274638"/>
            <a:ext cx="8229600" cy="1143000"/>
          </a:xfrm>
          <a:prstGeom prst="rect">
            <a:avLst/>
          </a:prstGeom>
        </p:spPr>
        <p:txBody>
          <a:bodyPr spcFirstLastPara="1" vert="horz" wrap="square" lIns="91425" tIns="91425" rIns="91425" bIns="91425" rtlCol="0" anchor="t" anchorCtr="0">
            <a:normAutofit/>
          </a:bodyPr>
          <a:lstStyle>
            <a:lvl1pPr lvl="0" algn="ctr" defTabSz="914400" rtl="0" eaLnBrk="1" latinLnBrk="0" hangingPunct="1">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Detector Development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22"/>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rmAutofit fontScale="92500" lnSpcReduction="10000"/>
          </a:bodyPr>
          <a:lstStyle/>
          <a:p>
            <a:r>
              <a:rPr lang="en" dirty="0"/>
              <a:t>74-113 features created for each puzzle</a:t>
            </a:r>
            <a:endParaRPr dirty="0"/>
          </a:p>
          <a:p>
            <a:pPr lvl="1"/>
            <a:r>
              <a:rPr lang="en" dirty="0"/>
              <a:t>Based on past feature engineering experience on team, ideas from domain experts</a:t>
            </a:r>
            <a:endParaRPr dirty="0"/>
          </a:p>
          <a:p>
            <a:pPr lvl="1"/>
            <a:r>
              <a:rPr lang="en" dirty="0"/>
              <a:t>41 features common across all puzzles</a:t>
            </a:r>
            <a:endParaRPr dirty="0"/>
          </a:p>
          <a:p>
            <a:pPr indent="0">
              <a:spcBef>
                <a:spcPts val="1200"/>
              </a:spcBef>
              <a:buNone/>
            </a:pPr>
            <a:endParaRPr dirty="0"/>
          </a:p>
          <a:p>
            <a:pPr>
              <a:spcBef>
                <a:spcPts val="1200"/>
              </a:spcBef>
            </a:pPr>
            <a:r>
              <a:rPr lang="en" dirty="0"/>
              <a:t>Feature values were aggregated at the round level when detecting gameplay efficiency and strategies</a:t>
            </a:r>
            <a:endParaRPr dirty="0"/>
          </a:p>
          <a:p>
            <a:pPr indent="0">
              <a:spcBef>
                <a:spcPts val="1200"/>
              </a:spcBef>
              <a:buNone/>
            </a:pPr>
            <a:endParaRPr dirty="0"/>
          </a:p>
          <a:p>
            <a:pPr marL="0" indent="0">
              <a:spcBef>
                <a:spcPts val="1200"/>
              </a:spcBef>
              <a:spcAft>
                <a:spcPts val="1200"/>
              </a:spcAft>
              <a:buNone/>
            </a:pPr>
            <a:endParaRPr dirty="0"/>
          </a:p>
        </p:txBody>
      </p:sp>
      <p:sp>
        <p:nvSpPr>
          <p:cNvPr id="6" name="Title 1">
            <a:extLst>
              <a:ext uri="{FF2B5EF4-FFF2-40B4-BE49-F238E27FC236}">
                <a16:creationId xmlns:a16="http://schemas.microsoft.com/office/drawing/2014/main" id="{B0F8DB9E-7B35-4D30-A525-68CC3222AEC4}"/>
              </a:ext>
            </a:extLst>
          </p:cNvPr>
          <p:cNvSpPr txBox="1">
            <a:spLocks/>
          </p:cNvSpPr>
          <p:nvPr/>
        </p:nvSpPr>
        <p:spPr>
          <a:xfrm>
            <a:off x="457200" y="274638"/>
            <a:ext cx="8229600" cy="1143000"/>
          </a:xfrm>
          <a:prstGeom prst="rect">
            <a:avLst/>
          </a:prstGeom>
        </p:spPr>
        <p:txBody>
          <a:bodyPr spcFirstLastPara="1" vert="horz" wrap="square" lIns="91425" tIns="91425" rIns="91425" bIns="91425" rtlCol="0" anchor="t" anchorCtr="0">
            <a:normAutofit/>
          </a:bodyPr>
          <a:lstStyle>
            <a:lvl1pPr lvl="0" algn="ctr" defTabSz="914400" rtl="0" eaLnBrk="1" latinLnBrk="0" hangingPunct="1">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Detector Development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rmAutofit/>
          </a:bodyPr>
          <a:lstStyle/>
          <a:p>
            <a:pPr indent="0">
              <a:buNone/>
            </a:pPr>
            <a:endParaRPr/>
          </a:p>
          <a:p>
            <a:pPr marL="0" indent="0">
              <a:spcBef>
                <a:spcPts val="1200"/>
              </a:spcBef>
              <a:spcAft>
                <a:spcPts val="1200"/>
              </a:spcAft>
              <a:buNone/>
            </a:pPr>
            <a:endParaRPr/>
          </a:p>
        </p:txBody>
      </p:sp>
      <p:graphicFrame>
        <p:nvGraphicFramePr>
          <p:cNvPr id="131" name="Google Shape;131;p23"/>
          <p:cNvGraphicFramePr/>
          <p:nvPr/>
        </p:nvGraphicFramePr>
        <p:xfrm>
          <a:off x="160450" y="1021476"/>
          <a:ext cx="8823100" cy="4914295"/>
        </p:xfrm>
        <a:graphic>
          <a:graphicData uri="http://schemas.openxmlformats.org/drawingml/2006/table">
            <a:tbl>
              <a:tblPr>
                <a:noFill/>
              </a:tblPr>
              <a:tblGrid>
                <a:gridCol w="3341100">
                  <a:extLst>
                    <a:ext uri="{9D8B030D-6E8A-4147-A177-3AD203B41FA5}">
                      <a16:colId xmlns:a16="http://schemas.microsoft.com/office/drawing/2014/main" val="20000"/>
                    </a:ext>
                  </a:extLst>
                </a:gridCol>
                <a:gridCol w="2449050">
                  <a:extLst>
                    <a:ext uri="{9D8B030D-6E8A-4147-A177-3AD203B41FA5}">
                      <a16:colId xmlns:a16="http://schemas.microsoft.com/office/drawing/2014/main" val="20001"/>
                    </a:ext>
                  </a:extLst>
                </a:gridCol>
                <a:gridCol w="3032950">
                  <a:extLst>
                    <a:ext uri="{9D8B030D-6E8A-4147-A177-3AD203B41FA5}">
                      <a16:colId xmlns:a16="http://schemas.microsoft.com/office/drawing/2014/main" val="20002"/>
                    </a:ext>
                  </a:extLst>
                </a:gridCol>
              </a:tblGrid>
              <a:tr h="296325">
                <a:tc>
                  <a:txBody>
                    <a:bodyPr/>
                    <a:lstStyle/>
                    <a:p>
                      <a:pPr marL="0" lvl="0" indent="0" algn="l" rtl="0">
                        <a:lnSpc>
                          <a:spcPct val="100000"/>
                        </a:lnSpc>
                        <a:spcBef>
                          <a:spcPts val="0"/>
                        </a:spcBef>
                        <a:spcAft>
                          <a:spcPts val="0"/>
                        </a:spcAft>
                        <a:buNone/>
                      </a:pPr>
                      <a:r>
                        <a:rPr lang="en" sz="1300" b="1"/>
                        <a:t>Category</a:t>
                      </a:r>
                      <a:endParaRPr sz="1300" b="1"/>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b="1"/>
                        <a:t>Example Feature</a:t>
                      </a:r>
                      <a:endParaRPr sz="1300" b="1"/>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b="1"/>
                        <a:t>Feature Rationale</a:t>
                      </a:r>
                      <a:endParaRPr sz="1300" b="1"/>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72025">
                <a:tc gridSpan="3">
                  <a:txBody>
                    <a:bodyPr/>
                    <a:lstStyle/>
                    <a:p>
                      <a:pPr marL="0" lvl="0" indent="0" algn="ctr" rtl="0">
                        <a:lnSpc>
                          <a:spcPct val="100000"/>
                        </a:lnSpc>
                        <a:spcBef>
                          <a:spcPts val="1000"/>
                        </a:spcBef>
                        <a:spcAft>
                          <a:spcPts val="0"/>
                        </a:spcAft>
                        <a:buNone/>
                      </a:pPr>
                      <a:r>
                        <a:rPr lang="en" sz="1300" i="1"/>
                        <a:t>Pizza Pass, Mudball Wall,</a:t>
                      </a:r>
                      <a:r>
                        <a:rPr lang="en" sz="1300"/>
                        <a:t> and </a:t>
                      </a:r>
                      <a:r>
                        <a:rPr lang="en" sz="1300" i="1"/>
                        <a:t>Allergic Cliffs</a:t>
                      </a:r>
                      <a:endParaRPr sz="1300" i="1"/>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14975">
                <a:tc>
                  <a:txBody>
                    <a:bodyPr/>
                    <a:lstStyle/>
                    <a:p>
                      <a:pPr marL="0" lvl="0" indent="0" algn="l" rtl="0">
                        <a:lnSpc>
                          <a:spcPct val="100000"/>
                        </a:lnSpc>
                        <a:spcBef>
                          <a:spcPts val="0"/>
                        </a:spcBef>
                        <a:spcAft>
                          <a:spcPts val="0"/>
                        </a:spcAft>
                        <a:buNone/>
                      </a:pPr>
                      <a:r>
                        <a:rPr lang="en" sz="1300" b="1"/>
                        <a:t>Overall Gameplay:</a:t>
                      </a:r>
                      <a:r>
                        <a:rPr lang="en" sz="1300"/>
                        <a:t> These features describe general aspects of a student’s play such as the outcome of each round (all Zoombinis through, Some Zoombinis through, no Zoombinis through, Quit)</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t>Number of Zoombinis ejected from the puzzle</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t>Zoombinis being ejected from the puzzle is a significant sign play is not going well.</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08700">
                <a:tc>
                  <a:txBody>
                    <a:bodyPr/>
                    <a:lstStyle/>
                    <a:p>
                      <a:pPr marL="0" lvl="0" indent="0" algn="l" rtl="0">
                        <a:lnSpc>
                          <a:spcPct val="100000"/>
                        </a:lnSpc>
                        <a:spcBef>
                          <a:spcPts val="0"/>
                        </a:spcBef>
                        <a:spcAft>
                          <a:spcPts val="0"/>
                        </a:spcAft>
                        <a:buNone/>
                      </a:pPr>
                      <a:r>
                        <a:rPr lang="en" sz="1300" b="1"/>
                        <a:t>Topping Futzes (</a:t>
                      </a:r>
                      <a:r>
                        <a:rPr lang="en" sz="1300" b="1" i="1"/>
                        <a:t>Pizza Pass</a:t>
                      </a:r>
                      <a:r>
                        <a:rPr lang="en" sz="1300" b="1"/>
                        <a:t> only):</a:t>
                      </a:r>
                      <a:r>
                        <a:rPr lang="en" sz="1300"/>
                        <a:t> Switches toppings before the pizza is delivered to the troll.</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t>Number of futzes since last pizza</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t>More futzing may indicate that the player is unsure about their next move.</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45425">
                <a:tc>
                  <a:txBody>
                    <a:bodyPr/>
                    <a:lstStyle/>
                    <a:p>
                      <a:pPr marL="0" lvl="0" indent="0" algn="l" rtl="0">
                        <a:lnSpc>
                          <a:spcPct val="100000"/>
                        </a:lnSpc>
                        <a:spcBef>
                          <a:spcPts val="0"/>
                        </a:spcBef>
                        <a:spcAft>
                          <a:spcPts val="0"/>
                        </a:spcAft>
                        <a:buNone/>
                      </a:pPr>
                      <a:r>
                        <a:rPr lang="en" sz="1300" b="1"/>
                        <a:t>Mudball Duplicates (</a:t>
                      </a:r>
                      <a:r>
                        <a:rPr lang="en" sz="1300" b="1" i="1"/>
                        <a:t>Mudball Wall</a:t>
                      </a:r>
                      <a:r>
                        <a:rPr lang="en" sz="1300" b="1"/>
                        <a:t> only):</a:t>
                      </a:r>
                      <a:r>
                        <a:rPr lang="en" sz="1300"/>
                        <a:t> These features capture the extent to which learners throw similar mudballs at the wall</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t>Current consecutive number of duplicate mudballs</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t>Duplicate mudballs are wasted resources because no new information is gained. This suggests players may not understand the game mechanic.</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045425">
                <a:tc>
                  <a:txBody>
                    <a:bodyPr/>
                    <a:lstStyle/>
                    <a:p>
                      <a:pPr marL="0" lvl="0" indent="0" algn="l" rtl="0">
                        <a:lnSpc>
                          <a:spcPct val="100000"/>
                        </a:lnSpc>
                        <a:spcBef>
                          <a:spcPts val="0"/>
                        </a:spcBef>
                        <a:spcAft>
                          <a:spcPts val="0"/>
                        </a:spcAft>
                        <a:buNone/>
                      </a:pPr>
                      <a:r>
                        <a:rPr lang="en" sz="1300" b="1"/>
                        <a:t>Zoombini Timing (</a:t>
                      </a:r>
                      <a:r>
                        <a:rPr lang="en" sz="1300" b="1" i="1"/>
                        <a:t>Allergic Cliffs</a:t>
                      </a:r>
                      <a:r>
                        <a:rPr lang="en" sz="1300" b="1"/>
                        <a:t> only)</a:t>
                      </a:r>
                      <a:r>
                        <a:rPr lang="en" sz="1300"/>
                        <a:t>: These features describe the speed with which learners select Zoombinis to cross the bridges.</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t>Time since the last unsuccessful Zoombini.</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t>More time since the last unsuccessful Zoombini may indicate if players have figured out the underlying rule</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24"/>
          <p:cNvSpPr txBox="1">
            <a:spLocks noGrp="1"/>
          </p:cNvSpPr>
          <p:nvPr>
            <p:ph type="body" idx="1"/>
          </p:nvPr>
        </p:nvSpPr>
        <p:spPr>
          <a:xfrm>
            <a:off x="311700" y="2009724"/>
            <a:ext cx="8520600" cy="4573637"/>
          </a:xfrm>
          <a:prstGeom prst="rect">
            <a:avLst/>
          </a:prstGeom>
        </p:spPr>
        <p:txBody>
          <a:bodyPr spcFirstLastPara="1" vert="horz" wrap="square" lIns="91425" tIns="91425" rIns="91425" bIns="91425" rtlCol="0" anchor="t" anchorCtr="0">
            <a:normAutofit/>
          </a:bodyPr>
          <a:lstStyle/>
          <a:p>
            <a:pPr>
              <a:buClr>
                <a:schemeClr val="dk1"/>
              </a:buClr>
            </a:pPr>
            <a:r>
              <a:rPr lang="en" dirty="0">
                <a:solidFill>
                  <a:schemeClr val="dk1"/>
                </a:solidFill>
              </a:rPr>
              <a:t>Separate detectors built for each CT category in </a:t>
            </a:r>
            <a:r>
              <a:rPr lang="en" i="1" dirty="0">
                <a:solidFill>
                  <a:schemeClr val="dk1"/>
                </a:solidFill>
              </a:rPr>
              <a:t>Pizza Pass, Mudball Wall</a:t>
            </a:r>
            <a:r>
              <a:rPr lang="en" dirty="0">
                <a:solidFill>
                  <a:schemeClr val="dk1"/>
                </a:solidFill>
              </a:rPr>
              <a:t>, and</a:t>
            </a:r>
            <a:r>
              <a:rPr lang="en" i="1" dirty="0">
                <a:solidFill>
                  <a:schemeClr val="dk1"/>
                </a:solidFill>
              </a:rPr>
              <a:t> Allergic Cliffs</a:t>
            </a:r>
            <a:endParaRPr i="1" dirty="0">
              <a:solidFill>
                <a:schemeClr val="dk1"/>
              </a:solidFill>
            </a:endParaRPr>
          </a:p>
          <a:p>
            <a:pPr indent="0">
              <a:spcBef>
                <a:spcPts val="1200"/>
              </a:spcBef>
              <a:buNone/>
            </a:pPr>
            <a:endParaRPr i="1" dirty="0">
              <a:solidFill>
                <a:schemeClr val="dk1"/>
              </a:solidFill>
            </a:endParaRPr>
          </a:p>
          <a:p>
            <a:pPr>
              <a:spcBef>
                <a:spcPts val="1200"/>
              </a:spcBef>
              <a:buClr>
                <a:schemeClr val="dk1"/>
              </a:buClr>
            </a:pPr>
            <a:r>
              <a:rPr lang="en" dirty="0">
                <a:solidFill>
                  <a:schemeClr val="dk1"/>
                </a:solidFill>
              </a:rPr>
              <a:t>Tried multiple classic ML algorithms</a:t>
            </a:r>
            <a:r>
              <a:rPr lang="en-US" dirty="0">
                <a:solidFill>
                  <a:schemeClr val="dk1"/>
                </a:solidFill>
              </a:rPr>
              <a:t>; took best performing for each model</a:t>
            </a:r>
          </a:p>
          <a:p>
            <a:pPr lvl="1" indent="-342900">
              <a:buClr>
                <a:schemeClr val="dk1"/>
              </a:buClr>
              <a:buSzPts val="1800"/>
            </a:pPr>
            <a:r>
              <a:rPr lang="en-US" sz="2400" dirty="0">
                <a:solidFill>
                  <a:schemeClr val="dk1"/>
                </a:solidFill>
                <a:latin typeface="Times New Roman"/>
                <a:ea typeface="Times New Roman"/>
                <a:cs typeface="Times New Roman"/>
                <a:sym typeface="Times New Roman"/>
              </a:rPr>
              <a:t>W-J48</a:t>
            </a:r>
          </a:p>
          <a:p>
            <a:pPr lvl="1" indent="-342900">
              <a:buClr>
                <a:schemeClr val="dk1"/>
              </a:buClr>
              <a:buSzPts val="1800"/>
            </a:pPr>
            <a:r>
              <a:rPr lang="en" sz="2400" dirty="0">
                <a:solidFill>
                  <a:schemeClr val="dk1"/>
                </a:solidFill>
                <a:latin typeface="Times New Roman"/>
                <a:ea typeface="Times New Roman"/>
                <a:cs typeface="Times New Roman"/>
                <a:sym typeface="Times New Roman"/>
              </a:rPr>
              <a:t>W-JRip</a:t>
            </a:r>
            <a:endParaRPr sz="2400" dirty="0">
              <a:solidFill>
                <a:schemeClr val="dk1"/>
              </a:solidFill>
              <a:latin typeface="Times New Roman"/>
              <a:ea typeface="Times New Roman"/>
              <a:cs typeface="Times New Roman"/>
              <a:sym typeface="Times New Roman"/>
            </a:endParaRPr>
          </a:p>
          <a:p>
            <a:pPr lvl="1" indent="-342900">
              <a:buClr>
                <a:schemeClr val="dk1"/>
              </a:buClr>
              <a:buSzPts val="1800"/>
            </a:pPr>
            <a:r>
              <a:rPr lang="en" sz="2400" dirty="0">
                <a:solidFill>
                  <a:schemeClr val="dk1"/>
                </a:solidFill>
                <a:latin typeface="Times New Roman"/>
                <a:ea typeface="Times New Roman"/>
                <a:cs typeface="Times New Roman"/>
                <a:sym typeface="Times New Roman"/>
              </a:rPr>
              <a:t>Linear regression with a step function</a:t>
            </a:r>
            <a:endParaRPr sz="2400" dirty="0">
              <a:solidFill>
                <a:schemeClr val="dk1"/>
              </a:solidFill>
              <a:latin typeface="Times New Roman"/>
              <a:ea typeface="Times New Roman"/>
              <a:cs typeface="Times New Roman"/>
              <a:sym typeface="Times New Roman"/>
            </a:endParaRPr>
          </a:p>
          <a:p>
            <a:pPr lvl="1" indent="-342900">
              <a:buClr>
                <a:schemeClr val="dk1"/>
              </a:buClr>
              <a:buSzPts val="1800"/>
            </a:pPr>
            <a:r>
              <a:rPr lang="en" sz="2400" dirty="0">
                <a:solidFill>
                  <a:schemeClr val="dk1"/>
                </a:solidFill>
                <a:latin typeface="Times New Roman"/>
                <a:ea typeface="Times New Roman"/>
                <a:cs typeface="Times New Roman"/>
                <a:sym typeface="Times New Roman"/>
              </a:rPr>
              <a:t>Naive Bayes</a:t>
            </a:r>
            <a:endParaRPr sz="2400" dirty="0">
              <a:solidFill>
                <a:schemeClr val="dk1"/>
              </a:solidFill>
            </a:endParaRPr>
          </a:p>
        </p:txBody>
      </p:sp>
      <p:sp>
        <p:nvSpPr>
          <p:cNvPr id="4" name="Title 1">
            <a:extLst>
              <a:ext uri="{FF2B5EF4-FFF2-40B4-BE49-F238E27FC236}">
                <a16:creationId xmlns:a16="http://schemas.microsoft.com/office/drawing/2014/main" id="{6E4FF30D-7340-445E-8507-A2F5727EF996}"/>
              </a:ext>
            </a:extLst>
          </p:cNvPr>
          <p:cNvSpPr txBox="1">
            <a:spLocks/>
          </p:cNvSpPr>
          <p:nvPr/>
        </p:nvSpPr>
        <p:spPr>
          <a:xfrm>
            <a:off x="457200" y="274638"/>
            <a:ext cx="8229600" cy="1143000"/>
          </a:xfrm>
          <a:prstGeom prst="rect">
            <a:avLst/>
          </a:prstGeom>
        </p:spPr>
        <p:txBody>
          <a:bodyPr spcFirstLastPara="1" vert="horz" wrap="square" lIns="91425" tIns="91425" rIns="91425" bIns="91425" rtlCol="0" anchor="t" anchorCtr="0">
            <a:normAutofit/>
          </a:bodyPr>
          <a:lstStyle>
            <a:lvl1pPr lvl="0" algn="ctr" defTabSz="914400" rtl="0" eaLnBrk="1" latinLnBrk="0" hangingPunct="1">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Detector Development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BBB9-145F-B40C-AAD1-CFFF7FB5BA10}"/>
              </a:ext>
            </a:extLst>
          </p:cNvPr>
          <p:cNvSpPr>
            <a:spLocks noGrp="1"/>
          </p:cNvSpPr>
          <p:nvPr>
            <p:ph type="title"/>
          </p:nvPr>
        </p:nvSpPr>
        <p:spPr/>
        <p:txBody>
          <a:bodyPr>
            <a:normAutofit fontScale="90000"/>
          </a:bodyPr>
          <a:lstStyle/>
          <a:p>
            <a:r>
              <a:rPr lang="en-US" dirty="0"/>
              <a:t>Comments? Questions?</a:t>
            </a:r>
          </a:p>
        </p:txBody>
      </p:sp>
      <p:sp>
        <p:nvSpPr>
          <p:cNvPr id="3" name="Text Placeholder 2">
            <a:extLst>
              <a:ext uri="{FF2B5EF4-FFF2-40B4-BE49-F238E27FC236}">
                <a16:creationId xmlns:a16="http://schemas.microsoft.com/office/drawing/2014/main" id="{76A73445-8217-02E7-E1F2-BFC30F73F11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177638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0EE5-6163-0766-CF01-52B70A4D3BF8}"/>
              </a:ext>
            </a:extLst>
          </p:cNvPr>
          <p:cNvSpPr>
            <a:spLocks noGrp="1"/>
          </p:cNvSpPr>
          <p:nvPr>
            <p:ph type="title"/>
          </p:nvPr>
        </p:nvSpPr>
        <p:spPr/>
        <p:txBody>
          <a:bodyPr/>
          <a:lstStyle/>
          <a:p>
            <a:r>
              <a:rPr lang="en-US" dirty="0"/>
              <a:t>Other Uses of this Paradigm</a:t>
            </a:r>
          </a:p>
        </p:txBody>
      </p:sp>
      <p:sp>
        <p:nvSpPr>
          <p:cNvPr id="3" name="Content Placeholder 2">
            <a:extLst>
              <a:ext uri="{FF2B5EF4-FFF2-40B4-BE49-F238E27FC236}">
                <a16:creationId xmlns:a16="http://schemas.microsoft.com/office/drawing/2014/main" id="{2395A346-947E-EA92-B5BE-0768C71F30D4}"/>
              </a:ext>
            </a:extLst>
          </p:cNvPr>
          <p:cNvSpPr>
            <a:spLocks noGrp="1"/>
          </p:cNvSpPr>
          <p:nvPr>
            <p:ph idx="1"/>
          </p:nvPr>
        </p:nvSpPr>
        <p:spPr/>
        <p:txBody>
          <a:bodyPr/>
          <a:lstStyle/>
          <a:p>
            <a:r>
              <a:rPr lang="en-US" dirty="0"/>
              <a:t>Impulse (Rowe et al., 2014)</a:t>
            </a:r>
          </a:p>
          <a:p>
            <a:r>
              <a:rPr lang="en-US" dirty="0" err="1"/>
              <a:t>RumbleBlocks</a:t>
            </a:r>
            <a:r>
              <a:rPr lang="en-US" dirty="0"/>
              <a:t> (</a:t>
            </a:r>
            <a:r>
              <a:rPr lang="en-US" dirty="0" err="1"/>
              <a:t>Harpstead</a:t>
            </a:r>
            <a:r>
              <a:rPr lang="en-US" dirty="0"/>
              <a:t> et al., 2015)</a:t>
            </a:r>
          </a:p>
          <a:p>
            <a:r>
              <a:rPr lang="en-US" dirty="0"/>
              <a:t>Progenitor X (Owen et al., 2016)</a:t>
            </a:r>
          </a:p>
          <a:p>
            <a:r>
              <a:rPr lang="en-US" dirty="0" err="1"/>
              <a:t>CueThink</a:t>
            </a:r>
            <a:r>
              <a:rPr lang="en-US" dirty="0"/>
              <a:t> (Zhang et al., 2021)</a:t>
            </a:r>
          </a:p>
        </p:txBody>
      </p:sp>
    </p:spTree>
    <p:extLst>
      <p:ext uri="{BB962C8B-B14F-4D97-AF65-F5344CB8AC3E}">
        <p14:creationId xmlns:p14="http://schemas.microsoft.com/office/powerpoint/2010/main" val="27094510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E1BF-AFFC-2F47-887B-B8A3AFC1A62C}"/>
              </a:ext>
            </a:extLst>
          </p:cNvPr>
          <p:cNvSpPr>
            <a:spLocks noGrp="1"/>
          </p:cNvSpPr>
          <p:nvPr>
            <p:ph type="title"/>
          </p:nvPr>
        </p:nvSpPr>
        <p:spPr/>
        <p:txBody>
          <a:bodyPr/>
          <a:lstStyle/>
          <a:p>
            <a:r>
              <a:rPr lang="en-US" dirty="0"/>
              <a:t>ML Strengths and Weaknesses</a:t>
            </a:r>
          </a:p>
        </p:txBody>
      </p:sp>
      <p:sp>
        <p:nvSpPr>
          <p:cNvPr id="3" name="Content Placeholder 2">
            <a:extLst>
              <a:ext uri="{FF2B5EF4-FFF2-40B4-BE49-F238E27FC236}">
                <a16:creationId xmlns:a16="http://schemas.microsoft.com/office/drawing/2014/main" id="{3DA2BF72-F19E-5B5C-FE7E-0990E42BEC43}"/>
              </a:ext>
            </a:extLst>
          </p:cNvPr>
          <p:cNvSpPr>
            <a:spLocks noGrp="1"/>
          </p:cNvSpPr>
          <p:nvPr>
            <p:ph idx="1"/>
          </p:nvPr>
        </p:nvSpPr>
        <p:spPr/>
        <p:txBody>
          <a:bodyPr/>
          <a:lstStyle/>
          <a:p>
            <a:r>
              <a:rPr lang="en-US" dirty="0"/>
              <a:t>Your thoughts?</a:t>
            </a:r>
          </a:p>
        </p:txBody>
      </p:sp>
    </p:spTree>
    <p:extLst>
      <p:ext uri="{BB962C8B-B14F-4D97-AF65-F5344CB8AC3E}">
        <p14:creationId xmlns:p14="http://schemas.microsoft.com/office/powerpoint/2010/main" val="285276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90082-61BE-1F30-695A-4A786F25C657}"/>
              </a:ext>
            </a:extLst>
          </p:cNvPr>
          <p:cNvSpPr>
            <a:spLocks noGrp="1"/>
          </p:cNvSpPr>
          <p:nvPr>
            <p:ph type="title"/>
          </p:nvPr>
        </p:nvSpPr>
        <p:spPr/>
        <p:txBody>
          <a:bodyPr>
            <a:normAutofit fontScale="90000"/>
          </a:bodyPr>
          <a:lstStyle/>
          <a:p>
            <a:r>
              <a:rPr lang="en-US" dirty="0"/>
              <a:t>We can map this to any assessment of complex behavior</a:t>
            </a:r>
          </a:p>
        </p:txBody>
      </p:sp>
      <p:sp>
        <p:nvSpPr>
          <p:cNvPr id="3" name="Content Placeholder 2">
            <a:extLst>
              <a:ext uri="{FF2B5EF4-FFF2-40B4-BE49-F238E27FC236}">
                <a16:creationId xmlns:a16="http://schemas.microsoft.com/office/drawing/2014/main" id="{02DE5603-F9D4-2C22-4857-322EF9FB117E}"/>
              </a:ext>
            </a:extLst>
          </p:cNvPr>
          <p:cNvSpPr>
            <a:spLocks noGrp="1"/>
          </p:cNvSpPr>
          <p:nvPr>
            <p:ph idx="1"/>
          </p:nvPr>
        </p:nvSpPr>
        <p:spPr/>
        <p:txBody>
          <a:bodyPr>
            <a:normAutofit/>
          </a:bodyPr>
          <a:lstStyle/>
          <a:p>
            <a:r>
              <a:rPr lang="en-US" dirty="0"/>
              <a:t>Overall paradigm</a:t>
            </a:r>
          </a:p>
          <a:p>
            <a:pPr lvl="1"/>
            <a:r>
              <a:rPr lang="en-US" dirty="0"/>
              <a:t>Assessment of complex behavior determines whether student got problem step right</a:t>
            </a:r>
          </a:p>
          <a:p>
            <a:pPr lvl="1"/>
            <a:r>
              <a:rPr lang="en-US" dirty="0"/>
              <a:t>Knowledge Tracing aggregates across problem steps to assess overall knowledge of skill</a:t>
            </a:r>
          </a:p>
          <a:p>
            <a:endParaRPr lang="en-US" dirty="0"/>
          </a:p>
        </p:txBody>
      </p:sp>
    </p:spTree>
    <p:extLst>
      <p:ext uri="{BB962C8B-B14F-4D97-AF65-F5344CB8AC3E}">
        <p14:creationId xmlns:p14="http://schemas.microsoft.com/office/powerpoint/2010/main" val="6513527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5403-873E-8F84-94AB-3B5D3A205B16}"/>
              </a:ext>
            </a:extLst>
          </p:cNvPr>
          <p:cNvSpPr>
            <a:spLocks noGrp="1"/>
          </p:cNvSpPr>
          <p:nvPr>
            <p:ph type="title"/>
          </p:nvPr>
        </p:nvSpPr>
        <p:spPr/>
        <p:txBody>
          <a:bodyPr/>
          <a:lstStyle/>
          <a:p>
            <a:r>
              <a:rPr lang="en-US" dirty="0"/>
              <a:t>When might one prefer ECD?</a:t>
            </a:r>
          </a:p>
        </p:txBody>
      </p:sp>
      <p:sp>
        <p:nvSpPr>
          <p:cNvPr id="3" name="Content Placeholder 2">
            <a:extLst>
              <a:ext uri="{FF2B5EF4-FFF2-40B4-BE49-F238E27FC236}">
                <a16:creationId xmlns:a16="http://schemas.microsoft.com/office/drawing/2014/main" id="{58638823-68F0-E935-F992-9F8B9BDFB19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182066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5403-873E-8F84-94AB-3B5D3A205B16}"/>
              </a:ext>
            </a:extLst>
          </p:cNvPr>
          <p:cNvSpPr>
            <a:spLocks noGrp="1"/>
          </p:cNvSpPr>
          <p:nvPr>
            <p:ph type="title"/>
          </p:nvPr>
        </p:nvSpPr>
        <p:spPr/>
        <p:txBody>
          <a:bodyPr/>
          <a:lstStyle/>
          <a:p>
            <a:r>
              <a:rPr lang="en-US" dirty="0"/>
              <a:t>When might one prefer ML?</a:t>
            </a:r>
          </a:p>
        </p:txBody>
      </p:sp>
      <p:sp>
        <p:nvSpPr>
          <p:cNvPr id="3" name="Content Placeholder 2">
            <a:extLst>
              <a:ext uri="{FF2B5EF4-FFF2-40B4-BE49-F238E27FC236}">
                <a16:creationId xmlns:a16="http://schemas.microsoft.com/office/drawing/2014/main" id="{58638823-68F0-E935-F992-9F8B9BDFB19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03807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5403-873E-8F84-94AB-3B5D3A205B16}"/>
              </a:ext>
            </a:extLst>
          </p:cNvPr>
          <p:cNvSpPr>
            <a:spLocks noGrp="1"/>
          </p:cNvSpPr>
          <p:nvPr>
            <p:ph type="title"/>
          </p:nvPr>
        </p:nvSpPr>
        <p:spPr/>
        <p:txBody>
          <a:bodyPr>
            <a:normAutofit fontScale="90000"/>
          </a:bodyPr>
          <a:lstStyle/>
          <a:p>
            <a:r>
              <a:rPr lang="en-US" dirty="0"/>
              <a:t>When might one prefer </a:t>
            </a:r>
            <a:br>
              <a:rPr lang="en-US" dirty="0"/>
            </a:br>
            <a:r>
              <a:rPr lang="en-US" dirty="0"/>
              <a:t>Model Tracing?</a:t>
            </a:r>
          </a:p>
        </p:txBody>
      </p:sp>
      <p:sp>
        <p:nvSpPr>
          <p:cNvPr id="3" name="Content Placeholder 2">
            <a:extLst>
              <a:ext uri="{FF2B5EF4-FFF2-40B4-BE49-F238E27FC236}">
                <a16:creationId xmlns:a16="http://schemas.microsoft.com/office/drawing/2014/main" id="{58638823-68F0-E935-F992-9F8B9BDFB19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090828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5358-C824-FB59-95BC-4B4650B022B0}"/>
              </a:ext>
            </a:extLst>
          </p:cNvPr>
          <p:cNvSpPr>
            <a:spLocks noGrp="1"/>
          </p:cNvSpPr>
          <p:nvPr>
            <p:ph type="title"/>
          </p:nvPr>
        </p:nvSpPr>
        <p:spPr/>
        <p:txBody>
          <a:bodyPr/>
          <a:lstStyle/>
          <a:p>
            <a:r>
              <a:rPr lang="en-US" dirty="0"/>
              <a:t>Integrating into KT</a:t>
            </a:r>
          </a:p>
        </p:txBody>
      </p:sp>
      <p:sp>
        <p:nvSpPr>
          <p:cNvPr id="3" name="Content Placeholder 2">
            <a:extLst>
              <a:ext uri="{FF2B5EF4-FFF2-40B4-BE49-F238E27FC236}">
                <a16:creationId xmlns:a16="http://schemas.microsoft.com/office/drawing/2014/main" id="{5665801D-BEDC-0E40-AE2A-8CAE74FDE3F5}"/>
              </a:ext>
            </a:extLst>
          </p:cNvPr>
          <p:cNvSpPr>
            <a:spLocks noGrp="1"/>
          </p:cNvSpPr>
          <p:nvPr>
            <p:ph idx="1"/>
          </p:nvPr>
        </p:nvSpPr>
        <p:spPr/>
        <p:txBody>
          <a:bodyPr/>
          <a:lstStyle/>
          <a:p>
            <a:r>
              <a:rPr lang="en-US" dirty="0"/>
              <a:t>Quite easy</a:t>
            </a:r>
          </a:p>
          <a:p>
            <a:endParaRPr lang="en-US" dirty="0"/>
          </a:p>
          <a:p>
            <a:r>
              <a:rPr lang="en-US" dirty="0"/>
              <a:t>ECD typically provides [0,1] outputs – can be integrated into KT just like traditional items</a:t>
            </a:r>
          </a:p>
          <a:p>
            <a:r>
              <a:rPr lang="en-US" dirty="0"/>
              <a:t>ML typically provides {0,1} probabilities – easy to integrate into KT with simple extensions (Sao Pedro et al., 2013)</a:t>
            </a:r>
          </a:p>
        </p:txBody>
      </p:sp>
    </p:spTree>
    <p:extLst>
      <p:ext uri="{BB962C8B-B14F-4D97-AF65-F5344CB8AC3E}">
        <p14:creationId xmlns:p14="http://schemas.microsoft.com/office/powerpoint/2010/main" val="950007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5B61-72DA-96BA-2CF2-92B212978E07}"/>
              </a:ext>
            </a:extLst>
          </p:cNvPr>
          <p:cNvSpPr>
            <a:spLocks noGrp="1"/>
          </p:cNvSpPr>
          <p:nvPr>
            <p:ph type="title"/>
          </p:nvPr>
        </p:nvSpPr>
        <p:spPr/>
        <p:txBody>
          <a:bodyPr/>
          <a:lstStyle/>
          <a:p>
            <a:r>
              <a:rPr lang="en-US" dirty="0"/>
              <a:t>Scaffolding Complex Behavior</a:t>
            </a:r>
          </a:p>
        </p:txBody>
      </p:sp>
      <p:sp>
        <p:nvSpPr>
          <p:cNvPr id="3" name="Content Placeholder 2">
            <a:extLst>
              <a:ext uri="{FF2B5EF4-FFF2-40B4-BE49-F238E27FC236}">
                <a16:creationId xmlns:a16="http://schemas.microsoft.com/office/drawing/2014/main" id="{EA0B280D-6F87-395C-1AB6-584155C8A48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977085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2680-53B6-C20B-7B8B-64C55DABBB49}"/>
              </a:ext>
            </a:extLst>
          </p:cNvPr>
          <p:cNvSpPr>
            <a:spLocks noGrp="1"/>
          </p:cNvSpPr>
          <p:nvPr>
            <p:ph type="title"/>
          </p:nvPr>
        </p:nvSpPr>
        <p:spPr/>
        <p:txBody>
          <a:bodyPr>
            <a:normAutofit/>
          </a:bodyPr>
          <a:lstStyle/>
          <a:p>
            <a:r>
              <a:rPr lang="en-US" dirty="0" err="1"/>
              <a:t>Inq</a:t>
            </a:r>
            <a:r>
              <a:rPr lang="en-US" dirty="0"/>
              <a:t>-ITS</a:t>
            </a:r>
          </a:p>
        </p:txBody>
      </p:sp>
      <p:sp>
        <p:nvSpPr>
          <p:cNvPr id="3" name="Content Placeholder 2">
            <a:extLst>
              <a:ext uri="{FF2B5EF4-FFF2-40B4-BE49-F238E27FC236}">
                <a16:creationId xmlns:a16="http://schemas.microsoft.com/office/drawing/2014/main" id="{53294BC3-3EB1-49E8-FA91-E749CF73B7A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12595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561233-E1D8-4AA6-907C-C578EBBF5C5F}" type="slidenum">
              <a:rPr lang="en-US" smtClean="0"/>
              <a:pPr/>
              <a:t>86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1" y="857250"/>
            <a:ext cx="6060559" cy="5143500"/>
          </a:xfrm>
          <a:prstGeom prst="rect">
            <a:avLst/>
          </a:prstGeom>
        </p:spPr>
      </p:pic>
    </p:spTree>
    <p:extLst>
      <p:ext uri="{BB962C8B-B14F-4D97-AF65-F5344CB8AC3E}">
        <p14:creationId xmlns:p14="http://schemas.microsoft.com/office/powerpoint/2010/main" val="1549649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561233-E1D8-4AA6-907C-C578EBBF5C5F}" type="slidenum">
              <a:rPr lang="en-US" smtClean="0"/>
              <a:pPr/>
              <a:t>87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1" y="857250"/>
            <a:ext cx="6060559" cy="5143500"/>
          </a:xfrm>
          <a:prstGeom prst="rect">
            <a:avLst/>
          </a:prstGeom>
        </p:spPr>
      </p:pic>
      <p:sp>
        <p:nvSpPr>
          <p:cNvPr id="6" name="TextBox 5"/>
          <p:cNvSpPr txBox="1"/>
          <p:nvPr/>
        </p:nvSpPr>
        <p:spPr>
          <a:xfrm>
            <a:off x="4057650" y="4063054"/>
            <a:ext cx="1620774" cy="784830"/>
          </a:xfrm>
          <a:prstGeom prst="rect">
            <a:avLst/>
          </a:prstGeom>
          <a:solidFill>
            <a:schemeClr val="bg1"/>
          </a:solidFill>
        </p:spPr>
        <p:txBody>
          <a:bodyPr wrap="square" rtlCol="0">
            <a:spAutoFit/>
          </a:bodyPr>
          <a:lstStyle/>
          <a:p>
            <a:r>
              <a:rPr lang="en-US" sz="900" dirty="0"/>
              <a:t>Hey, are you just playing with the buttons? Take your learning seriously or  </a:t>
            </a:r>
            <a:r>
              <a:rPr lang="en-US" sz="900" b="1" dirty="0"/>
              <a:t>I will eat you!!!</a:t>
            </a:r>
            <a:br>
              <a:rPr lang="en-US" sz="900" b="1" dirty="0"/>
            </a:br>
            <a:endParaRPr lang="en-US" sz="900" b="1" dirty="0"/>
          </a:p>
        </p:txBody>
      </p:sp>
      <p:sp>
        <p:nvSpPr>
          <p:cNvPr id="7" name="Rectangle 6"/>
          <p:cNvSpPr/>
          <p:nvPr/>
        </p:nvSpPr>
        <p:spPr>
          <a:xfrm>
            <a:off x="4400550" y="4680898"/>
            <a:ext cx="1028700" cy="234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13386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6680-DE28-F927-1BD0-B0DDA3BEACA4}"/>
              </a:ext>
            </a:extLst>
          </p:cNvPr>
          <p:cNvSpPr>
            <a:spLocks noGrp="1"/>
          </p:cNvSpPr>
          <p:nvPr>
            <p:ph type="title"/>
          </p:nvPr>
        </p:nvSpPr>
        <p:spPr/>
        <p:txBody>
          <a:bodyPr/>
          <a:lstStyle/>
          <a:p>
            <a:r>
              <a:rPr lang="en-US" dirty="0"/>
              <a:t>Result</a:t>
            </a:r>
          </a:p>
        </p:txBody>
      </p:sp>
      <p:sp>
        <p:nvSpPr>
          <p:cNvPr id="3" name="Content Placeholder 2">
            <a:extLst>
              <a:ext uri="{FF2B5EF4-FFF2-40B4-BE49-F238E27FC236}">
                <a16:creationId xmlns:a16="http://schemas.microsoft.com/office/drawing/2014/main" id="{A62B7934-244B-503C-5751-1D1B3B1A398C}"/>
              </a:ext>
            </a:extLst>
          </p:cNvPr>
          <p:cNvSpPr>
            <a:spLocks noGrp="1"/>
          </p:cNvSpPr>
          <p:nvPr>
            <p:ph idx="1"/>
          </p:nvPr>
        </p:nvSpPr>
        <p:spPr/>
        <p:txBody>
          <a:bodyPr/>
          <a:lstStyle/>
          <a:p>
            <a:r>
              <a:rPr lang="en-US" dirty="0"/>
              <a:t>Significantly better performance (Sao Pedro et al., 2013; Gobert et al., 2018)</a:t>
            </a:r>
          </a:p>
          <a:p>
            <a:r>
              <a:rPr lang="en-US" dirty="0"/>
              <a:t>Transferred to other topics (Li et al., 2019)</a:t>
            </a:r>
          </a:p>
        </p:txBody>
      </p:sp>
    </p:spTree>
    <p:extLst>
      <p:ext uri="{BB962C8B-B14F-4D97-AF65-F5344CB8AC3E}">
        <p14:creationId xmlns:p14="http://schemas.microsoft.com/office/powerpoint/2010/main" val="35718725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2BBFD-3CC2-99C4-0C46-CF938BA76FA5}"/>
              </a:ext>
            </a:extLst>
          </p:cNvPr>
          <p:cNvSpPr>
            <a:spLocks noGrp="1"/>
          </p:cNvSpPr>
          <p:nvPr>
            <p:ph type="title"/>
          </p:nvPr>
        </p:nvSpPr>
        <p:spPr/>
        <p:txBody>
          <a:bodyPr/>
          <a:lstStyle/>
          <a:p>
            <a:r>
              <a:rPr lang="en-US" dirty="0"/>
              <a:t>Questions? Comments?</a:t>
            </a:r>
          </a:p>
        </p:txBody>
      </p:sp>
      <p:sp>
        <p:nvSpPr>
          <p:cNvPr id="3" name="Content Placeholder 2">
            <a:extLst>
              <a:ext uri="{FF2B5EF4-FFF2-40B4-BE49-F238E27FC236}">
                <a16:creationId xmlns:a16="http://schemas.microsoft.com/office/drawing/2014/main" id="{161F6C78-C69A-1971-8268-C2D9BB02754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7779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57A9-E600-6D63-E759-B40E49738455}"/>
              </a:ext>
            </a:extLst>
          </p:cNvPr>
          <p:cNvSpPr>
            <a:spLocks noGrp="1"/>
          </p:cNvSpPr>
          <p:nvPr>
            <p:ph type="title"/>
          </p:nvPr>
        </p:nvSpPr>
        <p:spPr/>
        <p:txBody>
          <a:bodyPr>
            <a:normAutofit fontScale="90000"/>
          </a:bodyPr>
          <a:lstStyle/>
          <a:p>
            <a:r>
              <a:rPr lang="en-US" dirty="0"/>
              <a:t>Approaches for Recognizing </a:t>
            </a:r>
            <a:br>
              <a:rPr lang="en-US" dirty="0"/>
            </a:br>
            <a:r>
              <a:rPr lang="en-US" dirty="0"/>
              <a:t>Complex Behavior</a:t>
            </a:r>
          </a:p>
        </p:txBody>
      </p:sp>
      <p:sp>
        <p:nvSpPr>
          <p:cNvPr id="3" name="Content Placeholder 2">
            <a:extLst>
              <a:ext uri="{FF2B5EF4-FFF2-40B4-BE49-F238E27FC236}">
                <a16:creationId xmlns:a16="http://schemas.microsoft.com/office/drawing/2014/main" id="{DB349E21-89F8-984B-67B4-6BD693B7BBD3}"/>
              </a:ext>
            </a:extLst>
          </p:cNvPr>
          <p:cNvSpPr>
            <a:spLocks noGrp="1"/>
          </p:cNvSpPr>
          <p:nvPr>
            <p:ph idx="1"/>
          </p:nvPr>
        </p:nvSpPr>
        <p:spPr/>
        <p:txBody>
          <a:bodyPr/>
          <a:lstStyle/>
          <a:p>
            <a:r>
              <a:rPr lang="en-US" dirty="0"/>
              <a:t>Model tracing</a:t>
            </a:r>
          </a:p>
          <a:p>
            <a:r>
              <a:rPr lang="en-US" dirty="0"/>
              <a:t>ECD</a:t>
            </a:r>
          </a:p>
          <a:p>
            <a:r>
              <a:rPr lang="en-US" dirty="0"/>
              <a:t>ML</a:t>
            </a:r>
          </a:p>
        </p:txBody>
      </p:sp>
    </p:spTree>
    <p:extLst>
      <p:ext uri="{BB962C8B-B14F-4D97-AF65-F5344CB8AC3E}">
        <p14:creationId xmlns:p14="http://schemas.microsoft.com/office/powerpoint/2010/main" val="22559974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08FE-D4A4-C408-A83F-3B2850E2CC62}"/>
              </a:ext>
            </a:extLst>
          </p:cNvPr>
          <p:cNvSpPr>
            <a:spLocks noGrp="1"/>
          </p:cNvSpPr>
          <p:nvPr>
            <p:ph type="title"/>
          </p:nvPr>
        </p:nvSpPr>
        <p:spPr>
          <a:xfrm>
            <a:off x="457200" y="249585"/>
            <a:ext cx="8229600" cy="1143000"/>
          </a:xfrm>
        </p:spPr>
        <p:txBody>
          <a:bodyPr>
            <a:normAutofit fontScale="90000"/>
          </a:bodyPr>
          <a:lstStyle/>
          <a:p>
            <a:r>
              <a:rPr lang="en-US" dirty="0"/>
              <a:t>Deep Thought</a:t>
            </a:r>
            <a:br>
              <a:rPr lang="en-US" dirty="0"/>
            </a:br>
            <a:r>
              <a:rPr lang="en-US" dirty="0"/>
              <a:t>(Stamper et al., 2013)</a:t>
            </a:r>
          </a:p>
        </p:txBody>
      </p:sp>
      <p:sp>
        <p:nvSpPr>
          <p:cNvPr id="3" name="Content Placeholder 2">
            <a:extLst>
              <a:ext uri="{FF2B5EF4-FFF2-40B4-BE49-F238E27FC236}">
                <a16:creationId xmlns:a16="http://schemas.microsoft.com/office/drawing/2014/main" id="{E05113B5-1EF9-DAB1-2935-EAC58AEAB905}"/>
              </a:ext>
            </a:extLst>
          </p:cNvPr>
          <p:cNvSpPr>
            <a:spLocks noGrp="1"/>
          </p:cNvSpPr>
          <p:nvPr>
            <p:ph idx="1"/>
          </p:nvPr>
        </p:nvSpPr>
        <p:spPr/>
        <p:txBody>
          <a:bodyPr/>
          <a:lstStyle/>
          <a:p>
            <a:r>
              <a:rPr lang="en-US" dirty="0"/>
              <a:t>Logic proof tutor</a:t>
            </a:r>
          </a:p>
          <a:p>
            <a:endParaRPr lang="en-US" dirty="0"/>
          </a:p>
          <a:p>
            <a:r>
              <a:rPr lang="en-US" dirty="0"/>
              <a:t>Modeling approach a bit different, but scaffolding relevant</a:t>
            </a:r>
          </a:p>
          <a:p>
            <a:endParaRPr lang="en-US" dirty="0"/>
          </a:p>
        </p:txBody>
      </p:sp>
    </p:spTree>
    <p:extLst>
      <p:ext uri="{BB962C8B-B14F-4D97-AF65-F5344CB8AC3E}">
        <p14:creationId xmlns:p14="http://schemas.microsoft.com/office/powerpoint/2010/main" val="9152982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30D25-8FC0-21FA-0466-3ABEF98D6B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BA41F6-DA93-50B8-D9F4-D5E68BA3D38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50EAD76-C454-6248-8F68-67EA49EFCF98}"/>
              </a:ext>
            </a:extLst>
          </p:cNvPr>
          <p:cNvPicPr>
            <a:picLocks noChangeAspect="1"/>
          </p:cNvPicPr>
          <p:nvPr/>
        </p:nvPicPr>
        <p:blipFill>
          <a:blip r:embed="rId2"/>
          <a:stretch>
            <a:fillRect/>
          </a:stretch>
        </p:blipFill>
        <p:spPr>
          <a:xfrm>
            <a:off x="804862" y="1123950"/>
            <a:ext cx="7534275" cy="5772150"/>
          </a:xfrm>
          <a:prstGeom prst="rect">
            <a:avLst/>
          </a:prstGeom>
        </p:spPr>
      </p:pic>
    </p:spTree>
    <p:extLst>
      <p:ext uri="{BB962C8B-B14F-4D97-AF65-F5344CB8AC3E}">
        <p14:creationId xmlns:p14="http://schemas.microsoft.com/office/powerpoint/2010/main" val="10386213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08FE-D4A4-C408-A83F-3B2850E2CC62}"/>
              </a:ext>
            </a:extLst>
          </p:cNvPr>
          <p:cNvSpPr>
            <a:spLocks noGrp="1"/>
          </p:cNvSpPr>
          <p:nvPr>
            <p:ph type="title"/>
          </p:nvPr>
        </p:nvSpPr>
        <p:spPr>
          <a:xfrm>
            <a:off x="457200" y="249585"/>
            <a:ext cx="8229600" cy="1143000"/>
          </a:xfrm>
        </p:spPr>
        <p:txBody>
          <a:bodyPr>
            <a:normAutofit fontScale="90000"/>
          </a:bodyPr>
          <a:lstStyle/>
          <a:p>
            <a:r>
              <a:rPr lang="en-US" dirty="0"/>
              <a:t>Deep Thought</a:t>
            </a:r>
            <a:br>
              <a:rPr lang="en-US" dirty="0"/>
            </a:br>
            <a:r>
              <a:rPr lang="en-US" dirty="0"/>
              <a:t>(Stamper et al., 2013)</a:t>
            </a:r>
          </a:p>
        </p:txBody>
      </p:sp>
      <p:sp>
        <p:nvSpPr>
          <p:cNvPr id="3" name="Content Placeholder 2">
            <a:extLst>
              <a:ext uri="{FF2B5EF4-FFF2-40B4-BE49-F238E27FC236}">
                <a16:creationId xmlns:a16="http://schemas.microsoft.com/office/drawing/2014/main" id="{E05113B5-1EF9-DAB1-2935-EAC58AEAB905}"/>
              </a:ext>
            </a:extLst>
          </p:cNvPr>
          <p:cNvSpPr>
            <a:spLocks noGrp="1"/>
          </p:cNvSpPr>
          <p:nvPr>
            <p:ph idx="1"/>
          </p:nvPr>
        </p:nvSpPr>
        <p:spPr/>
        <p:txBody>
          <a:bodyPr/>
          <a:lstStyle/>
          <a:p>
            <a:r>
              <a:rPr lang="en-US" dirty="0"/>
              <a:t>Logic proof tutor</a:t>
            </a:r>
          </a:p>
          <a:p>
            <a:endParaRPr lang="en-US" dirty="0"/>
          </a:p>
          <a:p>
            <a:r>
              <a:rPr lang="en-US" dirty="0"/>
              <a:t>Recommended next action to students based on previous actions </a:t>
            </a:r>
          </a:p>
          <a:p>
            <a:pPr lvl="1"/>
            <a:r>
              <a:rPr lang="en-US" dirty="0"/>
              <a:t>By students who had eventually solved proof</a:t>
            </a:r>
          </a:p>
          <a:p>
            <a:pPr lvl="1"/>
            <a:r>
              <a:rPr lang="en-US" dirty="0"/>
              <a:t>That were same as current student’s process so far</a:t>
            </a:r>
          </a:p>
        </p:txBody>
      </p:sp>
    </p:spTree>
    <p:extLst>
      <p:ext uri="{BB962C8B-B14F-4D97-AF65-F5344CB8AC3E}">
        <p14:creationId xmlns:p14="http://schemas.microsoft.com/office/powerpoint/2010/main" val="24950580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357D6-A5F0-FD47-3041-4A47E4D38D8F}"/>
              </a:ext>
            </a:extLst>
          </p:cNvPr>
          <p:cNvSpPr>
            <a:spLocks noGrp="1"/>
          </p:cNvSpPr>
          <p:nvPr>
            <p:ph type="title"/>
          </p:nvPr>
        </p:nvSpPr>
        <p:spPr/>
        <p:txBody>
          <a:bodyPr/>
          <a:lstStyle/>
          <a:p>
            <a:r>
              <a:rPr lang="en-US" dirty="0"/>
              <a:t>Example of Hint</a:t>
            </a:r>
          </a:p>
        </p:txBody>
      </p:sp>
      <p:sp>
        <p:nvSpPr>
          <p:cNvPr id="3" name="Content Placeholder 2">
            <a:extLst>
              <a:ext uri="{FF2B5EF4-FFF2-40B4-BE49-F238E27FC236}">
                <a16:creationId xmlns:a16="http://schemas.microsoft.com/office/drawing/2014/main" id="{E5F297AD-561D-A189-1302-EB11BFA0621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9FC46DB-98B3-CC6B-FB3F-EB2C2CD1078D}"/>
              </a:ext>
            </a:extLst>
          </p:cNvPr>
          <p:cNvPicPr>
            <a:picLocks noChangeAspect="1"/>
          </p:cNvPicPr>
          <p:nvPr/>
        </p:nvPicPr>
        <p:blipFill>
          <a:blip r:embed="rId2"/>
          <a:stretch>
            <a:fillRect/>
          </a:stretch>
        </p:blipFill>
        <p:spPr>
          <a:xfrm>
            <a:off x="0" y="2332844"/>
            <a:ext cx="9144000" cy="2192311"/>
          </a:xfrm>
          <a:prstGeom prst="rect">
            <a:avLst/>
          </a:prstGeom>
        </p:spPr>
      </p:pic>
    </p:spTree>
    <p:extLst>
      <p:ext uri="{BB962C8B-B14F-4D97-AF65-F5344CB8AC3E}">
        <p14:creationId xmlns:p14="http://schemas.microsoft.com/office/powerpoint/2010/main" val="39259921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08FE-D4A4-C408-A83F-3B2850E2CC62}"/>
              </a:ext>
            </a:extLst>
          </p:cNvPr>
          <p:cNvSpPr>
            <a:spLocks noGrp="1"/>
          </p:cNvSpPr>
          <p:nvPr>
            <p:ph type="title"/>
          </p:nvPr>
        </p:nvSpPr>
        <p:spPr>
          <a:xfrm>
            <a:off x="457200" y="249585"/>
            <a:ext cx="8229600" cy="1143000"/>
          </a:xfrm>
        </p:spPr>
        <p:txBody>
          <a:bodyPr>
            <a:normAutofit fontScale="90000"/>
          </a:bodyPr>
          <a:lstStyle/>
          <a:p>
            <a:r>
              <a:rPr lang="en-US" dirty="0"/>
              <a:t>Deep Thought</a:t>
            </a:r>
            <a:br>
              <a:rPr lang="en-US" dirty="0"/>
            </a:br>
            <a:r>
              <a:rPr lang="en-US" dirty="0"/>
              <a:t>(Stamper et al., 2013)</a:t>
            </a:r>
          </a:p>
        </p:txBody>
      </p:sp>
      <p:sp>
        <p:nvSpPr>
          <p:cNvPr id="3" name="Content Placeholder 2">
            <a:extLst>
              <a:ext uri="{FF2B5EF4-FFF2-40B4-BE49-F238E27FC236}">
                <a16:creationId xmlns:a16="http://schemas.microsoft.com/office/drawing/2014/main" id="{E05113B5-1EF9-DAB1-2935-EAC58AEAB905}"/>
              </a:ext>
            </a:extLst>
          </p:cNvPr>
          <p:cNvSpPr>
            <a:spLocks noGrp="1"/>
          </p:cNvSpPr>
          <p:nvPr>
            <p:ph idx="1"/>
          </p:nvPr>
        </p:nvSpPr>
        <p:spPr/>
        <p:txBody>
          <a:bodyPr/>
          <a:lstStyle/>
          <a:p>
            <a:r>
              <a:rPr lang="en-US" dirty="0"/>
              <a:t>Led to better post-test score and better course grade</a:t>
            </a:r>
          </a:p>
          <a:p>
            <a:endParaRPr lang="en-US" dirty="0"/>
          </a:p>
          <a:p>
            <a:r>
              <a:rPr lang="en-US" dirty="0"/>
              <a:t>Also reduced quitting behavior</a:t>
            </a:r>
          </a:p>
          <a:p>
            <a:endParaRPr lang="en-US" dirty="0"/>
          </a:p>
        </p:txBody>
      </p:sp>
    </p:spTree>
    <p:extLst>
      <p:ext uri="{BB962C8B-B14F-4D97-AF65-F5344CB8AC3E}">
        <p14:creationId xmlns:p14="http://schemas.microsoft.com/office/powerpoint/2010/main" val="40639709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B28A-29B7-1187-C055-9DDAEEC0C419}"/>
              </a:ext>
            </a:extLst>
          </p:cNvPr>
          <p:cNvSpPr>
            <a:spLocks noGrp="1"/>
          </p:cNvSpPr>
          <p:nvPr>
            <p:ph type="title"/>
          </p:nvPr>
        </p:nvSpPr>
        <p:spPr/>
        <p:txBody>
          <a:bodyPr/>
          <a:lstStyle/>
          <a:p>
            <a:r>
              <a:rPr lang="en-US" dirty="0"/>
              <a:t>Questions? Comments?</a:t>
            </a:r>
          </a:p>
        </p:txBody>
      </p:sp>
      <p:sp>
        <p:nvSpPr>
          <p:cNvPr id="3" name="Content Placeholder 2">
            <a:extLst>
              <a:ext uri="{FF2B5EF4-FFF2-40B4-BE49-F238E27FC236}">
                <a16:creationId xmlns:a16="http://schemas.microsoft.com/office/drawing/2014/main" id="{37D0F698-CE9B-4422-1C72-F7946690DD9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984132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0250-2EB3-428F-29FA-DB965608DB16}"/>
              </a:ext>
            </a:extLst>
          </p:cNvPr>
          <p:cNvSpPr>
            <a:spLocks noGrp="1"/>
          </p:cNvSpPr>
          <p:nvPr>
            <p:ph type="title"/>
          </p:nvPr>
        </p:nvSpPr>
        <p:spPr/>
        <p:txBody>
          <a:bodyPr/>
          <a:lstStyle/>
          <a:p>
            <a:r>
              <a:rPr lang="en-US" dirty="0"/>
              <a:t>Betty’s Brain</a:t>
            </a:r>
          </a:p>
        </p:txBody>
      </p:sp>
      <p:sp>
        <p:nvSpPr>
          <p:cNvPr id="3" name="Content Placeholder 2">
            <a:extLst>
              <a:ext uri="{FF2B5EF4-FFF2-40B4-BE49-F238E27FC236}">
                <a16:creationId xmlns:a16="http://schemas.microsoft.com/office/drawing/2014/main" id="{ACF7D937-3BC4-B8FC-6F4A-F8B6354ECA1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7E77F78-AE22-6570-95B0-A7DF60BB434B}"/>
              </a:ext>
            </a:extLst>
          </p:cNvPr>
          <p:cNvPicPr>
            <a:picLocks noChangeAspect="1"/>
          </p:cNvPicPr>
          <p:nvPr/>
        </p:nvPicPr>
        <p:blipFill>
          <a:blip r:embed="rId2"/>
          <a:stretch>
            <a:fillRect/>
          </a:stretch>
        </p:blipFill>
        <p:spPr>
          <a:xfrm>
            <a:off x="519112" y="1600200"/>
            <a:ext cx="8105775" cy="4772025"/>
          </a:xfrm>
          <a:prstGeom prst="rect">
            <a:avLst/>
          </a:prstGeom>
        </p:spPr>
      </p:pic>
    </p:spTree>
    <p:extLst>
      <p:ext uri="{BB962C8B-B14F-4D97-AF65-F5344CB8AC3E}">
        <p14:creationId xmlns:p14="http://schemas.microsoft.com/office/powerpoint/2010/main" val="31533287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81677-F7E7-5D9A-4258-8B0FE901935B}"/>
              </a:ext>
            </a:extLst>
          </p:cNvPr>
          <p:cNvSpPr>
            <a:spLocks noGrp="1"/>
          </p:cNvSpPr>
          <p:nvPr>
            <p:ph type="title"/>
          </p:nvPr>
        </p:nvSpPr>
        <p:spPr/>
        <p:txBody>
          <a:bodyPr>
            <a:normAutofit fontScale="90000"/>
          </a:bodyPr>
          <a:lstStyle/>
          <a:p>
            <a:r>
              <a:rPr lang="en-US" dirty="0"/>
              <a:t>Mr. Davis</a:t>
            </a:r>
            <a:br>
              <a:rPr lang="en-US" dirty="0"/>
            </a:br>
            <a:r>
              <a:rPr lang="en-US" dirty="0"/>
              <a:t>(</a:t>
            </a:r>
            <a:r>
              <a:rPr lang="en-US" dirty="0" err="1"/>
              <a:t>Leelawong</a:t>
            </a:r>
            <a:r>
              <a:rPr lang="en-US" dirty="0"/>
              <a:t> et al., 2008)</a:t>
            </a:r>
          </a:p>
        </p:txBody>
      </p:sp>
      <p:sp>
        <p:nvSpPr>
          <p:cNvPr id="3" name="Content Placeholder 2">
            <a:extLst>
              <a:ext uri="{FF2B5EF4-FFF2-40B4-BE49-F238E27FC236}">
                <a16:creationId xmlns:a16="http://schemas.microsoft.com/office/drawing/2014/main" id="{AA1A8D20-B878-019B-5811-4864541B528C}"/>
              </a:ext>
            </a:extLst>
          </p:cNvPr>
          <p:cNvSpPr>
            <a:spLocks noGrp="1"/>
          </p:cNvSpPr>
          <p:nvPr>
            <p:ph idx="1"/>
          </p:nvPr>
        </p:nvSpPr>
        <p:spPr/>
        <p:txBody>
          <a:bodyPr/>
          <a:lstStyle/>
          <a:p>
            <a:r>
              <a:rPr lang="en-US" dirty="0"/>
              <a:t>Provides feedback when student provides incorrect answers or when student demonstrates poor SRL strategy</a:t>
            </a:r>
          </a:p>
        </p:txBody>
      </p:sp>
    </p:spTree>
    <p:extLst>
      <p:ext uri="{BB962C8B-B14F-4D97-AF65-F5344CB8AC3E}">
        <p14:creationId xmlns:p14="http://schemas.microsoft.com/office/powerpoint/2010/main" val="17639842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81677-F7E7-5D9A-4258-8B0FE901935B}"/>
              </a:ext>
            </a:extLst>
          </p:cNvPr>
          <p:cNvSpPr>
            <a:spLocks noGrp="1"/>
          </p:cNvSpPr>
          <p:nvPr>
            <p:ph type="title"/>
          </p:nvPr>
        </p:nvSpPr>
        <p:spPr/>
        <p:txBody>
          <a:bodyPr>
            <a:normAutofit fontScale="90000"/>
          </a:bodyPr>
          <a:lstStyle/>
          <a:p>
            <a:r>
              <a:rPr lang="en-US" dirty="0"/>
              <a:t>Mr. Davis</a:t>
            </a:r>
            <a:br>
              <a:rPr lang="en-US" dirty="0"/>
            </a:br>
            <a:r>
              <a:rPr lang="en-US" dirty="0"/>
              <a:t>(</a:t>
            </a:r>
            <a:r>
              <a:rPr lang="en-US" dirty="0" err="1"/>
              <a:t>Leelawong</a:t>
            </a:r>
            <a:r>
              <a:rPr lang="en-US" dirty="0"/>
              <a:t> et al., 2008)</a:t>
            </a:r>
          </a:p>
        </p:txBody>
      </p:sp>
      <p:sp>
        <p:nvSpPr>
          <p:cNvPr id="3" name="Content Placeholder 2">
            <a:extLst>
              <a:ext uri="{FF2B5EF4-FFF2-40B4-BE49-F238E27FC236}">
                <a16:creationId xmlns:a16="http://schemas.microsoft.com/office/drawing/2014/main" id="{AA1A8D20-B878-019B-5811-4864541B528C}"/>
              </a:ext>
            </a:extLst>
          </p:cNvPr>
          <p:cNvSpPr>
            <a:spLocks noGrp="1"/>
          </p:cNvSpPr>
          <p:nvPr>
            <p:ph idx="1"/>
          </p:nvPr>
        </p:nvSpPr>
        <p:spPr/>
        <p:txBody>
          <a:bodyPr>
            <a:normAutofit fontScale="62500" lnSpcReduction="20000"/>
          </a:bodyPr>
          <a:lstStyle/>
          <a:p>
            <a:r>
              <a:rPr lang="en-US" dirty="0"/>
              <a:t>“Betty, to do well on this quiz you must understand the causal relationships that make up the chain of events that happen in the river. A chain of direct relationships produces a chain of events. Paying attention in class leads to better understanding and better understanding produces better grades is an example of a chain of events.</a:t>
            </a:r>
          </a:p>
          <a:p>
            <a:r>
              <a:rPr lang="en-US" dirty="0"/>
              <a:t>Betty, below is a part of the chain of events you need to know to answer the quiz 2 questions correctly. Your tutor will have to figure out how to use these hints to teach you with the concept map, but you can help your tutor by giving explanations for your answers to the quiz questions. Remember it is a good idea for your tutor to get an explanation from you for the first question on this quiz. Check back here after you take the quiz again for more parts of the chain. </a:t>
            </a:r>
          </a:p>
          <a:p>
            <a:r>
              <a:rPr lang="en-US" dirty="0"/>
              <a:t>Fish live in the river, and while they help algae by exhaling carbon dioxide, algae also depend on fish and macroinvertebrates in another way. Fish make their waste in the river, and this waste plays an important role in the interdependence between fish and algae. </a:t>
            </a:r>
          </a:p>
          <a:p>
            <a:r>
              <a:rPr lang="en-US" dirty="0"/>
              <a:t>Also, don't forget to look at the resources if you need more information.” </a:t>
            </a:r>
          </a:p>
        </p:txBody>
      </p:sp>
    </p:spTree>
    <p:extLst>
      <p:ext uri="{BB962C8B-B14F-4D97-AF65-F5344CB8AC3E}">
        <p14:creationId xmlns:p14="http://schemas.microsoft.com/office/powerpoint/2010/main" val="17050334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1F06-4D51-03BA-0F64-D2A7CC02C133}"/>
              </a:ext>
            </a:extLst>
          </p:cNvPr>
          <p:cNvSpPr>
            <a:spLocks noGrp="1"/>
          </p:cNvSpPr>
          <p:nvPr>
            <p:ph type="title"/>
          </p:nvPr>
        </p:nvSpPr>
        <p:spPr/>
        <p:txBody>
          <a:bodyPr/>
          <a:lstStyle/>
          <a:p>
            <a:r>
              <a:rPr lang="en-US" dirty="0"/>
              <a:t>Questions? Comments?</a:t>
            </a:r>
          </a:p>
        </p:txBody>
      </p:sp>
      <p:sp>
        <p:nvSpPr>
          <p:cNvPr id="3" name="Content Placeholder 2">
            <a:extLst>
              <a:ext uri="{FF2B5EF4-FFF2-40B4-BE49-F238E27FC236}">
                <a16:creationId xmlns:a16="http://schemas.microsoft.com/office/drawing/2014/main" id="{723D2B6D-61BE-8E04-201B-95DAE21EE22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24834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2329</TotalTime>
  <Words>3040</Words>
  <Application>Microsoft Office PowerPoint</Application>
  <PresentationFormat>On-screen Show (4:3)</PresentationFormat>
  <Paragraphs>396</Paragraphs>
  <Slides>110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110</vt:i4>
      </vt:variant>
    </vt:vector>
  </HeadingPairs>
  <TitlesOfParts>
    <vt:vector size="116" baseType="lpstr">
      <vt:lpstr>Arial</vt:lpstr>
      <vt:lpstr>Calibri</vt:lpstr>
      <vt:lpstr>Symbol</vt:lpstr>
      <vt:lpstr>Times</vt:lpstr>
      <vt:lpstr>Times New Roman</vt:lpstr>
      <vt:lpstr>Office Theme</vt:lpstr>
      <vt:lpstr>Adaptive Learning Systems</vt:lpstr>
      <vt:lpstr>Welcome!</vt:lpstr>
      <vt:lpstr>Any questions about </vt:lpstr>
      <vt:lpstr>Any questions about </vt:lpstr>
      <vt:lpstr>We continue today…</vt:lpstr>
      <vt:lpstr>Two steps</vt:lpstr>
      <vt:lpstr>A Reprise</vt:lpstr>
      <vt:lpstr>We can map this to any assessment of complex behavior</vt:lpstr>
      <vt:lpstr>Approaches for Recognizing  Complex Behavior</vt:lpstr>
      <vt:lpstr>Approaches for Recognizing  Complex Behavior</vt:lpstr>
      <vt:lpstr>Model Tracing: Reprise</vt:lpstr>
      <vt:lpstr>Production-System Models</vt:lpstr>
      <vt:lpstr>Example (Baker et al., 2001)</vt:lpstr>
      <vt:lpstr>Model Tracing: Reprise</vt:lpstr>
      <vt:lpstr>Comments? Questions?</vt:lpstr>
      <vt:lpstr>Evidence Centered Design (Mislevy et al., 1997)</vt:lpstr>
      <vt:lpstr>Image from Shute, Kim, Razzouk (n.d.) ECD for Dummies.</vt:lpstr>
      <vt:lpstr>ECD</vt:lpstr>
      <vt:lpstr>Task Model/Action Model</vt:lpstr>
      <vt:lpstr>Evidence Model: two parts</vt:lpstr>
      <vt:lpstr>How ECD is developed</vt:lpstr>
      <vt:lpstr>ECD: Notes</vt:lpstr>
      <vt:lpstr>Examples in a sec</vt:lpstr>
      <vt:lpstr>ECD Examples</vt:lpstr>
      <vt:lpstr>Physics Playground (Kim et al., 2016)</vt:lpstr>
      <vt:lpstr>Ten steps to developing model (Kim et al., 2016)</vt:lpstr>
      <vt:lpstr>Final competency model (Kim et al., 2016)</vt:lpstr>
      <vt:lpstr>Multiple solutions involving  different knowledge</vt:lpstr>
      <vt:lpstr>Mapping from evidence to competencies (Kim et al., 2016)</vt:lpstr>
      <vt:lpstr>Evidence Identification (Shute &amp; Moore, 2017a)</vt:lpstr>
      <vt:lpstr>Questions? Comments?</vt:lpstr>
      <vt:lpstr>Other uses of ECD in  Physics Playground</vt:lpstr>
      <vt:lpstr>Other uses of ECD in  Physics Playground</vt:lpstr>
      <vt:lpstr>Other uses of ECD in Learning Systems</vt:lpstr>
      <vt:lpstr>SimCityEDU</vt:lpstr>
      <vt:lpstr>SimCityEDU</vt:lpstr>
      <vt:lpstr>SimCityEDU: Findings</vt:lpstr>
      <vt:lpstr>ECD Strengths and Weaknesses</vt:lpstr>
      <vt:lpstr>ECD Benefits (Shute, Kim, &amp; Razzouk, n.d.) </vt:lpstr>
      <vt:lpstr>ECD Barriers (Shute, Kim, &amp; Razzouk, n.d.) </vt:lpstr>
      <vt:lpstr>Comments? Questions?</vt:lpstr>
      <vt:lpstr>ML</vt:lpstr>
      <vt:lpstr>ML</vt:lpstr>
      <vt:lpstr>How is ML trained?</vt:lpstr>
      <vt:lpstr>How is ground truth obtained for complex behavior?</vt:lpstr>
      <vt:lpstr>Text Replays</vt:lpstr>
      <vt:lpstr>Examples</vt:lpstr>
      <vt:lpstr>PowerPoint Presentation</vt:lpstr>
      <vt:lpstr>PowerPoint Presentation</vt:lpstr>
      <vt:lpstr>PowerPoint Presentation</vt:lpstr>
      <vt:lpstr>PowerPoint Presentation</vt:lpstr>
      <vt:lpstr>PowerPoint Presentation</vt:lpstr>
      <vt:lpstr>Screen Replays</vt:lpstr>
      <vt:lpstr>PowerPoint Presentation</vt:lpstr>
      <vt:lpstr>What are the tradeoffs?</vt:lpstr>
      <vt:lpstr>Questions? Comments?</vt:lpstr>
      <vt:lpstr>Inq-ITS (Sao Pedro et al., 2013)</vt:lpstr>
      <vt:lpstr>PowerPoint Presentation</vt:lpstr>
      <vt:lpstr>PowerPoint Presentation</vt:lpstr>
      <vt:lpstr>PowerPoint Presentation</vt:lpstr>
      <vt:lpstr>PowerPoint Presentation</vt:lpstr>
      <vt:lpstr>PowerPoint Presentation</vt:lpstr>
      <vt:lpstr>Build and Validate Detectors</vt:lpstr>
      <vt:lpstr>Features Used (Sao Pedro et al., 2012)</vt:lpstr>
      <vt:lpstr>Algorithm Used: J48 Decision Trees</vt:lpstr>
      <vt:lpstr>Integrating Evidence</vt:lpstr>
      <vt:lpstr>Generalizability of Detection</vt:lpstr>
      <vt:lpstr>Questions? Comments?</vt:lpstr>
      <vt:lpstr>Zoombinis (Rowe et al., 2019,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Comments? Questions?</vt:lpstr>
      <vt:lpstr>Other Uses of this Paradigm</vt:lpstr>
      <vt:lpstr>ML Strengths and Weaknesses</vt:lpstr>
      <vt:lpstr>When might one prefer ECD?</vt:lpstr>
      <vt:lpstr>When might one prefer ML?</vt:lpstr>
      <vt:lpstr>When might one prefer  Model Tracing?</vt:lpstr>
      <vt:lpstr>Integrating into KT</vt:lpstr>
      <vt:lpstr>Scaffolding Complex Behavior</vt:lpstr>
      <vt:lpstr>Inq-ITS</vt:lpstr>
      <vt:lpstr>PowerPoint Presentation</vt:lpstr>
      <vt:lpstr>PowerPoint Presentation</vt:lpstr>
      <vt:lpstr>Result</vt:lpstr>
      <vt:lpstr>Questions? Comments?</vt:lpstr>
      <vt:lpstr>Deep Thought (Stamper et al., 2013)</vt:lpstr>
      <vt:lpstr>PowerPoint Presentation</vt:lpstr>
      <vt:lpstr>Deep Thought (Stamper et al., 2013)</vt:lpstr>
      <vt:lpstr>Example of Hint</vt:lpstr>
      <vt:lpstr>Deep Thought (Stamper et al., 2013)</vt:lpstr>
      <vt:lpstr>Questions? Comments?</vt:lpstr>
      <vt:lpstr>Betty’s Brain</vt:lpstr>
      <vt:lpstr>Mr. Davis (Leelawong et al., 2008)</vt:lpstr>
      <vt:lpstr>Mr. Davis (Leelawong et al., 2008)</vt:lpstr>
      <vt:lpstr>Questions? Comments?</vt:lpstr>
      <vt:lpstr>Physics Playground  (Bainbridge et al., 2021)</vt:lpstr>
      <vt:lpstr>Physics Playground  (Bainbridge et al., 2021)</vt:lpstr>
      <vt:lpstr>These examples are very different from each other</vt:lpstr>
      <vt:lpstr>Huge Space of Potential Interventions</vt:lpstr>
      <vt:lpstr>Huge Space of Potential Interventions</vt:lpstr>
      <vt:lpstr>Questions? Comments?</vt:lpstr>
      <vt:lpstr>Activity</vt:lpstr>
      <vt:lpstr>Activity</vt:lpstr>
      <vt:lpstr>Last comments and questions?</vt:lpstr>
      <vt:lpstr>Upcoming classes</vt:lpstr>
      <vt:lpstr>The End</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for the Learning Sciences</dc:title>
  <dc:creator>rsbaker</dc:creator>
  <cp:lastModifiedBy>Ryan</cp:lastModifiedBy>
  <cp:revision>855</cp:revision>
  <dcterms:created xsi:type="dcterms:W3CDTF">2010-01-07T20:34:12Z</dcterms:created>
  <dcterms:modified xsi:type="dcterms:W3CDTF">2022-11-08T11:28:36Z</dcterms:modified>
</cp:coreProperties>
</file>