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413" r:id="rId3"/>
    <p:sldId id="816" r:id="rId4"/>
    <p:sldId id="1020" r:id="rId5"/>
    <p:sldId id="837" r:id="rId6"/>
    <p:sldId id="838" r:id="rId7"/>
    <p:sldId id="785" r:id="rId8"/>
    <p:sldId id="733" r:id="rId9"/>
    <p:sldId id="1015" r:id="rId10"/>
    <p:sldId id="1016" r:id="rId11"/>
    <p:sldId id="1021" r:id="rId12"/>
    <p:sldId id="1022" r:id="rId13"/>
    <p:sldId id="1048" r:id="rId14"/>
    <p:sldId id="1067" r:id="rId15"/>
    <p:sldId id="1068" r:id="rId16"/>
    <p:sldId id="1064" r:id="rId17"/>
    <p:sldId id="855" r:id="rId18"/>
    <p:sldId id="941" r:id="rId19"/>
    <p:sldId id="943" r:id="rId20"/>
    <p:sldId id="975" r:id="rId21"/>
    <p:sldId id="1066" r:id="rId22"/>
    <p:sldId id="1065" r:id="rId23"/>
    <p:sldId id="1023" r:id="rId24"/>
    <p:sldId id="1050" r:id="rId25"/>
    <p:sldId id="1051" r:id="rId26"/>
    <p:sldId id="1024" r:id="rId27"/>
    <p:sldId id="1025" r:id="rId28"/>
    <p:sldId id="1026" r:id="rId29"/>
    <p:sldId id="1052" r:id="rId30"/>
    <p:sldId id="1053" r:id="rId31"/>
    <p:sldId id="1027" r:id="rId32"/>
    <p:sldId id="1054" r:id="rId33"/>
    <p:sldId id="1028" r:id="rId34"/>
    <p:sldId id="1029" r:id="rId35"/>
    <p:sldId id="1055" r:id="rId36"/>
    <p:sldId id="1030" r:id="rId37"/>
    <p:sldId id="1031" r:id="rId38"/>
    <p:sldId id="1032" r:id="rId39"/>
    <p:sldId id="1033" r:id="rId40"/>
    <p:sldId id="1056" r:id="rId41"/>
    <p:sldId id="1034" r:id="rId42"/>
    <p:sldId id="1035" r:id="rId43"/>
    <p:sldId id="1036" r:id="rId44"/>
    <p:sldId id="1057" r:id="rId45"/>
    <p:sldId id="1037" r:id="rId46"/>
    <p:sldId id="1038" r:id="rId47"/>
    <p:sldId id="1058" r:id="rId48"/>
    <p:sldId id="1039" r:id="rId49"/>
    <p:sldId id="1041" r:id="rId50"/>
    <p:sldId id="1040" r:id="rId51"/>
    <p:sldId id="1059" r:id="rId52"/>
    <p:sldId id="1042" r:id="rId53"/>
    <p:sldId id="1060" r:id="rId54"/>
    <p:sldId id="1061" r:id="rId55"/>
    <p:sldId id="1062" r:id="rId56"/>
    <p:sldId id="1069" r:id="rId57"/>
    <p:sldId id="1078" r:id="rId58"/>
    <p:sldId id="1043" r:id="rId59"/>
    <p:sldId id="1070" r:id="rId60"/>
    <p:sldId id="1076" r:id="rId61"/>
    <p:sldId id="1071" r:id="rId62"/>
    <p:sldId id="1074" r:id="rId63"/>
    <p:sldId id="1072" r:id="rId64"/>
    <p:sldId id="1073" r:id="rId65"/>
    <p:sldId id="1075" r:id="rId66"/>
    <p:sldId id="1077" r:id="rId67"/>
    <p:sldId id="1080" r:id="rId68"/>
    <p:sldId id="1081" r:id="rId69"/>
    <p:sldId id="1019" r:id="rId70"/>
    <p:sldId id="534" r:id="rId71"/>
    <p:sldId id="301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450ECB-0C65-4AF3-957C-153223C1837D}">
          <p14:sldIdLst>
            <p14:sldId id="256"/>
            <p14:sldId id="413"/>
            <p14:sldId id="816"/>
            <p14:sldId id="1020"/>
            <p14:sldId id="837"/>
            <p14:sldId id="838"/>
            <p14:sldId id="785"/>
            <p14:sldId id="733"/>
            <p14:sldId id="1015"/>
            <p14:sldId id="1016"/>
            <p14:sldId id="1021"/>
            <p14:sldId id="1022"/>
            <p14:sldId id="1048"/>
            <p14:sldId id="1067"/>
            <p14:sldId id="1068"/>
            <p14:sldId id="1064"/>
            <p14:sldId id="855"/>
            <p14:sldId id="941"/>
            <p14:sldId id="943"/>
            <p14:sldId id="975"/>
            <p14:sldId id="1066"/>
            <p14:sldId id="1065"/>
            <p14:sldId id="1023"/>
            <p14:sldId id="1050"/>
            <p14:sldId id="1051"/>
            <p14:sldId id="1024"/>
            <p14:sldId id="1025"/>
            <p14:sldId id="1026"/>
            <p14:sldId id="1052"/>
            <p14:sldId id="1053"/>
            <p14:sldId id="1027"/>
            <p14:sldId id="1054"/>
            <p14:sldId id="1028"/>
            <p14:sldId id="1029"/>
            <p14:sldId id="1055"/>
            <p14:sldId id="1030"/>
            <p14:sldId id="1031"/>
            <p14:sldId id="1032"/>
            <p14:sldId id="1033"/>
            <p14:sldId id="1056"/>
            <p14:sldId id="1034"/>
            <p14:sldId id="1035"/>
            <p14:sldId id="1036"/>
            <p14:sldId id="1057"/>
            <p14:sldId id="1037"/>
            <p14:sldId id="1038"/>
            <p14:sldId id="1058"/>
            <p14:sldId id="1039"/>
            <p14:sldId id="1041"/>
            <p14:sldId id="1040"/>
            <p14:sldId id="1059"/>
            <p14:sldId id="1042"/>
            <p14:sldId id="1060"/>
            <p14:sldId id="1061"/>
            <p14:sldId id="1062"/>
            <p14:sldId id="1069"/>
            <p14:sldId id="1078"/>
            <p14:sldId id="1043"/>
            <p14:sldId id="1070"/>
            <p14:sldId id="1076"/>
            <p14:sldId id="1071"/>
            <p14:sldId id="1074"/>
            <p14:sldId id="1072"/>
            <p14:sldId id="1073"/>
            <p14:sldId id="1075"/>
            <p14:sldId id="1077"/>
            <p14:sldId id="1080"/>
            <p14:sldId id="1081"/>
            <p14:sldId id="1019"/>
            <p14:sldId id="534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ker, Ryan Shaun" initials="RYA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28F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0" autoAdjust="0"/>
    <p:restoredTop sz="90686" autoAdjust="0"/>
  </p:normalViewPr>
  <p:slideViewPr>
    <p:cSldViewPr>
      <p:cViewPr varScale="1">
        <p:scale>
          <a:sx n="80" d="100"/>
          <a:sy n="80" d="100"/>
        </p:scale>
        <p:origin x="85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AAA7C-7ACC-4BFB-BE93-9F32D66A2778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F639B-656A-4369-84E0-F13809BA20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7E0E-AA0C-4CA6-9370-9BDDCA793804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Adaptive Learning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EDUC5100</a:t>
            </a:r>
            <a:br>
              <a:rPr lang="en-US" dirty="0"/>
            </a:br>
            <a:r>
              <a:rPr lang="en-US" dirty="0"/>
              <a:t>Fall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8475-639B-1DD4-E5D3-22391FC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continue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2A70-DC8F-6CB0-0266-B54275A0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“The educational technology of the future”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Tutorial Dialogue aka Knowledge Construction Dialogues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3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C9BE-E18A-F859-E8A3-0AF78415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You’ve seen the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8E190-5B00-1112-0370-5AE8EA5B9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59ED8-A1BE-BA8B-933F-58829DE0C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8382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9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B155C-D8E1-B47F-FEE2-95E5C023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does it work?</a:t>
            </a:r>
            <a:br>
              <a:rPr lang="en-US" dirty="0"/>
            </a:br>
            <a:r>
              <a:rPr lang="en-US" dirty="0"/>
              <a:t>And 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E40C7-37DB-F9F9-E23A-15DA6ED07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6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FD9-9A02-E756-D966-6D39651A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learn, we go to the Maestros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D773B-CBF1-8309-E87E-0B842DCBD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rthur C. Graesser, Ph.D.">
            <a:extLst>
              <a:ext uri="{FF2B5EF4-FFF2-40B4-BE49-F238E27FC236}">
                <a16:creationId xmlns:a16="http://schemas.microsoft.com/office/drawing/2014/main" id="{93DB5F14-1648-D45D-9FB7-59AF0D3B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86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urt VanLehn — Arizona State University">
            <a:extLst>
              <a:ext uri="{FF2B5EF4-FFF2-40B4-BE49-F238E27FC236}">
                <a16:creationId xmlns:a16="http://schemas.microsoft.com/office/drawing/2014/main" id="{1B67025B-DA1F-86E7-8BA2-AFCF3894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19250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4D5B4-C13D-773A-37C3-7EB097EB8492}"/>
              </a:ext>
            </a:extLst>
          </p:cNvPr>
          <p:cNvSpPr txBox="1"/>
          <p:nvPr/>
        </p:nvSpPr>
        <p:spPr>
          <a:xfrm>
            <a:off x="914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 </a:t>
            </a:r>
            <a:r>
              <a:rPr lang="en-US" dirty="0" err="1"/>
              <a:t>Graesser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29787-36A5-B1CD-7F67-DBC1A8C1FA59}"/>
              </a:ext>
            </a:extLst>
          </p:cNvPr>
          <p:cNvSpPr txBox="1"/>
          <p:nvPr/>
        </p:nvSpPr>
        <p:spPr>
          <a:xfrm>
            <a:off x="5105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Kurt </a:t>
            </a:r>
            <a:r>
              <a:rPr lang="en-US" dirty="0" err="1"/>
              <a:t>VanLehn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5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FD9-9A02-E756-D966-6D39651A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Alas, no dialogue tutor is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D773B-CBF1-8309-E87E-0B842DCBD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rthur C. Graesser, Ph.D.">
            <a:extLst>
              <a:ext uri="{FF2B5EF4-FFF2-40B4-BE49-F238E27FC236}">
                <a16:creationId xmlns:a16="http://schemas.microsoft.com/office/drawing/2014/main" id="{93DB5F14-1648-D45D-9FB7-59AF0D3B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86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urt VanLehn — Arizona State University">
            <a:extLst>
              <a:ext uri="{FF2B5EF4-FFF2-40B4-BE49-F238E27FC236}">
                <a16:creationId xmlns:a16="http://schemas.microsoft.com/office/drawing/2014/main" id="{1B67025B-DA1F-86E7-8BA2-AFCF3894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19250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703252-7AF8-5869-0139-E244B7133FCB}"/>
              </a:ext>
            </a:extLst>
          </p:cNvPr>
          <p:cNvSpPr txBox="1"/>
          <p:nvPr/>
        </p:nvSpPr>
        <p:spPr>
          <a:xfrm>
            <a:off x="914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 </a:t>
            </a:r>
            <a:r>
              <a:rPr lang="en-US" dirty="0" err="1"/>
              <a:t>Graesser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D6837-7AA1-203C-FB07-C4564F5016D2}"/>
              </a:ext>
            </a:extLst>
          </p:cNvPr>
          <p:cNvSpPr txBox="1"/>
          <p:nvPr/>
        </p:nvSpPr>
        <p:spPr>
          <a:xfrm>
            <a:off x="5105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Kurt </a:t>
            </a:r>
            <a:r>
              <a:rPr lang="en-US" dirty="0" err="1"/>
              <a:t>VanLehn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69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FD9-9A02-E756-D966-6D39651A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they have been kind enough to put slides on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D773B-CBF1-8309-E87E-0B842DCBD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rthur C. Graesser, Ph.D.">
            <a:extLst>
              <a:ext uri="{FF2B5EF4-FFF2-40B4-BE49-F238E27FC236}">
                <a16:creationId xmlns:a16="http://schemas.microsoft.com/office/drawing/2014/main" id="{93DB5F14-1648-D45D-9FB7-59AF0D3B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86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urt VanLehn — Arizona State University">
            <a:extLst>
              <a:ext uri="{FF2B5EF4-FFF2-40B4-BE49-F238E27FC236}">
                <a16:creationId xmlns:a16="http://schemas.microsoft.com/office/drawing/2014/main" id="{1B67025B-DA1F-86E7-8BA2-AFCF3894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19250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FDE8AB-96AB-ABE8-EC5F-A53CD7E1D8F9}"/>
              </a:ext>
            </a:extLst>
          </p:cNvPr>
          <p:cNvSpPr txBox="1"/>
          <p:nvPr/>
        </p:nvSpPr>
        <p:spPr>
          <a:xfrm>
            <a:off x="914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 </a:t>
            </a:r>
            <a:r>
              <a:rPr lang="en-US" dirty="0" err="1"/>
              <a:t>Graesser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B890F4-034E-D190-4F8B-1F178542E099}"/>
              </a:ext>
            </a:extLst>
          </p:cNvPr>
          <p:cNvSpPr txBox="1"/>
          <p:nvPr/>
        </p:nvSpPr>
        <p:spPr>
          <a:xfrm>
            <a:off x="5105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Kurt </a:t>
            </a:r>
            <a:r>
              <a:rPr lang="en-US" dirty="0" err="1"/>
              <a:t>VanLehn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0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5228-1B8E-7F06-7F1B-C83913C07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framework for thinking about dialogue tutors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VanLehn</a:t>
            </a:r>
            <a:r>
              <a:rPr lang="en-US" dirty="0"/>
              <a:t>, 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17E0-7FF4-9931-5D79-D7E2D14E2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5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BB167A5-8437-2F82-5AC3-DBA1C53A2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461A62-9D5A-438A-A381-12BAAC9DF8C7}" type="slidenum">
              <a:rPr lang="en-US" altLang="en-US" sz="1400" b="0">
                <a:latin typeface="Arial" panose="020B0604020202020204" pitchFamily="34" charset="0"/>
              </a:rPr>
              <a:pPr/>
              <a:t>17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3856B6A-3837-AA9E-D9DE-BB91DD2FB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/>
              <a:t>Human tutorial dialogue is a sequence of episodes, one per step</a:t>
            </a:r>
            <a:endParaRPr lang="en-US" altLang="en-US" sz="320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A67F40CC-8364-30A2-6EB0-2940885FA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113713" cy="5060950"/>
          </a:xfrm>
        </p:spPr>
        <p:txBody>
          <a:bodyPr/>
          <a:lstStyle/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RAM is too small.  Only the disk is big enough.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That’s usually true.  </a:t>
            </a:r>
            <a:br>
              <a:rPr lang="en-US" altLang="en-US" sz="2000"/>
            </a:br>
            <a:r>
              <a:rPr lang="en-US" altLang="en-US" sz="2000"/>
              <a:t>But suppose you bought a lot of RAM?  Why wouldn’t that work?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The battery would run out too fast.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Excellent. </a:t>
            </a:r>
            <a:br>
              <a:rPr lang="en-US" altLang="en-US" sz="2000"/>
            </a:br>
            <a:r>
              <a:rPr lang="en-US" altLang="en-US" sz="2000"/>
              <a:t>What else?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That’s it.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What if the battery dies?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Oh.  The RAM dies.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Anything wrong with that? 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You lose your files.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Besides the user’s files, what else would be lost?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Beats me.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The operating system!  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1C6703D7-980D-4E04-FDBD-ABFC9D284792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1866900"/>
            <a:ext cx="9107488" cy="3468688"/>
            <a:chOff x="28" y="1176"/>
            <a:chExt cx="5737" cy="2185"/>
          </a:xfrm>
        </p:grpSpPr>
        <p:sp>
          <p:nvSpPr>
            <p:cNvPr id="17416" name="Line 4">
              <a:extLst>
                <a:ext uri="{FF2B5EF4-FFF2-40B4-BE49-F238E27FC236}">
                  <a16:creationId xmlns:a16="http://schemas.microsoft.com/office/drawing/2014/main" id="{DBBF5CF7-4F95-8C7D-E741-825F30429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" y="1653"/>
              <a:ext cx="57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7" name="Line 7">
              <a:extLst>
                <a:ext uri="{FF2B5EF4-FFF2-40B4-BE49-F238E27FC236}">
                  <a16:creationId xmlns:a16="http://schemas.microsoft.com/office/drawing/2014/main" id="{C7D39AA1-440D-ABD0-1D71-F0C39B226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" y="2268"/>
              <a:ext cx="57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Text Box 9">
              <a:extLst>
                <a:ext uri="{FF2B5EF4-FFF2-40B4-BE49-F238E27FC236}">
                  <a16:creationId xmlns:a16="http://schemas.microsoft.com/office/drawing/2014/main" id="{9FC7EAA5-C681-DA58-81AB-97EE7BD0A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7" y="1176"/>
              <a:ext cx="8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0">
                  <a:latin typeface="Verdana" panose="020B0604030504040204" pitchFamily="34" charset="0"/>
                </a:rPr>
                <a:t>Step</a:t>
              </a:r>
            </a:p>
          </p:txBody>
        </p:sp>
        <p:sp>
          <p:nvSpPr>
            <p:cNvPr id="17419" name="Text Box 10">
              <a:extLst>
                <a:ext uri="{FF2B5EF4-FFF2-40B4-BE49-F238E27FC236}">
                  <a16:creationId xmlns:a16="http://schemas.microsoft.com/office/drawing/2014/main" id="{09BD9E05-5EE1-E73C-401E-5E11686FA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" y="1761"/>
              <a:ext cx="8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0">
                  <a:latin typeface="Verdana" panose="020B0604030504040204" pitchFamily="34" charset="0"/>
                </a:rPr>
                <a:t>Step</a:t>
              </a:r>
            </a:p>
          </p:txBody>
        </p:sp>
        <p:sp>
          <p:nvSpPr>
            <p:cNvPr id="17420" name="Text Box 11">
              <a:extLst>
                <a:ext uri="{FF2B5EF4-FFF2-40B4-BE49-F238E27FC236}">
                  <a16:creationId xmlns:a16="http://schemas.microsoft.com/office/drawing/2014/main" id="{2026A857-3B23-9859-5987-7E6D4EA87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" y="2996"/>
              <a:ext cx="8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0">
                  <a:latin typeface="Verdana" panose="020B0604030504040204" pitchFamily="34" charset="0"/>
                </a:rPr>
                <a:t>Step</a:t>
              </a:r>
            </a:p>
          </p:txBody>
        </p:sp>
      </p:grpSp>
      <p:sp>
        <p:nvSpPr>
          <p:cNvPr id="17414" name="Text Box 12">
            <a:extLst>
              <a:ext uri="{FF2B5EF4-FFF2-40B4-BE49-F238E27FC236}">
                <a16:creationId xmlns:a16="http://schemas.microsoft.com/office/drawing/2014/main" id="{823ED03D-37BA-22AF-C43C-3EA3B3468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89063"/>
            <a:ext cx="851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400" b="0">
                <a:latin typeface="Verdana" panose="020B0604030504040204" pitchFamily="34" charset="0"/>
              </a:rPr>
              <a:t>Q:  Why does a computer need disk as well as RAM?</a:t>
            </a:r>
          </a:p>
        </p:txBody>
      </p:sp>
      <p:sp>
        <p:nvSpPr>
          <p:cNvPr id="17415" name="Line 14">
            <a:extLst>
              <a:ext uri="{FF2B5EF4-FFF2-40B4-BE49-F238E27FC236}">
                <a16:creationId xmlns:a16="http://schemas.microsoft.com/office/drawing/2014/main" id="{5A8F7E8F-1BF8-969F-6476-1A9169FBA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3" y="1863725"/>
            <a:ext cx="9051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BA9C3-D8C2-5867-4CD2-91C452F68885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VanLehn</a:t>
            </a:r>
            <a:r>
              <a:rPr lang="en-US" dirty="0"/>
              <a:t> (2009)</a:t>
            </a:r>
          </a:p>
        </p:txBody>
      </p:sp>
    </p:spTree>
  </p:cSld>
  <p:clrMapOvr>
    <a:masterClrMapping/>
  </p:clrMapOvr>
  <p:transition advTm="33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6F8A9-E89B-C9BD-34D2-BBCD53A1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89672F-9D8B-4AF4-AE5B-01C5AFF9AF00}" type="slidenum">
              <a:rPr lang="en-US" altLang="en-US" sz="1400" b="0">
                <a:latin typeface="Arial" panose="020B0604020202020204" pitchFamily="34" charset="0"/>
              </a:rPr>
              <a:pPr/>
              <a:t>18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186631A-829E-9B4F-3389-EC327B180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Schematic of tutorial dialogue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45975DC-D1AD-703F-3B0B-D0BE39F6D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Problem statement</a:t>
            </a:r>
          </a:p>
          <a:p>
            <a:r>
              <a:rPr lang="en-US" altLang="en-US"/>
              <a:t>Step</a:t>
            </a:r>
          </a:p>
          <a:p>
            <a:r>
              <a:rPr lang="en-US" altLang="en-US"/>
              <a:t>Step</a:t>
            </a:r>
          </a:p>
          <a:p>
            <a:r>
              <a:rPr lang="en-US" altLang="en-US"/>
              <a:t>Step</a:t>
            </a:r>
          </a:p>
          <a:p>
            <a:r>
              <a:rPr lang="en-US" altLang="en-US"/>
              <a:t>Step</a:t>
            </a:r>
          </a:p>
          <a:p>
            <a:r>
              <a:rPr lang="en-US" altLang="en-US"/>
              <a:t>Answer</a:t>
            </a:r>
          </a:p>
          <a:p>
            <a:r>
              <a:rPr lang="en-US" altLang="en-US"/>
              <a:t>Reflection (optional)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E2FAB-0D12-4567-FF65-443E55598ECA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VanLehn</a:t>
            </a:r>
            <a:r>
              <a:rPr lang="en-US" dirty="0"/>
              <a:t> (2009)</a:t>
            </a:r>
          </a:p>
        </p:txBody>
      </p:sp>
    </p:spTree>
  </p:cSld>
  <p:clrMapOvr>
    <a:masterClrMapping/>
  </p:clrMapOvr>
  <p:transition advTm="19078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58DADB8E-BE1E-BDED-4EFF-DE9343477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40DECBD-DCC0-4929-BF1A-75DFCE590FE5}" type="slidenum">
              <a:rPr lang="en-US" altLang="en-US" sz="1400" b="0">
                <a:latin typeface="Arial" panose="020B0604020202020204" pitchFamily="34" charset="0"/>
              </a:rPr>
              <a:pPr/>
              <a:t>19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95E8F0E-2451-C39F-287E-F4226D4E6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Schematic of dialogue about a single step</a:t>
            </a:r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9506E852-1D36-E946-495C-0AC211761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303463"/>
            <a:ext cx="898525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Step</a:t>
            </a:r>
            <a:br>
              <a:rPr lang="en-US" altLang="en-US" sz="2000" b="0">
                <a:latin typeface="Verdana" panose="020B0604030504040204" pitchFamily="34" charset="0"/>
              </a:rPr>
            </a:br>
            <a:r>
              <a:rPr lang="en-US" altLang="en-US" sz="2000" b="0">
                <a:latin typeface="Verdana" panose="020B0604030504040204" pitchFamily="34" charset="0"/>
              </a:rPr>
              <a:t>start</a:t>
            </a:r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C9C65E20-7F8A-E33B-3131-8418F2617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739900"/>
            <a:ext cx="126365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Tell</a:t>
            </a:r>
          </a:p>
        </p:txBody>
      </p:sp>
      <p:sp>
        <p:nvSpPr>
          <p:cNvPr id="19462" name="Text Box 5">
            <a:extLst>
              <a:ext uri="{FF2B5EF4-FFF2-40B4-BE49-F238E27FC236}">
                <a16:creationId xmlns:a16="http://schemas.microsoft.com/office/drawing/2014/main" id="{974E48F2-FFFB-D3CF-BE81-70E9CAB3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3246438"/>
            <a:ext cx="1173162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Elicit</a:t>
            </a:r>
          </a:p>
        </p:txBody>
      </p:sp>
      <p:sp>
        <p:nvSpPr>
          <p:cNvPr id="19463" name="Text Box 6">
            <a:extLst>
              <a:ext uri="{FF2B5EF4-FFF2-40B4-BE49-F238E27FC236}">
                <a16:creationId xmlns:a16="http://schemas.microsoft.com/office/drawing/2014/main" id="{3A1724D2-39D1-6845-E72B-4C27E93C7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3246438"/>
            <a:ext cx="1646238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S: Correct</a:t>
            </a:r>
          </a:p>
        </p:txBody>
      </p:sp>
      <p:sp>
        <p:nvSpPr>
          <p:cNvPr id="19464" name="Text Box 7">
            <a:extLst>
              <a:ext uri="{FF2B5EF4-FFF2-40B4-BE49-F238E27FC236}">
                <a16:creationId xmlns:a16="http://schemas.microsoft.com/office/drawing/2014/main" id="{CF8F6BD2-932F-8909-C64C-5DCD7BAF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1600200"/>
            <a:ext cx="898525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Step</a:t>
            </a:r>
            <a:br>
              <a:rPr lang="en-US" altLang="en-US" sz="2000" b="0">
                <a:latin typeface="Verdana" panose="020B0604030504040204" pitchFamily="34" charset="0"/>
              </a:rPr>
            </a:br>
            <a:r>
              <a:rPr lang="en-US" altLang="en-US" sz="2000" b="0">
                <a:latin typeface="Verdana" panose="020B0604030504040204" pitchFamily="34" charset="0"/>
              </a:rPr>
              <a:t>end</a:t>
            </a:r>
          </a:p>
        </p:txBody>
      </p:sp>
      <p:sp>
        <p:nvSpPr>
          <p:cNvPr id="19465" name="Text Box 8">
            <a:extLst>
              <a:ext uri="{FF2B5EF4-FFF2-40B4-BE49-F238E27FC236}">
                <a16:creationId xmlns:a16="http://schemas.microsoft.com/office/drawing/2014/main" id="{F8BA11B3-CEA1-2A09-6580-B4A3E22F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213350"/>
            <a:ext cx="1736725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S: Incorrect</a:t>
            </a:r>
          </a:p>
        </p:txBody>
      </p:sp>
      <p:sp>
        <p:nvSpPr>
          <p:cNvPr id="19466" name="Text Box 9">
            <a:extLst>
              <a:ext uri="{FF2B5EF4-FFF2-40B4-BE49-F238E27FC236}">
                <a16:creationId xmlns:a16="http://schemas.microsoft.com/office/drawing/2014/main" id="{3C0F46B0-D6F1-750F-6817-9BAD1AC49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8388"/>
            <a:ext cx="27432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Hint, or prompt, or explain, or analogy, or … </a:t>
            </a:r>
          </a:p>
        </p:txBody>
      </p:sp>
      <p:cxnSp>
        <p:nvCxnSpPr>
          <p:cNvPr id="19467" name="AutoShape 11">
            <a:extLst>
              <a:ext uri="{FF2B5EF4-FFF2-40B4-BE49-F238E27FC236}">
                <a16:creationId xmlns:a16="http://schemas.microsoft.com/office/drawing/2014/main" id="{B3587945-0AA5-F366-E681-ED3FF713AA76}"/>
              </a:ext>
            </a:extLst>
          </p:cNvPr>
          <p:cNvCxnSpPr>
            <a:cxnSpLocks noChangeShapeType="1"/>
            <a:stCxn id="19460" idx="3"/>
            <a:endCxn id="19461" idx="1"/>
          </p:cNvCxnSpPr>
          <p:nvPr/>
        </p:nvCxnSpPr>
        <p:spPr bwMode="auto">
          <a:xfrm flipV="1">
            <a:off x="2270125" y="1944688"/>
            <a:ext cx="2409825" cy="71596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AutoShape 12">
            <a:extLst>
              <a:ext uri="{FF2B5EF4-FFF2-40B4-BE49-F238E27FC236}">
                <a16:creationId xmlns:a16="http://schemas.microsoft.com/office/drawing/2014/main" id="{287ABF7C-C56E-1E7D-368C-968714863A44}"/>
              </a:ext>
            </a:extLst>
          </p:cNvPr>
          <p:cNvCxnSpPr>
            <a:cxnSpLocks noChangeShapeType="1"/>
            <a:stCxn id="19460" idx="3"/>
            <a:endCxn id="19462" idx="1"/>
          </p:cNvCxnSpPr>
          <p:nvPr/>
        </p:nvCxnSpPr>
        <p:spPr bwMode="auto">
          <a:xfrm>
            <a:off x="2270125" y="2660650"/>
            <a:ext cx="2592388" cy="7905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AutoShape 13">
            <a:extLst>
              <a:ext uri="{FF2B5EF4-FFF2-40B4-BE49-F238E27FC236}">
                <a16:creationId xmlns:a16="http://schemas.microsoft.com/office/drawing/2014/main" id="{C62FF836-8851-141E-06E5-1B28C0F62BA8}"/>
              </a:ext>
            </a:extLst>
          </p:cNvPr>
          <p:cNvCxnSpPr>
            <a:cxnSpLocks noChangeShapeType="1"/>
            <a:stCxn id="19461" idx="3"/>
            <a:endCxn id="19464" idx="1"/>
          </p:cNvCxnSpPr>
          <p:nvPr/>
        </p:nvCxnSpPr>
        <p:spPr bwMode="auto">
          <a:xfrm>
            <a:off x="5943600" y="1944688"/>
            <a:ext cx="1189038" cy="127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AutoShape 14">
            <a:extLst>
              <a:ext uri="{FF2B5EF4-FFF2-40B4-BE49-F238E27FC236}">
                <a16:creationId xmlns:a16="http://schemas.microsoft.com/office/drawing/2014/main" id="{399D4DAE-A428-7728-B395-32FA0CC1AF53}"/>
              </a:ext>
            </a:extLst>
          </p:cNvPr>
          <p:cNvCxnSpPr>
            <a:cxnSpLocks noChangeShapeType="1"/>
            <a:stCxn id="19463" idx="0"/>
            <a:endCxn id="19464" idx="2"/>
          </p:cNvCxnSpPr>
          <p:nvPr/>
        </p:nvCxnSpPr>
        <p:spPr bwMode="auto">
          <a:xfrm flipH="1" flipV="1">
            <a:off x="7581900" y="2314575"/>
            <a:ext cx="7938" cy="9318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1" name="AutoShape 16">
            <a:extLst>
              <a:ext uri="{FF2B5EF4-FFF2-40B4-BE49-F238E27FC236}">
                <a16:creationId xmlns:a16="http://schemas.microsoft.com/office/drawing/2014/main" id="{AAF8D27A-08FE-A404-E6DE-7E7B742D60A2}"/>
              </a:ext>
            </a:extLst>
          </p:cNvPr>
          <p:cNvCxnSpPr>
            <a:cxnSpLocks noChangeShapeType="1"/>
            <a:stCxn id="19462" idx="3"/>
            <a:endCxn id="19463" idx="1"/>
          </p:cNvCxnSpPr>
          <p:nvPr/>
        </p:nvCxnSpPr>
        <p:spPr bwMode="auto">
          <a:xfrm>
            <a:off x="6035675" y="3451225"/>
            <a:ext cx="73025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AutoShape 17">
            <a:extLst>
              <a:ext uri="{FF2B5EF4-FFF2-40B4-BE49-F238E27FC236}">
                <a16:creationId xmlns:a16="http://schemas.microsoft.com/office/drawing/2014/main" id="{36E9CA03-680D-89C6-AB7F-6BE879B1C01B}"/>
              </a:ext>
            </a:extLst>
          </p:cNvPr>
          <p:cNvCxnSpPr>
            <a:cxnSpLocks noChangeShapeType="1"/>
            <a:stCxn id="19462" idx="2"/>
            <a:endCxn id="19465" idx="0"/>
          </p:cNvCxnSpPr>
          <p:nvPr/>
        </p:nvCxnSpPr>
        <p:spPr bwMode="auto">
          <a:xfrm flipH="1">
            <a:off x="5440363" y="3656013"/>
            <a:ext cx="9525" cy="155733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AutoShape 19">
            <a:extLst>
              <a:ext uri="{FF2B5EF4-FFF2-40B4-BE49-F238E27FC236}">
                <a16:creationId xmlns:a16="http://schemas.microsoft.com/office/drawing/2014/main" id="{F704072D-BF5A-CB27-352E-89BF3556EB7A}"/>
              </a:ext>
            </a:extLst>
          </p:cNvPr>
          <p:cNvCxnSpPr>
            <a:cxnSpLocks noChangeShapeType="1"/>
            <a:stCxn id="19465" idx="1"/>
            <a:endCxn id="19466" idx="3"/>
          </p:cNvCxnSpPr>
          <p:nvPr/>
        </p:nvCxnSpPr>
        <p:spPr bwMode="auto">
          <a:xfrm flipH="1" flipV="1">
            <a:off x="3200400" y="5387975"/>
            <a:ext cx="1371600" cy="301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AutoShape 20">
            <a:extLst>
              <a:ext uri="{FF2B5EF4-FFF2-40B4-BE49-F238E27FC236}">
                <a16:creationId xmlns:a16="http://schemas.microsoft.com/office/drawing/2014/main" id="{4CFEC1FB-2DFE-5F57-D37D-D7CD3EF374F0}"/>
              </a:ext>
            </a:extLst>
          </p:cNvPr>
          <p:cNvCxnSpPr>
            <a:cxnSpLocks noChangeShapeType="1"/>
            <a:stCxn id="19466" idx="0"/>
            <a:endCxn id="19460" idx="2"/>
          </p:cNvCxnSpPr>
          <p:nvPr/>
        </p:nvCxnSpPr>
        <p:spPr bwMode="auto">
          <a:xfrm flipH="1" flipV="1">
            <a:off x="1820863" y="3017838"/>
            <a:ext cx="7937" cy="18605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5" name="Text Box 21">
            <a:extLst>
              <a:ext uri="{FF2B5EF4-FFF2-40B4-BE49-F238E27FC236}">
                <a16:creationId xmlns:a16="http://schemas.microsoft.com/office/drawing/2014/main" id="{AD77AB29-468C-D6E8-4B5C-8DD50C685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4618038"/>
            <a:ext cx="1555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Remediation: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AFCD31-BCCA-E4E1-9206-8E0A87594442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VanLehn</a:t>
            </a:r>
            <a:r>
              <a:rPr lang="en-US" dirty="0"/>
              <a:t> (2009)</a:t>
            </a:r>
          </a:p>
        </p:txBody>
      </p:sp>
    </p:spTree>
  </p:cSld>
  <p:clrMapOvr>
    <a:masterClrMapping/>
  </p:clrMapOvr>
  <p:transition advTm="4642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80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A7BC6887-326D-4B24-6DD4-DF2F73BA7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D5D899-F8BF-40AD-B942-987FD81AE111}" type="slidenum">
              <a:rPr lang="en-US" altLang="en-US" sz="1400" b="0">
                <a:latin typeface="Arial" panose="020B0604020202020204" pitchFamily="34" charset="0"/>
              </a:rPr>
              <a:pPr/>
              <a:t>20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DC3A7F1-21B3-8F2E-36FF-7FA8F7594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Comparisons of expert to novice human tutors</a:t>
            </a: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F2A9FD45-3C76-1322-04D0-7A10C341B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303463"/>
            <a:ext cx="898525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Step</a:t>
            </a:r>
            <a:br>
              <a:rPr lang="en-US" altLang="en-US" sz="2000" b="0">
                <a:latin typeface="Verdana" panose="020B0604030504040204" pitchFamily="34" charset="0"/>
              </a:rPr>
            </a:br>
            <a:r>
              <a:rPr lang="en-US" altLang="en-US" sz="2000" b="0">
                <a:latin typeface="Verdana" panose="020B0604030504040204" pitchFamily="34" charset="0"/>
              </a:rPr>
              <a:t>start</a:t>
            </a:r>
          </a:p>
        </p:txBody>
      </p:sp>
      <p:sp>
        <p:nvSpPr>
          <p:cNvPr id="20485" name="Text Box 4">
            <a:extLst>
              <a:ext uri="{FF2B5EF4-FFF2-40B4-BE49-F238E27FC236}">
                <a16:creationId xmlns:a16="http://schemas.microsoft.com/office/drawing/2014/main" id="{8D74CC10-D532-97C2-B22E-290813E4D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739900"/>
            <a:ext cx="126365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Tell</a:t>
            </a:r>
          </a:p>
        </p:txBody>
      </p:sp>
      <p:sp>
        <p:nvSpPr>
          <p:cNvPr id="20486" name="Text Box 5">
            <a:extLst>
              <a:ext uri="{FF2B5EF4-FFF2-40B4-BE49-F238E27FC236}">
                <a16:creationId xmlns:a16="http://schemas.microsoft.com/office/drawing/2014/main" id="{0A2AEFD3-D6D7-A718-99B2-618511FF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3246438"/>
            <a:ext cx="1173162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Elicit</a:t>
            </a:r>
          </a:p>
        </p:txBody>
      </p:sp>
      <p:sp>
        <p:nvSpPr>
          <p:cNvPr id="20487" name="Text Box 6">
            <a:extLst>
              <a:ext uri="{FF2B5EF4-FFF2-40B4-BE49-F238E27FC236}">
                <a16:creationId xmlns:a16="http://schemas.microsoft.com/office/drawing/2014/main" id="{B1DB76DB-66E7-9685-ACEE-24D9BDFA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3246438"/>
            <a:ext cx="1646238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S: Correct</a:t>
            </a:r>
          </a:p>
        </p:txBody>
      </p:sp>
      <p:sp>
        <p:nvSpPr>
          <p:cNvPr id="20488" name="Text Box 7">
            <a:extLst>
              <a:ext uri="{FF2B5EF4-FFF2-40B4-BE49-F238E27FC236}">
                <a16:creationId xmlns:a16="http://schemas.microsoft.com/office/drawing/2014/main" id="{0DA22046-0644-9D50-2BA0-36D6D21B0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1600200"/>
            <a:ext cx="898525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Step</a:t>
            </a:r>
            <a:br>
              <a:rPr lang="en-US" altLang="en-US" sz="2000" b="0">
                <a:latin typeface="Verdana" panose="020B0604030504040204" pitchFamily="34" charset="0"/>
              </a:rPr>
            </a:br>
            <a:r>
              <a:rPr lang="en-US" altLang="en-US" sz="2000" b="0">
                <a:latin typeface="Verdana" panose="020B0604030504040204" pitchFamily="34" charset="0"/>
              </a:rPr>
              <a:t>end</a:t>
            </a:r>
          </a:p>
        </p:txBody>
      </p:sp>
      <p:sp>
        <p:nvSpPr>
          <p:cNvPr id="20489" name="Text Box 8">
            <a:extLst>
              <a:ext uri="{FF2B5EF4-FFF2-40B4-BE49-F238E27FC236}">
                <a16:creationId xmlns:a16="http://schemas.microsoft.com/office/drawing/2014/main" id="{130FDD04-75F0-4DBC-3F4C-BED7BC600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213350"/>
            <a:ext cx="1736725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S: Incorrect</a:t>
            </a:r>
          </a:p>
        </p:txBody>
      </p:sp>
      <p:sp>
        <p:nvSpPr>
          <p:cNvPr id="20490" name="Text Box 9">
            <a:extLst>
              <a:ext uri="{FF2B5EF4-FFF2-40B4-BE49-F238E27FC236}">
                <a16:creationId xmlns:a16="http://schemas.microsoft.com/office/drawing/2014/main" id="{CFEB933F-1FF8-40AB-4031-724719718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8388"/>
            <a:ext cx="27432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Hint, or prompt, or explain, or analogy, or … </a:t>
            </a:r>
          </a:p>
        </p:txBody>
      </p:sp>
      <p:cxnSp>
        <p:nvCxnSpPr>
          <p:cNvPr id="20491" name="AutoShape 10">
            <a:extLst>
              <a:ext uri="{FF2B5EF4-FFF2-40B4-BE49-F238E27FC236}">
                <a16:creationId xmlns:a16="http://schemas.microsoft.com/office/drawing/2014/main" id="{4AF25A65-C2A0-A605-3D83-06D94DFAE296}"/>
              </a:ext>
            </a:extLst>
          </p:cNvPr>
          <p:cNvCxnSpPr>
            <a:cxnSpLocks noChangeShapeType="1"/>
            <a:stCxn id="20484" idx="3"/>
            <a:endCxn id="20485" idx="1"/>
          </p:cNvCxnSpPr>
          <p:nvPr/>
        </p:nvCxnSpPr>
        <p:spPr bwMode="auto">
          <a:xfrm flipV="1">
            <a:off x="2270125" y="1944688"/>
            <a:ext cx="2409825" cy="71596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2" name="AutoShape 11">
            <a:extLst>
              <a:ext uri="{FF2B5EF4-FFF2-40B4-BE49-F238E27FC236}">
                <a16:creationId xmlns:a16="http://schemas.microsoft.com/office/drawing/2014/main" id="{9B725158-2DC5-DAD5-2B61-A253EEB48B0C}"/>
              </a:ext>
            </a:extLst>
          </p:cNvPr>
          <p:cNvCxnSpPr>
            <a:cxnSpLocks noChangeShapeType="1"/>
            <a:stCxn id="20484" idx="3"/>
            <a:endCxn id="20486" idx="1"/>
          </p:cNvCxnSpPr>
          <p:nvPr/>
        </p:nvCxnSpPr>
        <p:spPr bwMode="auto">
          <a:xfrm>
            <a:off x="2270125" y="2660650"/>
            <a:ext cx="2592388" cy="790575"/>
          </a:xfrm>
          <a:prstGeom prst="straightConnector1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3" name="AutoShape 12">
            <a:extLst>
              <a:ext uri="{FF2B5EF4-FFF2-40B4-BE49-F238E27FC236}">
                <a16:creationId xmlns:a16="http://schemas.microsoft.com/office/drawing/2014/main" id="{E4930B0A-303C-4FCA-DCBB-31694F8C29D8}"/>
              </a:ext>
            </a:extLst>
          </p:cNvPr>
          <p:cNvCxnSpPr>
            <a:cxnSpLocks noChangeShapeType="1"/>
            <a:stCxn id="20485" idx="3"/>
            <a:endCxn id="20488" idx="1"/>
          </p:cNvCxnSpPr>
          <p:nvPr/>
        </p:nvCxnSpPr>
        <p:spPr bwMode="auto">
          <a:xfrm>
            <a:off x="5943600" y="1944688"/>
            <a:ext cx="1189038" cy="127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4" name="AutoShape 13">
            <a:extLst>
              <a:ext uri="{FF2B5EF4-FFF2-40B4-BE49-F238E27FC236}">
                <a16:creationId xmlns:a16="http://schemas.microsoft.com/office/drawing/2014/main" id="{F417D24D-8459-0FE6-2F14-12984675D31E}"/>
              </a:ext>
            </a:extLst>
          </p:cNvPr>
          <p:cNvCxnSpPr>
            <a:cxnSpLocks noChangeShapeType="1"/>
            <a:stCxn id="20487" idx="0"/>
            <a:endCxn id="20488" idx="2"/>
          </p:cNvCxnSpPr>
          <p:nvPr/>
        </p:nvCxnSpPr>
        <p:spPr bwMode="auto">
          <a:xfrm flipH="1" flipV="1">
            <a:off x="7581900" y="2314575"/>
            <a:ext cx="7938" cy="9318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5" name="AutoShape 14">
            <a:extLst>
              <a:ext uri="{FF2B5EF4-FFF2-40B4-BE49-F238E27FC236}">
                <a16:creationId xmlns:a16="http://schemas.microsoft.com/office/drawing/2014/main" id="{29DCDB12-17B8-819A-BAA2-1532291A662D}"/>
              </a:ext>
            </a:extLst>
          </p:cNvPr>
          <p:cNvCxnSpPr>
            <a:cxnSpLocks noChangeShapeType="1"/>
            <a:stCxn id="20486" idx="3"/>
            <a:endCxn id="20487" idx="1"/>
          </p:cNvCxnSpPr>
          <p:nvPr/>
        </p:nvCxnSpPr>
        <p:spPr bwMode="auto">
          <a:xfrm>
            <a:off x="6035675" y="3451225"/>
            <a:ext cx="73025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AutoShape 15">
            <a:extLst>
              <a:ext uri="{FF2B5EF4-FFF2-40B4-BE49-F238E27FC236}">
                <a16:creationId xmlns:a16="http://schemas.microsoft.com/office/drawing/2014/main" id="{022474A6-A78E-E5C9-567D-23AE947C3D0A}"/>
              </a:ext>
            </a:extLst>
          </p:cNvPr>
          <p:cNvCxnSpPr>
            <a:cxnSpLocks noChangeShapeType="1"/>
            <a:stCxn id="20486" idx="2"/>
            <a:endCxn id="20489" idx="0"/>
          </p:cNvCxnSpPr>
          <p:nvPr/>
        </p:nvCxnSpPr>
        <p:spPr bwMode="auto">
          <a:xfrm flipH="1">
            <a:off x="5440363" y="3656013"/>
            <a:ext cx="9525" cy="155733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AutoShape 16">
            <a:extLst>
              <a:ext uri="{FF2B5EF4-FFF2-40B4-BE49-F238E27FC236}">
                <a16:creationId xmlns:a16="http://schemas.microsoft.com/office/drawing/2014/main" id="{311B1459-0C82-73B6-D28D-7A50312D52FB}"/>
              </a:ext>
            </a:extLst>
          </p:cNvPr>
          <p:cNvCxnSpPr>
            <a:cxnSpLocks noChangeShapeType="1"/>
            <a:stCxn id="20489" idx="1"/>
            <a:endCxn id="20490" idx="3"/>
          </p:cNvCxnSpPr>
          <p:nvPr/>
        </p:nvCxnSpPr>
        <p:spPr bwMode="auto">
          <a:xfrm flipH="1" flipV="1">
            <a:off x="3200400" y="5387975"/>
            <a:ext cx="1371600" cy="301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AutoShape 17">
            <a:extLst>
              <a:ext uri="{FF2B5EF4-FFF2-40B4-BE49-F238E27FC236}">
                <a16:creationId xmlns:a16="http://schemas.microsoft.com/office/drawing/2014/main" id="{C9D127B4-D6BA-4F29-904E-31F42B83DDBC}"/>
              </a:ext>
            </a:extLst>
          </p:cNvPr>
          <p:cNvCxnSpPr>
            <a:cxnSpLocks noChangeShapeType="1"/>
            <a:stCxn id="20490" idx="0"/>
            <a:endCxn id="20484" idx="2"/>
          </p:cNvCxnSpPr>
          <p:nvPr/>
        </p:nvCxnSpPr>
        <p:spPr bwMode="auto">
          <a:xfrm flipH="1" flipV="1">
            <a:off x="1820863" y="3017838"/>
            <a:ext cx="7937" cy="18605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9" name="Text Box 18">
            <a:extLst>
              <a:ext uri="{FF2B5EF4-FFF2-40B4-BE49-F238E27FC236}">
                <a16:creationId xmlns:a16="http://schemas.microsoft.com/office/drawing/2014/main" id="{068D869E-F46F-A9C6-6C4D-61A9AAA93BEB}"/>
              </a:ext>
            </a:extLst>
          </p:cNvPr>
          <p:cNvSpPr txBox="1">
            <a:spLocks noChangeArrowheads="1"/>
          </p:cNvSpPr>
          <p:nvPr/>
        </p:nvSpPr>
        <p:spPr bwMode="auto">
          <a:xfrm rot="-896422">
            <a:off x="2433638" y="1784350"/>
            <a:ext cx="1533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</a:rPr>
              <a:t>Novices</a:t>
            </a:r>
          </a:p>
        </p:txBody>
      </p:sp>
      <p:sp>
        <p:nvSpPr>
          <p:cNvPr id="20500" name="Text Box 19">
            <a:extLst>
              <a:ext uri="{FF2B5EF4-FFF2-40B4-BE49-F238E27FC236}">
                <a16:creationId xmlns:a16="http://schemas.microsoft.com/office/drawing/2014/main" id="{39BF849D-CF39-2510-80AF-584E08D64F2B}"/>
              </a:ext>
            </a:extLst>
          </p:cNvPr>
          <p:cNvSpPr txBox="1">
            <a:spLocks noChangeArrowheads="1"/>
          </p:cNvSpPr>
          <p:nvPr/>
        </p:nvSpPr>
        <p:spPr bwMode="auto">
          <a:xfrm rot="960913">
            <a:off x="3279775" y="2633663"/>
            <a:ext cx="1533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CC33"/>
                </a:solidFill>
                <a:latin typeface="Verdana" panose="020B0604030504040204" pitchFamily="34" charset="0"/>
              </a:rPr>
              <a:t>Experts</a:t>
            </a:r>
          </a:p>
        </p:txBody>
      </p:sp>
      <p:sp>
        <p:nvSpPr>
          <p:cNvPr id="20501" name="AutoShape 20">
            <a:extLst>
              <a:ext uri="{FF2B5EF4-FFF2-40B4-BE49-F238E27FC236}">
                <a16:creationId xmlns:a16="http://schemas.microsoft.com/office/drawing/2014/main" id="{3F67BD26-9EA0-4FE7-27CF-4665FFD95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5942013"/>
            <a:ext cx="3216275" cy="739775"/>
          </a:xfrm>
          <a:prstGeom prst="wedgeRoundRectCallout">
            <a:avLst>
              <a:gd name="adj1" fmla="val -70778"/>
              <a:gd name="adj2" fmla="val -69097"/>
              <a:gd name="adj3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0">
                <a:latin typeface="Verdana" panose="020B0604030504040204" pitchFamily="34" charset="0"/>
              </a:rPr>
              <a:t>Experts may have a wider variety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8ECD5-DD38-F958-2DD4-519A0980BD28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VanLehn</a:t>
            </a:r>
            <a:r>
              <a:rPr lang="en-US" dirty="0"/>
              <a:t> (2009)</a:t>
            </a:r>
          </a:p>
        </p:txBody>
      </p:sp>
    </p:spTree>
  </p:cSld>
  <p:clrMapOvr>
    <a:masterClrMapping/>
  </p:clrMapOvr>
  <p:transition advTm="3812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3BA9-9A1D-A7A6-D855-B4B2DA8E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Comments?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B1A4-C962-3CAF-D9E2-9055E207C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01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F95AF-3102-C702-1663-EEF27ED3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Fairly simple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64B1D-9663-5BB6-61D3-8328493EE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it work in the most complex/complete system, </a:t>
            </a:r>
            <a:r>
              <a:rPr lang="en-US" dirty="0" err="1"/>
              <a:t>AutoTutor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37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2B7C-DE0C-BCA6-11D5-98E7F98F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497EB-F56F-C5CC-6E87-34FCB249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CD02C-AEFC-E8FF-30FA-081CFD0B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1"/>
            <a:ext cx="9144000" cy="6830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90C57-9760-8386-C00B-3BD7E26C19EB}"/>
              </a:ext>
            </a:extLst>
          </p:cNvPr>
          <p:cNvSpPr txBox="1"/>
          <p:nvPr/>
        </p:nvSpPr>
        <p:spPr>
          <a:xfrm>
            <a:off x="5791200" y="152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182840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2B7C-DE0C-BCA6-11D5-98E7F98F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497EB-F56F-C5CC-6E87-34FCB249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CD02C-AEFC-E8FF-30FA-081CFD0B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1"/>
            <a:ext cx="9144000" cy="6830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90C57-9760-8386-C00B-3BD7E26C19EB}"/>
              </a:ext>
            </a:extLst>
          </p:cNvPr>
          <p:cNvSpPr txBox="1"/>
          <p:nvPr/>
        </p:nvSpPr>
        <p:spPr>
          <a:xfrm>
            <a:off x="5791200" y="152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53097-B519-FD3E-89C5-18CD0751E99D}"/>
              </a:ext>
            </a:extLst>
          </p:cNvPr>
          <p:cNvSpPr txBox="1"/>
          <p:nvPr/>
        </p:nvSpPr>
        <p:spPr>
          <a:xfrm>
            <a:off x="533400" y="914400"/>
            <a:ext cx="7848600" cy="58477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Which of these seem most valuable?</a:t>
            </a:r>
          </a:p>
        </p:txBody>
      </p:sp>
    </p:spTree>
    <p:extLst>
      <p:ext uri="{BB962C8B-B14F-4D97-AF65-F5344CB8AC3E}">
        <p14:creationId xmlns:p14="http://schemas.microsoft.com/office/powerpoint/2010/main" val="864624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2B7C-DE0C-BCA6-11D5-98E7F98F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497EB-F56F-C5CC-6E87-34FCB249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CD02C-AEFC-E8FF-30FA-081CFD0B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1"/>
            <a:ext cx="9144000" cy="6830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90C57-9760-8386-C00B-3BD7E26C19EB}"/>
              </a:ext>
            </a:extLst>
          </p:cNvPr>
          <p:cNvSpPr txBox="1"/>
          <p:nvPr/>
        </p:nvSpPr>
        <p:spPr>
          <a:xfrm>
            <a:off x="5791200" y="152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53097-B519-FD3E-89C5-18CD0751E99D}"/>
              </a:ext>
            </a:extLst>
          </p:cNvPr>
          <p:cNvSpPr txBox="1"/>
          <p:nvPr/>
        </p:nvSpPr>
        <p:spPr>
          <a:xfrm>
            <a:off x="533400" y="914400"/>
            <a:ext cx="7848600" cy="58477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Which of these would you question?</a:t>
            </a:r>
          </a:p>
        </p:txBody>
      </p:sp>
    </p:spTree>
    <p:extLst>
      <p:ext uri="{BB962C8B-B14F-4D97-AF65-F5344CB8AC3E}">
        <p14:creationId xmlns:p14="http://schemas.microsoft.com/office/powerpoint/2010/main" val="3334937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D2501-3A1D-4DEB-A910-FC17A7EC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3A974-8E4E-6975-38F6-FAC3601CC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29F79-34D0-128A-1C92-B50A31A7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46"/>
            <a:ext cx="9144000" cy="6751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0F1BC-C8F2-25EC-3BAC-CFEC64211444}"/>
              </a:ext>
            </a:extLst>
          </p:cNvPr>
          <p:cNvSpPr txBox="1"/>
          <p:nvPr/>
        </p:nvSpPr>
        <p:spPr>
          <a:xfrm>
            <a:off x="5791200" y="152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130744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1D6B-B67E-68FF-67BC-402196CF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0255A-7394-3A88-CDDA-3BA7B18B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E3EDB-5756-F0A7-C889-A1ADF9E3F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30"/>
            <a:ext cx="9144000" cy="6679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5C554-7A0C-9A7C-081C-57B6DE89FF6B}"/>
              </a:ext>
            </a:extLst>
          </p:cNvPr>
          <p:cNvSpPr txBox="1"/>
          <p:nvPr/>
        </p:nvSpPr>
        <p:spPr>
          <a:xfrm>
            <a:off x="5791200" y="152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357868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05F58-CC4F-07DB-7755-78134963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724AD-3038-D701-8C4F-E834CAB80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7C237-97A1-38B6-EDA3-2ED4699F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22"/>
            <a:ext cx="9144000" cy="681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DB02A-DEC5-3BC3-6913-53D4945F0212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505297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05F58-CC4F-07DB-7755-78134963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724AD-3038-D701-8C4F-E834CAB80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7C237-97A1-38B6-EDA3-2ED4699F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22"/>
            <a:ext cx="9144000" cy="681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DB02A-DEC5-3BC3-6913-53D4945F0212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06E93-E6F9-F31F-691C-6A06606C83BC}"/>
              </a:ext>
            </a:extLst>
          </p:cNvPr>
          <p:cNvSpPr txBox="1"/>
          <p:nvPr/>
        </p:nvSpPr>
        <p:spPr>
          <a:xfrm>
            <a:off x="533400" y="445532"/>
            <a:ext cx="7848600" cy="1077218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Which of these might you want to add?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9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24EE-9D29-BC15-2C1A-4424E6C8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 about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1F544-3589-94F1-8238-B8753D86D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40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D0A35-4525-EDC6-FCD6-403BD9AC3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so far?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3ED72-AFD6-3D72-EBED-1086C374C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33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029B-5710-8DE1-1759-F109F952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BD0E4-74CA-AABF-998A-BD1A45603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006AF-21FD-E376-EF4E-BC457405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8"/>
            <a:ext cx="9144000" cy="6774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26BEC-398D-C5CD-6FA3-3B7C21BE7AA9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487823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029B-5710-8DE1-1759-F109F952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BD0E4-74CA-AABF-998A-BD1A45603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006AF-21FD-E376-EF4E-BC457405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8"/>
            <a:ext cx="9144000" cy="6774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26BEC-398D-C5CD-6FA3-3B7C21BE7AA9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16353-F5B0-80FF-E229-A55F9D2151C6}"/>
              </a:ext>
            </a:extLst>
          </p:cNvPr>
          <p:cNvSpPr txBox="1"/>
          <p:nvPr/>
        </p:nvSpPr>
        <p:spPr>
          <a:xfrm>
            <a:off x="304800" y="381000"/>
            <a:ext cx="8534400" cy="1077218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Does this seem OK/safe?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09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F1248-8AD3-533A-7AC6-B3693FD9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38610-3243-4869-E93B-4A3BA3E6D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39F16-890F-FF35-8906-AEAF0801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" y="0"/>
            <a:ext cx="91344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E3D877-8E93-DB4B-CB16-87BB4ABF35B1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761433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DA35A-43FF-9DE4-C8E1-C0145102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56B3-380B-4CBF-D24F-8813ED6A7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D8A6F-76EF-70A4-C4AB-C8DF16305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66"/>
            <a:ext cx="9144000" cy="6568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7D2D30-7CBB-7DD5-64E7-669375F650B6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069382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21F7F-A72E-E94C-02AA-5121B6DB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Comments?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79A0-5CC3-66EF-853A-1A7C535C1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8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9B11-A4DD-188F-AA3E-6785A821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135AC-2A0C-BAAF-E6ED-3144DCC31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7D8B8-0F58-839E-BBA1-19F17B6A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75"/>
            <a:ext cx="9144000" cy="6701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EA9A52-4CEB-BFF1-5232-7B7F279498B3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667396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2BBD9-D09F-BCDE-5DCF-4FB292E85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07B59-37B9-D911-71BE-F7A6BE9D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95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3699C-0B3B-CC67-3349-FF0EC68A38B9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498503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F34FA-7F12-7A27-7279-D1D87C133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EF841-5548-51A3-BAB1-7256E41E7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A9908-F36D-76F5-7401-0A7A32D0F83D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893761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8C4CD-2271-8198-D15E-E08FA1C07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E562-29A2-8CA9-A884-9AAF62076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D146E-C6D5-9C5D-B5E7-A08201FF8260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327391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1927-A475-67FA-FF73-11410669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From 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2F74A-EDC5-2254-B1FD-34A14C65E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2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BA67F-F88C-3305-D44D-6CA126F2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03F6B-6780-71FE-3723-21B0A87C8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29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47DA2-6EE3-213E-063B-B1603792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1427E-ABEB-C64E-D504-6BE6A9C3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3843D-9AA6-0280-274A-39E9E8CDBAF5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270493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F4F4-8FED-EA4F-AA0F-8F546EF6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2AE0E-9630-C353-87AD-AA08B4EF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A7D4C-CEE0-CAE0-5612-1C6AD40B8FC3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32477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32E1D-DC90-F138-325B-9F859B090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24CAD-8444-3642-5AC5-6717B9A2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4AE24-FE03-28A7-F501-2CF8BEA8740F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974063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41A06-0355-CB70-229F-595EA6F3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Comments?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B2B7B-5672-E59B-4FC9-CDB7E0E7E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4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C240A-2396-773A-826C-4F273A877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DCE78-1B4C-F53E-C848-CB8F04B3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C34B8-FCEC-7BAC-62A9-403E44690266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162238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5BFE5-9C81-AF97-5338-35DCFD459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71C8B-2319-E8A4-3556-6024E901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C846FC-328D-8D97-C026-E4413CE44C40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788192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B279D-FC6F-92FF-DCE4-5ED808F3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Comments?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C1DA8-5DCD-10A8-2E1B-67E747686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41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A22C-D7BE-11CA-D6D5-22D47A4AA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CF9BE-4E16-6B35-D19D-3B6FC59F9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7AE4B5-0F86-6151-DA7C-E5974D27A1E6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619256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60F0C-B94D-F9A2-7EE5-81135CEBB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8D5D7-57FB-338C-581F-D5597680A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36A17-B8BC-2B87-0FEA-CDA16C606F2C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561439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30CB-C6AC-DDAC-5675-D95B6EC13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F99B-81B8-A17C-3F04-C904C7EC6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that we can detect that a student is unable to change a car’s oil in a VR simulation</a:t>
            </a:r>
          </a:p>
          <a:p>
            <a:endParaRPr lang="en-US" dirty="0"/>
          </a:p>
          <a:p>
            <a:r>
              <a:rPr lang="en-US" dirty="0"/>
              <a:t>Sketch what you would have the learning system do</a:t>
            </a:r>
          </a:p>
          <a:p>
            <a:endParaRPr lang="en-US" dirty="0"/>
          </a:p>
          <a:p>
            <a:r>
              <a:rPr lang="en-US" dirty="0"/>
              <a:t>We’ll share out answers in a few minutes</a:t>
            </a:r>
          </a:p>
        </p:txBody>
      </p:sp>
    </p:spTree>
    <p:extLst>
      <p:ext uri="{BB962C8B-B14F-4D97-AF65-F5344CB8AC3E}">
        <p14:creationId xmlns:p14="http://schemas.microsoft.com/office/powerpoint/2010/main" val="3522033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B839A-A992-9C60-76E1-799D313F8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F1504-F517-98B9-72BE-42C7AE74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421F7-AC8F-5C81-064E-86B090837125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897630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EB88-D3CF-DA86-92A6-DCC431FD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Last comments or questions regarding </a:t>
            </a:r>
            <a:r>
              <a:rPr lang="en-US" dirty="0" err="1"/>
              <a:t>AutoTutor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FFF8C-98E6-049F-7282-6A237AB3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4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B5D79-6703-C5F2-026D-80BD656C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AutoTutor</a:t>
            </a:r>
            <a:r>
              <a:rPr lang="en-US" dirty="0"/>
              <a:t> Lite (Hu et al., 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5029-EB3D-082E-161E-590C8AD03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</a:t>
            </a:r>
            <a:r>
              <a:rPr lang="en-US" dirty="0" err="1"/>
              <a:t>AutoTutor</a:t>
            </a:r>
            <a:r>
              <a:rPr lang="en-US" dirty="0"/>
              <a:t> content is expensive and time-consuming</a:t>
            </a:r>
          </a:p>
          <a:p>
            <a:endParaRPr lang="en-US" dirty="0"/>
          </a:p>
          <a:p>
            <a:r>
              <a:rPr lang="en-US" dirty="0"/>
              <a:t>Essentially, one-PhD-student-PhD-duration to build a tutor on a specific topic</a:t>
            </a:r>
          </a:p>
          <a:p>
            <a:pPr lvl="1"/>
            <a:r>
              <a:rPr lang="en-US" dirty="0"/>
              <a:t>About the same as a model tracing tutor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46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B7AC-238A-43E6-1A39-E62F88A7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AutoTutor</a:t>
            </a:r>
            <a:r>
              <a:rPr lang="en-US" dirty="0"/>
              <a:t> Lite (Hu et al., 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59572-B356-ECFD-0177-1FBD9C6B5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Designed for easier authoring</a:t>
            </a:r>
          </a:p>
          <a:p>
            <a:endParaRPr lang="en-US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Does not offer full range of semantic analysis methods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Limited to LSA and keyword-based analysis</a:t>
            </a:r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lvl="1"/>
            <a:endParaRPr lang="en-US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Simplified student model</a:t>
            </a:r>
          </a:p>
          <a:p>
            <a:pPr lvl="1"/>
            <a:r>
              <a:rPr lang="en-US" b="1" i="1" dirty="0">
                <a:latin typeface="Georgia" panose="02040502050405020303" pitchFamily="18" charset="0"/>
              </a:rPr>
              <a:t>Relevance</a:t>
            </a:r>
            <a:r>
              <a:rPr lang="en-US" dirty="0">
                <a:latin typeface="Georgia" panose="02040502050405020303" pitchFamily="18" charset="0"/>
              </a:rPr>
              <a:t> of the contribution (calculated as the degree of semantic similarity to expected answers) </a:t>
            </a:r>
          </a:p>
          <a:p>
            <a:pPr lvl="1"/>
            <a:r>
              <a:rPr lang="en-US" b="1" i="1" dirty="0">
                <a:latin typeface="Georgia" panose="02040502050405020303" pitchFamily="18" charset="0"/>
              </a:rPr>
              <a:t>Novelty</a:t>
            </a:r>
            <a:r>
              <a:rPr lang="en-US" dirty="0">
                <a:latin typeface="Georgia" panose="02040502050405020303" pitchFamily="18" charset="0"/>
              </a:rPr>
              <a:t> (semantic similarity to the learner’s previous contributions)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Does not detect misconceptions</a:t>
            </a:r>
          </a:p>
          <a:p>
            <a:pPr lvl="1"/>
            <a:endParaRPr lang="en-US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Much less dialog flexibility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Focuses on question and answer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Gives prompts to incomplete answers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Can also offer vicarious tutoring</a:t>
            </a:r>
          </a:p>
        </p:txBody>
      </p:sp>
    </p:spTree>
    <p:extLst>
      <p:ext uri="{BB962C8B-B14F-4D97-AF65-F5344CB8AC3E}">
        <p14:creationId xmlns:p14="http://schemas.microsoft.com/office/powerpoint/2010/main" val="25115769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2D72-36D7-D42A-79A1-D43628F6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Comments?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A5A88-3D79-FE28-AD51-79D0992E0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65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5D826-76D0-E4BF-B075-31A079B0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ITSPOKE (</a:t>
            </a:r>
            <a:r>
              <a:rPr lang="en-US" dirty="0" err="1"/>
              <a:t>Litman</a:t>
            </a:r>
            <a:r>
              <a:rPr lang="en-US" dirty="0"/>
              <a:t> &amp; Silliman, 2014)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343EC-942E-E1A9-3E19-1001F3C68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dialogue tutor, but speaking out loud</a:t>
            </a:r>
          </a:p>
          <a:p>
            <a:r>
              <a:rPr lang="en-US" dirty="0"/>
              <a:t>Built on Why2-Atlas tutor (</a:t>
            </a:r>
            <a:r>
              <a:rPr lang="en-US" dirty="0" err="1"/>
              <a:t>VanLehn</a:t>
            </a:r>
            <a:r>
              <a:rPr lang="en-US" dirty="0"/>
              <a:t> et al., 2002)</a:t>
            </a:r>
          </a:p>
          <a:p>
            <a:r>
              <a:rPr lang="en-US" dirty="0"/>
              <a:t>Can detect uncertainty/confusion from speech patterns, tone of voice (</a:t>
            </a:r>
            <a:r>
              <a:rPr lang="en-US" dirty="0" err="1"/>
              <a:t>Litman</a:t>
            </a:r>
            <a:r>
              <a:rPr lang="en-US" dirty="0"/>
              <a:t> &amp; Forbes-Riley, 2011, 2013)</a:t>
            </a:r>
          </a:p>
          <a:p>
            <a:pPr lvl="1"/>
            <a:r>
              <a:rPr lang="en-US" dirty="0"/>
              <a:t>Responds to uncertain correct answers by giving additional info on why answer is correct and continuing discussion</a:t>
            </a:r>
          </a:p>
          <a:p>
            <a:pPr lvl="1"/>
            <a:r>
              <a:rPr lang="en-US" dirty="0"/>
              <a:t>Did not improve learning outcomes</a:t>
            </a:r>
          </a:p>
        </p:txBody>
      </p:sp>
      <p:pic>
        <p:nvPicPr>
          <p:cNvPr id="4098" name="Picture 2" descr="What Will the 2020s Bring for AI? | University of Pittsburgh">
            <a:extLst>
              <a:ext uri="{FF2B5EF4-FFF2-40B4-BE49-F238E27FC236}">
                <a16:creationId xmlns:a16="http://schemas.microsoft.com/office/drawing/2014/main" id="{A9A357CF-1AB5-F28F-D4FB-775F5255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08" y="5257800"/>
            <a:ext cx="1274092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909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D7952-4122-507D-A70D-E9D5AB0E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Comments?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F5544-3BEA-B03B-3CAE-ED0C238D9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78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4FAE-F935-C009-5455-85AB1F0C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Contemporary Scaled Dialogue Tutors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5725-7E42-1EF5-1302-50EA70AE4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06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DEA4-EF5A-9F01-0369-89C53F00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Watson Tutor</a:t>
            </a:r>
            <a:br>
              <a:rPr lang="en-US" dirty="0"/>
            </a:br>
            <a:r>
              <a:rPr lang="en-US" dirty="0"/>
              <a:t>(Ventura et al., 2018; Afzal et al.,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38BAE-8095-5104-6D7C-6A73C48B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Large-scale use of </a:t>
            </a:r>
            <a:r>
              <a:rPr lang="en-US" dirty="0" err="1"/>
              <a:t>AutoTutor</a:t>
            </a:r>
            <a:r>
              <a:rPr lang="en-US" dirty="0"/>
              <a:t>-style approach for several courses</a:t>
            </a:r>
          </a:p>
          <a:p>
            <a:pPr lvl="1"/>
            <a:r>
              <a:rPr lang="en-US" dirty="0"/>
              <a:t>Also adds multimedia hints</a:t>
            </a:r>
          </a:p>
          <a:p>
            <a:endParaRPr lang="en-US" dirty="0"/>
          </a:p>
          <a:p>
            <a:r>
              <a:rPr lang="en-US" dirty="0"/>
              <a:t>Papers are vague on what courses it is integrated into, but Afzal et al. (2019) shows examples from what appears to be middle school physical science</a:t>
            </a:r>
          </a:p>
        </p:txBody>
      </p:sp>
    </p:spTree>
    <p:extLst>
      <p:ext uri="{BB962C8B-B14F-4D97-AF65-F5344CB8AC3E}">
        <p14:creationId xmlns:p14="http://schemas.microsoft.com/office/powerpoint/2010/main" val="2892176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EB76-3E4C-BE37-2CB5-E19AC618B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E4BD-1AC5-B78E-B730-4EEC5E2EA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BE907-D629-7BAB-CD6C-6E217C7C3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94" y="0"/>
            <a:ext cx="5289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1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D5F4-5F27-1090-7DC7-F8CF6FDE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C1BB7-A4C4-3598-ED7A-225285435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discuss some of the solutions</a:t>
            </a:r>
          </a:p>
        </p:txBody>
      </p:sp>
    </p:spTree>
    <p:extLst>
      <p:ext uri="{BB962C8B-B14F-4D97-AF65-F5344CB8AC3E}">
        <p14:creationId xmlns:p14="http://schemas.microsoft.com/office/powerpoint/2010/main" val="66317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8105-3960-01B8-169F-661AD862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B8208-DF2D-4558-A884-3F138B7FB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67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E105-C952-2C90-DD53-15CF66A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Kulshreshtha</a:t>
            </a:r>
            <a:r>
              <a:rPr lang="en-US" dirty="0"/>
              <a:t> et al.,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68A95-A653-670D-BC95-7B072E087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Dialogue Tutor for data science that generates responses using foundation model AI</a:t>
            </a:r>
          </a:p>
          <a:p>
            <a:pPr lvl="1"/>
            <a:r>
              <a:rPr lang="en-US" dirty="0"/>
              <a:t>Breaks student answer into cause-effect components</a:t>
            </a:r>
          </a:p>
          <a:p>
            <a:pPr lvl="1"/>
            <a:r>
              <a:rPr lang="en-US" dirty="0"/>
              <a:t>Matches components to reference answers using foundation model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150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E105-C952-2C90-DD53-15CF66A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Kulshreshtha</a:t>
            </a:r>
            <a:r>
              <a:rPr lang="en-US" dirty="0"/>
              <a:t> et al.,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68A95-A653-670D-BC95-7B072E087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Generates feedback based on </a:t>
            </a:r>
          </a:p>
          <a:p>
            <a:pPr lvl="1"/>
            <a:r>
              <a:rPr lang="en-US" dirty="0"/>
              <a:t>Example responses for other topics </a:t>
            </a:r>
          </a:p>
          <a:p>
            <a:pPr lvl="1"/>
            <a:r>
              <a:rPr lang="en-US" dirty="0"/>
              <a:t>Correct reference answers</a:t>
            </a:r>
          </a:p>
          <a:p>
            <a:pPr lvl="1"/>
            <a:r>
              <a:rPr lang="en-US" dirty="0"/>
              <a:t>Foundation model to combine these into feedback for current question</a:t>
            </a:r>
          </a:p>
          <a:p>
            <a:pPr lvl="1"/>
            <a:r>
              <a:rPr lang="en-US" dirty="0"/>
              <a:t>Algorithm that ranks possible responses based on foundation models detectors of sentence</a:t>
            </a:r>
          </a:p>
          <a:p>
            <a:pPr lvl="2"/>
            <a:r>
              <a:rPr lang="en-US" dirty="0"/>
              <a:t>Well-formedness</a:t>
            </a:r>
          </a:p>
          <a:p>
            <a:pPr lvl="2"/>
            <a:r>
              <a:rPr lang="en-US" dirty="0"/>
              <a:t>Perplexity (bad)</a:t>
            </a:r>
          </a:p>
          <a:p>
            <a:pPr lvl="2"/>
            <a:r>
              <a:rPr lang="en-US" dirty="0"/>
              <a:t>Likelihood of leading to complex (non-yes/no) response</a:t>
            </a:r>
          </a:p>
          <a:p>
            <a:pPr lvl="2"/>
            <a:r>
              <a:rPr lang="en-US" dirty="0"/>
              <a:t>Semantic relationship to desired target sentence</a:t>
            </a:r>
          </a:p>
        </p:txBody>
      </p:sp>
    </p:spTree>
    <p:extLst>
      <p:ext uri="{BB962C8B-B14F-4D97-AF65-F5344CB8AC3E}">
        <p14:creationId xmlns:p14="http://schemas.microsoft.com/office/powerpoint/2010/main" val="33578171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E105-C952-2C90-DD53-15CF66A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Kulshreshtha</a:t>
            </a:r>
            <a:r>
              <a:rPr lang="en-US" dirty="0"/>
              <a:t> et al.,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68A95-A653-670D-BC95-7B072E087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Four feedback cases</a:t>
            </a:r>
          </a:p>
          <a:p>
            <a:pPr lvl="1"/>
            <a:r>
              <a:rPr lang="en-US" dirty="0"/>
              <a:t>Incorrect cause and incorrect effect</a:t>
            </a:r>
          </a:p>
          <a:p>
            <a:pPr lvl="1"/>
            <a:r>
              <a:rPr lang="en-US" dirty="0"/>
              <a:t>Incorrect cause alone</a:t>
            </a:r>
          </a:p>
          <a:p>
            <a:pPr lvl="1"/>
            <a:r>
              <a:rPr lang="en-US" dirty="0"/>
              <a:t>Incorrect effect alone</a:t>
            </a:r>
          </a:p>
          <a:p>
            <a:pPr lvl="1"/>
            <a:r>
              <a:rPr lang="en-US" dirty="0"/>
              <a:t>Missing cause</a:t>
            </a:r>
          </a:p>
        </p:txBody>
      </p:sp>
    </p:spTree>
    <p:extLst>
      <p:ext uri="{BB962C8B-B14F-4D97-AF65-F5344CB8AC3E}">
        <p14:creationId xmlns:p14="http://schemas.microsoft.com/office/powerpoint/2010/main" val="294407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ABA0-AD60-FB79-C9AD-B31AFA9A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Kulshreshtha</a:t>
            </a:r>
            <a:r>
              <a:rPr lang="en-US" dirty="0"/>
              <a:t> et al.,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B4AF-1CDF-58FE-4A7F-DDB7CF1BC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5A0E6-5E44-F028-8F6B-7651AC37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429"/>
            <a:ext cx="9144000" cy="36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24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1A996-AF1E-CDDD-FFE6-2500F7D29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adapts question for students of different overall ability</a:t>
            </a:r>
          </a:p>
          <a:p>
            <a:r>
              <a:rPr lang="en-US" dirty="0"/>
              <a:t>While retaining same answer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58C69-5984-ED9B-ED12-9296C3B9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3589283"/>
            <a:ext cx="9144000" cy="33370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D0414C-2589-73BF-0A8F-6971B4D5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(Elkins et al., 2022)</a:t>
            </a:r>
          </a:p>
        </p:txBody>
      </p:sp>
    </p:spTree>
    <p:extLst>
      <p:ext uri="{BB962C8B-B14F-4D97-AF65-F5344CB8AC3E}">
        <p14:creationId xmlns:p14="http://schemas.microsoft.com/office/powerpoint/2010/main" val="15634405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8105-3960-01B8-169F-661AD862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B8208-DF2D-4558-A884-3F138B7FB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06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4FAE-F935-C009-5455-85AB1F0C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Contemporary Scaled Dialogue Tutors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5725-7E42-1EF5-1302-50EA70AE4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 future is here?</a:t>
            </a:r>
          </a:p>
        </p:txBody>
      </p:sp>
    </p:spTree>
    <p:extLst>
      <p:ext uri="{BB962C8B-B14F-4D97-AF65-F5344CB8AC3E}">
        <p14:creationId xmlns:p14="http://schemas.microsoft.com/office/powerpoint/2010/main" val="42900575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4FAE-F935-C009-5455-85AB1F0C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Contemporary Scaled Dialogue Tutors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5725-7E42-1EF5-1302-50EA70AE4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 future is 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DC843-87D4-E2EF-56FD-AF30296A0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438525"/>
            <a:ext cx="3511208" cy="2524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434157-09A5-752F-6379-CFB4109EDA1E}"/>
              </a:ext>
            </a:extLst>
          </p:cNvPr>
          <p:cNvSpPr txBox="1"/>
          <p:nvPr/>
        </p:nvSpPr>
        <p:spPr>
          <a:xfrm>
            <a:off x="5943600" y="612616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Nooooooooooooooooooo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47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A0A5-915D-6324-2F77-9D2379BF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Broader Comments or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53A7F-A270-BE41-36F0-F2BAB299F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8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01E4F-0D3E-18D0-212D-07BBE797B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Last comments and questions on Tutoring Complex Behavior?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E96D8-1631-2B8D-EACB-FAE5C190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45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3DA3-AB6F-83FC-9B25-655EC67C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C09DD-7055-BECF-14D3-5AADFB544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Nov 22 SPECIAL DAY</a:t>
            </a:r>
          </a:p>
          <a:p>
            <a:pPr lvl="1"/>
            <a:r>
              <a:rPr lang="en-US" dirty="0"/>
              <a:t>Embodied Agents</a:t>
            </a:r>
          </a:p>
          <a:p>
            <a:pPr lvl="1"/>
            <a:r>
              <a:rPr lang="en-US" dirty="0"/>
              <a:t>VIRTUAL CLASS</a:t>
            </a:r>
          </a:p>
          <a:p>
            <a:pPr lvl="1"/>
            <a:r>
              <a:rPr lang="en-US" dirty="0"/>
              <a:t>NO OFFICE HOURS</a:t>
            </a:r>
          </a:p>
          <a:p>
            <a:pPr lvl="1"/>
            <a:endParaRPr lang="en-US" dirty="0"/>
          </a:p>
          <a:p>
            <a:r>
              <a:rPr lang="en-US" dirty="0"/>
              <a:t>Dec 1</a:t>
            </a:r>
          </a:p>
          <a:p>
            <a:pPr lvl="1"/>
            <a:r>
              <a:rPr lang="en-US" dirty="0"/>
              <a:t>Games and Gamification</a:t>
            </a:r>
          </a:p>
          <a:p>
            <a:pPr lvl="1"/>
            <a:r>
              <a:rPr lang="en-US" dirty="0"/>
              <a:t>VIRTUAL CLASS</a:t>
            </a:r>
          </a:p>
          <a:p>
            <a:pPr lvl="1"/>
            <a:r>
              <a:rPr lang="en-US" dirty="0"/>
              <a:t>NO OFFICE HOURS</a:t>
            </a:r>
          </a:p>
          <a:p>
            <a:endParaRPr lang="en-US" dirty="0"/>
          </a:p>
          <a:p>
            <a:r>
              <a:rPr lang="en-US" dirty="0"/>
              <a:t>Dec 8</a:t>
            </a:r>
          </a:p>
          <a:p>
            <a:pPr lvl="1"/>
            <a:r>
              <a:rPr lang="en-US" dirty="0"/>
              <a:t>A/B Testing and Iterative Refinement</a:t>
            </a:r>
          </a:p>
        </p:txBody>
      </p:sp>
    </p:spTree>
    <p:extLst>
      <p:ext uri="{BB962C8B-B14F-4D97-AF65-F5344CB8AC3E}">
        <p14:creationId xmlns:p14="http://schemas.microsoft.com/office/powerpoint/2010/main" val="39883939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8475-639B-1DD4-E5D3-22391FC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continue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2A70-DC8F-6CB0-0266-B54275A0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“The educational technology of the future”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86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8475-639B-1DD4-E5D3-22391FC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continue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2A70-DC8F-6CB0-0266-B54275A0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“The educational technology of the future”</a:t>
            </a:r>
          </a:p>
          <a:p>
            <a:endParaRPr lang="en-US" dirty="0"/>
          </a:p>
          <a:p>
            <a:r>
              <a:rPr lang="en-US" dirty="0"/>
              <a:t>“And it always will be. Hah.”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0F0D3-E620-170C-33B0-D6FF4190C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058549"/>
            <a:ext cx="3511208" cy="25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68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3967</TotalTime>
  <Words>1163</Words>
  <Application>Microsoft Office PowerPoint</Application>
  <PresentationFormat>On-screen Show (4:3)</PresentationFormat>
  <Paragraphs>206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Monotype Sorts</vt:lpstr>
      <vt:lpstr>Arial</vt:lpstr>
      <vt:lpstr>Calibri</vt:lpstr>
      <vt:lpstr>Georgia</vt:lpstr>
      <vt:lpstr>Verdana</vt:lpstr>
      <vt:lpstr>Office Theme</vt:lpstr>
      <vt:lpstr>Adaptive Learning Systems</vt:lpstr>
      <vt:lpstr>Welcome!</vt:lpstr>
      <vt:lpstr>Any questions about </vt:lpstr>
      <vt:lpstr>Continuing From Last Time</vt:lpstr>
      <vt:lpstr>Activity</vt:lpstr>
      <vt:lpstr>Activity</vt:lpstr>
      <vt:lpstr>Last comments and questions on Tutoring Complex Behavior?</vt:lpstr>
      <vt:lpstr>We continue today…</vt:lpstr>
      <vt:lpstr>We continue today…</vt:lpstr>
      <vt:lpstr>We continue today…</vt:lpstr>
      <vt:lpstr>You’ve seen the fish</vt:lpstr>
      <vt:lpstr>But does it work? And how does it work?</vt:lpstr>
      <vt:lpstr>To learn, we go to the Maestros</vt:lpstr>
      <vt:lpstr>Alas, no dialogue tutor is available</vt:lpstr>
      <vt:lpstr>But they have been kind enough to put slides on the web</vt:lpstr>
      <vt:lpstr>A framework for thinking about dialogue tutors (VanLehn, 2009)</vt:lpstr>
      <vt:lpstr>Human tutorial dialogue is a sequence of episodes, one per step</vt:lpstr>
      <vt:lpstr>Schematic of tutorial dialogue</vt:lpstr>
      <vt:lpstr>Schematic of dialogue about a single step</vt:lpstr>
      <vt:lpstr>Comparisons of expert to novice human tutors</vt:lpstr>
      <vt:lpstr>Comments? Questions?</vt:lpstr>
      <vt:lpstr>Fairly simple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Thoughts so far? Comments?</vt:lpstr>
      <vt:lpstr>PowerPoint Presentation</vt:lpstr>
      <vt:lpstr>PowerPoint Presentation</vt:lpstr>
      <vt:lpstr>PowerPoint Presentation</vt:lpstr>
      <vt:lpstr>PowerPoint Presentation</vt:lpstr>
      <vt:lpstr>Comments? Questions?</vt:lpstr>
      <vt:lpstr>PowerPoint Presentation</vt:lpstr>
      <vt:lpstr>PowerPoint Presentation</vt:lpstr>
      <vt:lpstr>PowerPoint Presentation</vt:lpstr>
      <vt:lpstr>PowerPoint Presentation</vt:lpstr>
      <vt:lpstr>Any questions?</vt:lpstr>
      <vt:lpstr>PowerPoint Presentation</vt:lpstr>
      <vt:lpstr>PowerPoint Presentation</vt:lpstr>
      <vt:lpstr>PowerPoint Presentation</vt:lpstr>
      <vt:lpstr>Comments? Questions?</vt:lpstr>
      <vt:lpstr>PowerPoint Presentation</vt:lpstr>
      <vt:lpstr>PowerPoint Presentation</vt:lpstr>
      <vt:lpstr>Comments? Questions?</vt:lpstr>
      <vt:lpstr>PowerPoint Presentation</vt:lpstr>
      <vt:lpstr>PowerPoint Presentation</vt:lpstr>
      <vt:lpstr>PowerPoint Presentation</vt:lpstr>
      <vt:lpstr>Last comments or questions regarding AutoTutor?</vt:lpstr>
      <vt:lpstr>AutoTutor Lite (Hu et al., 2009)</vt:lpstr>
      <vt:lpstr>AutoTutor Lite (Hu et al., 2009)</vt:lpstr>
      <vt:lpstr>Comments? Questions?</vt:lpstr>
      <vt:lpstr>ITSPOKE (Litman &amp; Silliman, 2014) </vt:lpstr>
      <vt:lpstr>Comments? Questions?</vt:lpstr>
      <vt:lpstr>Contemporary Scaled Dialogue Tutors</vt:lpstr>
      <vt:lpstr>Watson Tutor (Ventura et al., 2018; Afzal et al., 2019)</vt:lpstr>
      <vt:lpstr>PowerPoint Presentation</vt:lpstr>
      <vt:lpstr>Questions? Comments?</vt:lpstr>
      <vt:lpstr>KorbitITS  (Kulshreshtha et al., 2022)</vt:lpstr>
      <vt:lpstr>KorbitITS  (Kulshreshtha et al., 2022)</vt:lpstr>
      <vt:lpstr>KorbitITS  (Kulshreshtha et al., 2022)</vt:lpstr>
      <vt:lpstr>KorbitITS  (Kulshreshtha et al., 2022)</vt:lpstr>
      <vt:lpstr>KorbitITS  (Elkins et al., 2022)</vt:lpstr>
      <vt:lpstr>Questions? Comments?</vt:lpstr>
      <vt:lpstr>Contemporary Scaled Dialogue Tutors</vt:lpstr>
      <vt:lpstr>Contemporary Scaled Dialogue Tutors</vt:lpstr>
      <vt:lpstr>Broader Comments or Questions?</vt:lpstr>
      <vt:lpstr>Upcoming classes</vt:lpstr>
      <vt:lpstr>The End</vt:lpstr>
    </vt:vector>
  </TitlesOfParts>
  <Company>Worcester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for the Learning Sciences</dc:title>
  <dc:creator>rsbaker</dc:creator>
  <cp:lastModifiedBy>Ryan</cp:lastModifiedBy>
  <cp:revision>943</cp:revision>
  <dcterms:created xsi:type="dcterms:W3CDTF">2010-01-07T20:34:12Z</dcterms:created>
  <dcterms:modified xsi:type="dcterms:W3CDTF">2022-11-12T19:07:26Z</dcterms:modified>
</cp:coreProperties>
</file>