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413" r:id="rId3"/>
    <p:sldId id="816" r:id="rId4"/>
    <p:sldId id="395" r:id="rId5"/>
    <p:sldId id="436" r:id="rId6"/>
    <p:sldId id="447" r:id="rId7"/>
    <p:sldId id="1033" r:id="rId8"/>
    <p:sldId id="1034" r:id="rId9"/>
    <p:sldId id="1035" r:id="rId10"/>
    <p:sldId id="452" r:id="rId11"/>
    <p:sldId id="449" r:id="rId12"/>
    <p:sldId id="450" r:id="rId13"/>
    <p:sldId id="1025" r:id="rId14"/>
    <p:sldId id="460" r:id="rId15"/>
    <p:sldId id="461" r:id="rId16"/>
    <p:sldId id="462" r:id="rId17"/>
    <p:sldId id="463" r:id="rId18"/>
    <p:sldId id="1026" r:id="rId19"/>
    <p:sldId id="484" r:id="rId20"/>
    <p:sldId id="485" r:id="rId21"/>
    <p:sldId id="486" r:id="rId22"/>
    <p:sldId id="487" r:id="rId23"/>
    <p:sldId id="1027" r:id="rId24"/>
    <p:sldId id="453" r:id="rId25"/>
    <p:sldId id="1024" r:id="rId26"/>
    <p:sldId id="454" r:id="rId27"/>
    <p:sldId id="455" r:id="rId28"/>
    <p:sldId id="456" r:id="rId29"/>
    <p:sldId id="458" r:id="rId30"/>
    <p:sldId id="1028" r:id="rId31"/>
    <p:sldId id="468" r:id="rId32"/>
    <p:sldId id="469" r:id="rId33"/>
    <p:sldId id="470" r:id="rId34"/>
    <p:sldId id="471" r:id="rId35"/>
    <p:sldId id="473" r:id="rId36"/>
    <p:sldId id="475" r:id="rId37"/>
    <p:sldId id="1029" r:id="rId38"/>
    <p:sldId id="476" r:id="rId39"/>
    <p:sldId id="478" r:id="rId40"/>
    <p:sldId id="479" r:id="rId41"/>
    <p:sldId id="480" r:id="rId42"/>
    <p:sldId id="481" r:id="rId43"/>
    <p:sldId id="1023" r:id="rId44"/>
    <p:sldId id="1036" r:id="rId45"/>
    <p:sldId id="1030" r:id="rId46"/>
    <p:sldId id="1022" r:id="rId47"/>
    <p:sldId id="1037" r:id="rId48"/>
    <p:sldId id="1038" r:id="rId49"/>
    <p:sldId id="1042" r:id="rId50"/>
    <p:sldId id="1031" r:id="rId51"/>
    <p:sldId id="1044" r:id="rId52"/>
    <p:sldId id="1045" r:id="rId53"/>
    <p:sldId id="1047" r:id="rId54"/>
    <p:sldId id="1046" r:id="rId55"/>
    <p:sldId id="1048" r:id="rId56"/>
    <p:sldId id="1049" r:id="rId57"/>
    <p:sldId id="1040" r:id="rId58"/>
    <p:sldId id="1039" r:id="rId59"/>
    <p:sldId id="1041" r:id="rId60"/>
    <p:sldId id="1043" r:id="rId61"/>
    <p:sldId id="1050" r:id="rId62"/>
    <p:sldId id="1021" r:id="rId63"/>
    <p:sldId id="442" r:id="rId64"/>
    <p:sldId id="1020" r:id="rId65"/>
    <p:sldId id="443" r:id="rId66"/>
    <p:sldId id="488" r:id="rId67"/>
    <p:sldId id="1019" r:id="rId68"/>
    <p:sldId id="534" r:id="rId69"/>
    <p:sldId id="30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450ECB-0C65-4AF3-957C-153223C1837D}">
          <p14:sldIdLst>
            <p14:sldId id="256"/>
            <p14:sldId id="413"/>
            <p14:sldId id="816"/>
            <p14:sldId id="395"/>
            <p14:sldId id="436"/>
            <p14:sldId id="447"/>
            <p14:sldId id="1033"/>
          </p14:sldIdLst>
        </p14:section>
        <p14:section name="Untitled Section" id="{BDEFA891-1660-4E11-AFE4-6738111612A2}">
          <p14:sldIdLst>
            <p14:sldId id="1034"/>
            <p14:sldId id="1035"/>
            <p14:sldId id="452"/>
            <p14:sldId id="449"/>
            <p14:sldId id="450"/>
            <p14:sldId id="1025"/>
            <p14:sldId id="460"/>
            <p14:sldId id="461"/>
            <p14:sldId id="462"/>
            <p14:sldId id="463"/>
            <p14:sldId id="1026"/>
            <p14:sldId id="484"/>
            <p14:sldId id="485"/>
            <p14:sldId id="486"/>
            <p14:sldId id="487"/>
            <p14:sldId id="1027"/>
            <p14:sldId id="453"/>
            <p14:sldId id="1024"/>
            <p14:sldId id="454"/>
            <p14:sldId id="455"/>
            <p14:sldId id="456"/>
            <p14:sldId id="458"/>
            <p14:sldId id="1028"/>
            <p14:sldId id="468"/>
            <p14:sldId id="469"/>
            <p14:sldId id="470"/>
            <p14:sldId id="471"/>
            <p14:sldId id="473"/>
            <p14:sldId id="475"/>
            <p14:sldId id="1029"/>
            <p14:sldId id="476"/>
            <p14:sldId id="478"/>
            <p14:sldId id="479"/>
            <p14:sldId id="480"/>
            <p14:sldId id="481"/>
            <p14:sldId id="1023"/>
            <p14:sldId id="1036"/>
            <p14:sldId id="1030"/>
            <p14:sldId id="1022"/>
            <p14:sldId id="1037"/>
            <p14:sldId id="1038"/>
            <p14:sldId id="1042"/>
            <p14:sldId id="1031"/>
            <p14:sldId id="1044"/>
            <p14:sldId id="1045"/>
            <p14:sldId id="1047"/>
            <p14:sldId id="1046"/>
            <p14:sldId id="1048"/>
            <p14:sldId id="1049"/>
            <p14:sldId id="1040"/>
            <p14:sldId id="1039"/>
            <p14:sldId id="1041"/>
            <p14:sldId id="1043"/>
            <p14:sldId id="1050"/>
            <p14:sldId id="1021"/>
            <p14:sldId id="442"/>
            <p14:sldId id="1020"/>
            <p14:sldId id="443"/>
            <p14:sldId id="488"/>
            <p14:sldId id="1019"/>
            <p14:sldId id="534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0686" autoAdjust="0"/>
  </p:normalViewPr>
  <p:slideViewPr>
    <p:cSldViewPr>
      <p:cViewPr varScale="1">
        <p:scale>
          <a:sx n="80" d="100"/>
          <a:sy n="80" d="100"/>
        </p:scale>
        <p:origin x="8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jhXGYnowBY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jhXGYnowBY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Adaptive Learning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EDUC5100</a:t>
            </a:r>
            <a:br>
              <a:rPr lang="en-US" dirty="0"/>
            </a:br>
            <a:r>
              <a:rPr lang="en-US" dirty="0"/>
              <a:t>Fall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Laura (</a:t>
            </a:r>
            <a:r>
              <a:rPr lang="en-US" dirty="0" err="1"/>
              <a:t>Bickmore</a:t>
            </a:r>
            <a:r>
              <a:rPr lang="en-US" dirty="0"/>
              <a:t>, 2003; </a:t>
            </a:r>
            <a:br>
              <a:rPr lang="en-US" dirty="0"/>
            </a:br>
            <a:r>
              <a:rPr lang="en-US" dirty="0" err="1"/>
              <a:t>Bickmore</a:t>
            </a:r>
            <a:r>
              <a:rPr lang="en-US" dirty="0"/>
              <a:t> &amp; Picard, 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131474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0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Laura (</a:t>
            </a:r>
            <a:r>
              <a:rPr lang="en-US" dirty="0" err="1"/>
              <a:t>Bickmore</a:t>
            </a:r>
            <a:r>
              <a:rPr lang="en-US" dirty="0"/>
              <a:t>, 2003; </a:t>
            </a:r>
            <a:br>
              <a:rPr lang="en-US" dirty="0"/>
            </a:br>
            <a:r>
              <a:rPr lang="en-US" dirty="0" err="1"/>
              <a:t>Bickmore</a:t>
            </a:r>
            <a:r>
              <a:rPr lang="en-US" dirty="0"/>
              <a:t> &amp; Picard, 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Laura </a:t>
            </a:r>
          </a:p>
          <a:p>
            <a:pPr lvl="1"/>
            <a:r>
              <a:rPr lang="en-US" dirty="0"/>
              <a:t>coaches undergraduates on exercise behaviors over several sessions</a:t>
            </a:r>
          </a:p>
          <a:p>
            <a:pPr lvl="1"/>
            <a:r>
              <a:rPr lang="en-US" dirty="0"/>
              <a:t>uses speech and non-verbal gestures to provide empathic feedback based on student responses</a:t>
            </a:r>
          </a:p>
          <a:p>
            <a:pPr lvl="2"/>
            <a:r>
              <a:rPr lang="en-US" dirty="0"/>
              <a:t>Concerned expression if student says they were not feeling well</a:t>
            </a:r>
          </a:p>
          <a:p>
            <a:pPr lvl="2"/>
            <a:r>
              <a:rPr lang="en-US" dirty="0"/>
              <a:t>Happy expression if student says they have exercised a lot lately</a:t>
            </a:r>
          </a:p>
          <a:p>
            <a:pPr lvl="2"/>
            <a:r>
              <a:rPr lang="en-US" dirty="0"/>
              <a:t>“Empathy dialogues” for </a:t>
            </a:r>
          </a:p>
          <a:p>
            <a:pPr lvl="3"/>
            <a:r>
              <a:rPr lang="en-US" dirty="0"/>
              <a:t>students reporting continuing illness, stress, tiredness, injury</a:t>
            </a:r>
          </a:p>
          <a:p>
            <a:pPr lvl="3"/>
            <a:r>
              <a:rPr lang="en-US" dirty="0"/>
              <a:t>students reporting anger, disappointment, frustration</a:t>
            </a:r>
          </a:p>
        </p:txBody>
      </p:sp>
    </p:spTree>
    <p:extLst>
      <p:ext uri="{BB962C8B-B14F-4D97-AF65-F5344CB8AC3E}">
        <p14:creationId xmlns:p14="http://schemas.microsoft.com/office/powerpoint/2010/main" val="147936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Laura (</a:t>
            </a:r>
            <a:r>
              <a:rPr lang="en-US" dirty="0" err="1"/>
              <a:t>Bickmore</a:t>
            </a:r>
            <a:r>
              <a:rPr lang="en-US" dirty="0"/>
              <a:t>, 2003; </a:t>
            </a:r>
            <a:br>
              <a:rPr lang="en-US" dirty="0"/>
            </a:br>
            <a:r>
              <a:rPr lang="en-US" dirty="0" err="1"/>
              <a:t>Bickmore</a:t>
            </a:r>
            <a:r>
              <a:rPr lang="en-US" dirty="0"/>
              <a:t> &amp; Picard, 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versions</a:t>
            </a:r>
          </a:p>
          <a:p>
            <a:pPr lvl="1"/>
            <a:r>
              <a:rPr lang="en-US" dirty="0"/>
              <a:t>Empathic feedback, no empathic feedback</a:t>
            </a:r>
          </a:p>
          <a:p>
            <a:pPr lvl="1"/>
            <a:r>
              <a:rPr lang="en-US" dirty="0"/>
              <a:t>Between-subjects comparison</a:t>
            </a:r>
          </a:p>
          <a:p>
            <a:endParaRPr lang="en-US" dirty="0"/>
          </a:p>
          <a:p>
            <a:r>
              <a:rPr lang="en-US" dirty="0"/>
              <a:t>Users liked empathic version better (self-report measures)</a:t>
            </a:r>
          </a:p>
          <a:p>
            <a:r>
              <a:rPr lang="en-US" dirty="0"/>
              <a:t>No difference in exercise behaviors</a:t>
            </a:r>
          </a:p>
        </p:txBody>
      </p:sp>
    </p:spTree>
    <p:extLst>
      <p:ext uri="{BB962C8B-B14F-4D97-AF65-F5344CB8AC3E}">
        <p14:creationId xmlns:p14="http://schemas.microsoft.com/office/powerpoint/2010/main" val="421307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5431-14BB-5C6B-B956-E71B8B1C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67426-E705-78C0-A8FF-471CE00B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Paul (M-Ecolab)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Rebolledo</a:t>
            </a:r>
            <a:r>
              <a:rPr lang="en-US" sz="3600" dirty="0"/>
              <a:t>-Mendez, du Boulay &amp; </a:t>
            </a:r>
            <a:r>
              <a:rPr lang="en-US" sz="3600" dirty="0" err="1"/>
              <a:t>Luckin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2005, 2006)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7"/>
          <a:stretch/>
        </p:blipFill>
        <p:spPr bwMode="auto">
          <a:xfrm>
            <a:off x="1158513" y="2590800"/>
            <a:ext cx="7192042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00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Paul (M-Ecolab)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Incorporated into ITS for ecology for late elementary-school students</a:t>
            </a:r>
          </a:p>
          <a:p>
            <a:endParaRPr lang="en-US" dirty="0"/>
          </a:p>
          <a:p>
            <a:r>
              <a:rPr lang="en-US" dirty="0"/>
              <a:t>Paul assesses effort, confidence, and independence with machine-learned models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2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Paul (M-Ecolab)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responds with changes of tone of voice, gestures, and motivational messages</a:t>
            </a:r>
          </a:p>
          <a:p>
            <a:pPr lvl="1"/>
            <a:r>
              <a:rPr lang="en-US" dirty="0"/>
              <a:t>Expression of concern when student does poorly</a:t>
            </a:r>
          </a:p>
          <a:p>
            <a:pPr lvl="1"/>
            <a:r>
              <a:rPr lang="en-US" dirty="0"/>
              <a:t>Encouraging messages</a:t>
            </a:r>
          </a:p>
          <a:p>
            <a:pPr lvl="2"/>
            <a:r>
              <a:rPr lang="en-US" dirty="0"/>
              <a:t>“For the next node try to make fewer errors”</a:t>
            </a:r>
          </a:p>
          <a:p>
            <a:pPr lvl="2"/>
            <a:r>
              <a:rPr lang="en-US" dirty="0"/>
              <a:t>“Be bold and take on a challenge”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3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Paul (M-Ecolab)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Paul leads to more help-seeking, but reduces self-perception of independence</a:t>
            </a:r>
          </a:p>
          <a:p>
            <a:r>
              <a:rPr lang="en-US" dirty="0"/>
              <a:t>Paul leads to higher learning for students who performed average or poorly on post-test</a:t>
            </a:r>
          </a:p>
          <a:p>
            <a:endParaRPr lang="en-US" dirty="0"/>
          </a:p>
          <a:p>
            <a:r>
              <a:rPr lang="en-US" dirty="0"/>
              <a:t>Paul does not lead to differences in affect frequency, but delight is more persistent (Rodrigo, </a:t>
            </a:r>
            <a:r>
              <a:rPr lang="en-US" dirty="0" err="1"/>
              <a:t>Rebolledo</a:t>
            </a:r>
            <a:r>
              <a:rPr lang="en-US" dirty="0"/>
              <a:t>-Mendez, Baker, et al., 2008)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7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5431-14BB-5C6B-B956-E71B8B1C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67426-E705-78C0-A8FF-471CE00B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0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Casey</a:t>
            </a:r>
            <a:br>
              <a:rPr lang="en-US" dirty="0"/>
            </a:br>
            <a:r>
              <a:rPr lang="en-US" dirty="0"/>
              <a:t>(Burleson, 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52600"/>
            <a:ext cx="70770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30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Casey</a:t>
            </a:r>
            <a:br>
              <a:rPr lang="en-US" dirty="0"/>
            </a:br>
            <a:r>
              <a:rPr lang="en-US" dirty="0"/>
              <a:t>(Burleson, 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 taught about Towers of Hanoi in lab setting</a:t>
            </a:r>
          </a:p>
          <a:p>
            <a:endParaRPr lang="en-US" dirty="0"/>
          </a:p>
          <a:p>
            <a:r>
              <a:rPr lang="en-US" dirty="0"/>
              <a:t>Affect monitored by sensors</a:t>
            </a:r>
          </a:p>
          <a:p>
            <a:pPr lvl="1"/>
            <a:r>
              <a:rPr lang="en-US" dirty="0"/>
              <a:t>Flow, Stuck/Frustration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5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Casey</a:t>
            </a:r>
            <a:br>
              <a:rPr lang="en-US" dirty="0"/>
            </a:br>
            <a:r>
              <a:rPr lang="en-US" dirty="0"/>
              <a:t>(Burleson, 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Agent 2x2 intervention</a:t>
            </a:r>
          </a:p>
          <a:p>
            <a:pPr lvl="1"/>
            <a:r>
              <a:rPr lang="en-US" dirty="0"/>
              <a:t>non-verbal mirroring of affect, or unrelated affect</a:t>
            </a:r>
          </a:p>
          <a:p>
            <a:pPr lvl="1"/>
            <a:r>
              <a:rPr lang="en-US" dirty="0"/>
              <a:t>affect support or task-related support</a:t>
            </a:r>
          </a:p>
          <a:p>
            <a:pPr lvl="1"/>
            <a:endParaRPr lang="en-US" dirty="0"/>
          </a:p>
          <a:p>
            <a:r>
              <a:rPr lang="en-US" dirty="0"/>
              <a:t>Affect support</a:t>
            </a:r>
          </a:p>
          <a:p>
            <a:pPr lvl="1"/>
            <a:r>
              <a:rPr lang="en-US" dirty="0"/>
              <a:t>“On a scale from 1 to 7, how frustrated are you feeling right now?”</a:t>
            </a:r>
          </a:p>
          <a:p>
            <a:pPr lvl="1"/>
            <a:r>
              <a:rPr lang="en-US" dirty="0"/>
              <a:t>“It sounds like you feel somewhat frustrated with this activity.  Is that about right?”</a:t>
            </a:r>
          </a:p>
        </p:txBody>
      </p:sp>
    </p:spTree>
    <p:extLst>
      <p:ext uri="{BB962C8B-B14F-4D97-AF65-F5344CB8AC3E}">
        <p14:creationId xmlns:p14="http://schemas.microsoft.com/office/powerpoint/2010/main" val="257303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effect on motivation or self-reported frustration</a:t>
            </a:r>
          </a:p>
          <a:p>
            <a:endParaRPr lang="en-US" dirty="0"/>
          </a:p>
          <a:p>
            <a:r>
              <a:rPr lang="en-US" dirty="0"/>
              <a:t>Affect interventions reduced persistence in activity</a:t>
            </a:r>
          </a:p>
          <a:p>
            <a:endParaRPr lang="en-US" dirty="0"/>
          </a:p>
          <a:p>
            <a:r>
              <a:rPr lang="en-US" dirty="0"/>
              <a:t>Learning not measured</a:t>
            </a:r>
          </a:p>
        </p:txBody>
      </p:sp>
    </p:spTree>
    <p:extLst>
      <p:ext uri="{BB962C8B-B14F-4D97-AF65-F5344CB8AC3E}">
        <p14:creationId xmlns:p14="http://schemas.microsoft.com/office/powerpoint/2010/main" val="1165330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5431-14BB-5C6B-B956-E71B8B1C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67426-E705-78C0-A8FF-471CE00B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5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Jake and Jane</a:t>
            </a:r>
            <a:br>
              <a:rPr lang="en-US" sz="3200" dirty="0"/>
            </a:br>
            <a:r>
              <a:rPr lang="en-US" sz="3200" dirty="0"/>
              <a:t>(Arroyo et al.,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64821"/>
            <a:ext cx="66103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75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Jake and Jane v2</a:t>
            </a:r>
            <a:br>
              <a:rPr lang="en-US" sz="3200" dirty="0"/>
            </a:br>
            <a:r>
              <a:rPr lang="en-US" sz="3200" dirty="0"/>
              <a:t>(Arroyo et al., 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BEFBC-14DC-BA0D-941D-1289951D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241229" cy="4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83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Jake and Jane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Incorporated into </a:t>
            </a:r>
            <a:r>
              <a:rPr lang="en-US" dirty="0" err="1"/>
              <a:t>Wayang</a:t>
            </a:r>
            <a:r>
              <a:rPr lang="en-US" dirty="0"/>
              <a:t> Outpost, ITS for high school mathematics</a:t>
            </a:r>
          </a:p>
        </p:txBody>
      </p:sp>
    </p:spTree>
    <p:extLst>
      <p:ext uri="{BB962C8B-B14F-4D97-AF65-F5344CB8AC3E}">
        <p14:creationId xmlns:p14="http://schemas.microsoft.com/office/powerpoint/2010/main" val="406645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Jake and Jane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asks how student is feeling every five minutes</a:t>
            </a:r>
          </a:p>
          <a:p>
            <a:pPr lvl="1"/>
            <a:r>
              <a:rPr lang="en-US" dirty="0"/>
              <a:t>Confident, Anxious, Frustrated, Excited, Interested, Bored</a:t>
            </a:r>
          </a:p>
          <a:p>
            <a:pPr lvl="1"/>
            <a:endParaRPr lang="en-US" dirty="0"/>
          </a:p>
          <a:p>
            <a:r>
              <a:rPr lang="en-US" dirty="0"/>
              <a:t>Learning companion displays affect student reported in their most recent self-report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62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Jake and Jane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companion gives one of 50 meta-cognitive/motivational message at beginning of problem or after first attempt by the student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8986329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85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Jake and Jane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interest</a:t>
            </a:r>
          </a:p>
          <a:p>
            <a:r>
              <a:rPr lang="en-US" dirty="0"/>
              <a:t>Reduced boredom</a:t>
            </a:r>
          </a:p>
          <a:p>
            <a:r>
              <a:rPr lang="en-US" dirty="0"/>
              <a:t>Female agent led to better results than male, for students of both genders</a:t>
            </a:r>
          </a:p>
          <a:p>
            <a:pPr lvl="1"/>
            <a:r>
              <a:rPr lang="en-US" dirty="0"/>
              <a:t>Increased math self-concept and liking</a:t>
            </a:r>
          </a:p>
          <a:p>
            <a:r>
              <a:rPr lang="en-US" dirty="0"/>
              <a:t>Led to better help-seeking</a:t>
            </a:r>
          </a:p>
          <a:p>
            <a:r>
              <a:rPr lang="en-US" dirty="0"/>
              <a:t>Did not lead to better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7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24EE-9D29-BC15-2C1A-4424E6C8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about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F544-3589-94F1-8238-B8753D86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40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5431-14BB-5C6B-B956-E71B8B1C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67426-E705-78C0-A8FF-471CE00B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Jin</a:t>
            </a:r>
            <a:br>
              <a:rPr lang="en-US" dirty="0"/>
            </a:br>
            <a:r>
              <a:rPr lang="en-US" dirty="0"/>
              <a:t>(Robison, </a:t>
            </a:r>
            <a:r>
              <a:rPr lang="en-US" dirty="0" err="1"/>
              <a:t>McQuiggan</a:t>
            </a:r>
            <a:r>
              <a:rPr lang="en-US" dirty="0"/>
              <a:t>, &amp; Lester,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8" t="34623" r="12234" b="2479"/>
          <a:stretch/>
        </p:blipFill>
        <p:spPr bwMode="auto">
          <a:xfrm>
            <a:off x="2900542" y="1600200"/>
            <a:ext cx="3271657" cy="526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9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in Crystal Island, a narrative-centered learning environment for middle school biology</a:t>
            </a:r>
          </a:p>
        </p:txBody>
      </p:sp>
    </p:spTree>
    <p:extLst>
      <p:ext uri="{BB962C8B-B14F-4D97-AF65-F5344CB8AC3E}">
        <p14:creationId xmlns:p14="http://schemas.microsoft.com/office/powerpoint/2010/main" val="2198720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Reacts in three different ways</a:t>
            </a:r>
          </a:p>
          <a:p>
            <a:endParaRPr lang="en-US" dirty="0"/>
          </a:p>
          <a:p>
            <a:r>
              <a:rPr lang="en-US" dirty="0"/>
              <a:t>Parallel empathy – shows same affect as student</a:t>
            </a:r>
          </a:p>
          <a:p>
            <a:pPr lvl="1"/>
            <a:r>
              <a:rPr lang="en-US" dirty="0"/>
              <a:t>“Yes, I’m very frustrated as well!”</a:t>
            </a:r>
          </a:p>
          <a:p>
            <a:r>
              <a:rPr lang="en-US" dirty="0"/>
              <a:t>Reactive empathy – tries to alter student’s affective state</a:t>
            </a:r>
          </a:p>
          <a:p>
            <a:pPr lvl="1"/>
            <a:r>
              <a:rPr lang="en-US" dirty="0"/>
              <a:t>“I can understand why you are frustrated, but if you keep working, I’m sure you will figure it out.”</a:t>
            </a:r>
          </a:p>
          <a:p>
            <a:r>
              <a:rPr lang="en-US" dirty="0"/>
              <a:t>Task-based (non-empathic)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6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Assesses student affect by asking student their affect every time an interaction starts or ends between Jin and the student</a:t>
            </a:r>
          </a:p>
          <a:p>
            <a:pPr lvl="1"/>
            <a:r>
              <a:rPr lang="en-US" dirty="0"/>
              <a:t>“Hi Alex, how are you feeling?”</a:t>
            </a:r>
          </a:p>
          <a:p>
            <a:pPr lvl="1"/>
            <a:r>
              <a:rPr lang="en-US" dirty="0"/>
              <a:t>“How are you feeling now?”</a:t>
            </a:r>
          </a:p>
          <a:p>
            <a:pPr lvl="1"/>
            <a:r>
              <a:rPr lang="en-US" dirty="0"/>
              <a:t>Anger, anxiety, boredom, confusion, curiosity, delight, excitement, flow, frustration, sadness, fear</a:t>
            </a:r>
          </a:p>
          <a:p>
            <a:pPr lvl="2"/>
            <a:r>
              <a:rPr lang="en-US" dirty="0"/>
              <a:t>Sadness and fear almost never reported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8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empathy sustains affective states better than reactive empathy</a:t>
            </a:r>
          </a:p>
          <a:p>
            <a:pPr lvl="1"/>
            <a:r>
              <a:rPr lang="en-US" dirty="0"/>
              <a:t>Leading flow to be more sustained</a:t>
            </a:r>
          </a:p>
          <a:p>
            <a:pPr lvl="1"/>
            <a:r>
              <a:rPr lang="en-US" dirty="0"/>
              <a:t>But also leading frustration, boredom, anxiety to be more sustained</a:t>
            </a:r>
          </a:p>
          <a:p>
            <a:pPr lvl="1"/>
            <a:endParaRPr lang="en-US" dirty="0"/>
          </a:p>
          <a:p>
            <a:r>
              <a:rPr lang="en-US" dirty="0"/>
              <a:t>I could not find learning gains reported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36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AutoTutor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Graesser</a:t>
            </a:r>
            <a:r>
              <a:rPr lang="en-US" dirty="0"/>
              <a:t> &amp; Person, 2010; </a:t>
            </a:r>
            <a:br>
              <a:rPr lang="en-US" dirty="0"/>
            </a:br>
            <a:r>
              <a:rPr lang="en-US" dirty="0" err="1"/>
              <a:t>D’Mello</a:t>
            </a:r>
            <a:r>
              <a:rPr lang="en-US" dirty="0"/>
              <a:t>, Craig, </a:t>
            </a:r>
            <a:r>
              <a:rPr lang="en-US" dirty="0" err="1"/>
              <a:t>Fike</a:t>
            </a:r>
            <a:r>
              <a:rPr lang="en-US" dirty="0"/>
              <a:t>, &amp; </a:t>
            </a:r>
            <a:r>
              <a:rPr lang="en-US" dirty="0" err="1"/>
              <a:t>Graesser</a:t>
            </a:r>
            <a:r>
              <a:rPr lang="en-US" dirty="0"/>
              <a:t>,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may remember </a:t>
            </a:r>
            <a:r>
              <a:rPr lang="en-US" dirty="0" err="1"/>
              <a:t>AutoTutor</a:t>
            </a:r>
            <a:r>
              <a:rPr lang="en-US" dirty="0"/>
              <a:t> from such classes as last week</a:t>
            </a:r>
          </a:p>
        </p:txBody>
      </p:sp>
    </p:spTree>
    <p:extLst>
      <p:ext uri="{BB962C8B-B14F-4D97-AF65-F5344CB8AC3E}">
        <p14:creationId xmlns:p14="http://schemas.microsoft.com/office/powerpoint/2010/main" val="2368696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AutoTutor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remember </a:t>
            </a:r>
            <a:r>
              <a:rPr lang="en-US" dirty="0" err="1"/>
              <a:t>AutoTutor</a:t>
            </a:r>
            <a:r>
              <a:rPr lang="en-US" dirty="0"/>
              <a:t> from past classes</a:t>
            </a:r>
          </a:p>
          <a:p>
            <a:endParaRPr lang="en-US" dirty="0"/>
          </a:p>
          <a:p>
            <a:r>
              <a:rPr lang="en-US" dirty="0"/>
              <a:t>The simple presence/absence of the talking head had no impact (</a:t>
            </a:r>
            <a:r>
              <a:rPr lang="en-US" dirty="0" err="1"/>
              <a:t>Graesser</a:t>
            </a:r>
            <a:r>
              <a:rPr lang="en-US" dirty="0"/>
              <a:t> et al., 2003)</a:t>
            </a:r>
          </a:p>
        </p:txBody>
      </p:sp>
    </p:spTree>
    <p:extLst>
      <p:ext uri="{BB962C8B-B14F-4D97-AF65-F5344CB8AC3E}">
        <p14:creationId xmlns:p14="http://schemas.microsoft.com/office/powerpoint/2010/main" val="2234486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Affective </a:t>
            </a:r>
            <a:r>
              <a:rPr lang="en-US" dirty="0" err="1"/>
              <a:t>AutoTutor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D’Mello</a:t>
            </a:r>
            <a:r>
              <a:rPr lang="en-US" dirty="0"/>
              <a:t> et al., 2008,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1296583"/>
            <a:ext cx="5424488" cy="556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289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AutoTutor</a:t>
            </a:r>
            <a:r>
              <a:rPr lang="en-US" dirty="0"/>
              <a:t>: Affect Response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Supportive</a:t>
            </a:r>
          </a:p>
          <a:p>
            <a:pPr lvl="1"/>
            <a:r>
              <a:rPr lang="en-US" dirty="0"/>
              <a:t>Attributes emotion to material instead of learner</a:t>
            </a:r>
          </a:p>
          <a:p>
            <a:pPr lvl="1"/>
            <a:r>
              <a:rPr lang="en-US" dirty="0"/>
              <a:t>“This stuff can be kind of dull sometimes, so I’m </a:t>
            </a:r>
            <a:r>
              <a:rPr lang="en-US" dirty="0" err="1"/>
              <a:t>gonna</a:t>
            </a:r>
            <a:r>
              <a:rPr lang="en-US" dirty="0"/>
              <a:t> try and help you get through it. Let’s go.”</a:t>
            </a:r>
          </a:p>
          <a:p>
            <a:pPr lvl="1"/>
            <a:r>
              <a:rPr lang="en-US" dirty="0"/>
              <a:t>“Hang in there a bit longer. Things are about to get interesting.”</a:t>
            </a:r>
          </a:p>
          <a:p>
            <a:pPr lvl="1"/>
            <a:r>
              <a:rPr lang="en-US" dirty="0"/>
              <a:t>“Some of this material can be confusing. Just keep going and I am sure you will get it.”</a:t>
            </a:r>
          </a:p>
          <a:p>
            <a:pPr lvl="1"/>
            <a:r>
              <a:rPr lang="en-US" dirty="0"/>
              <a:t>“I know I do not always convey things clearly. I am always happy to repeat myself if you need it. Try this one.”</a:t>
            </a:r>
          </a:p>
          <a:p>
            <a:pPr lvl="1"/>
            <a:r>
              <a:rPr lang="en-US" dirty="0"/>
              <a:t>“I know this material can be difficult, but I think you can do it, so let’s see if we can get through the rest of this problem.”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6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Software characters who interact with students and help improve their learning experience in some fashion</a:t>
            </a:r>
          </a:p>
          <a:p>
            <a:pPr lvl="1"/>
            <a:r>
              <a:rPr lang="en-US" dirty="0"/>
              <a:t>Affect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Self-Regulated Learning Strategies</a:t>
            </a:r>
          </a:p>
          <a:p>
            <a:pPr lvl="1"/>
            <a:r>
              <a:rPr lang="en-US" dirty="0"/>
              <a:t>Learning</a:t>
            </a:r>
          </a:p>
          <a:p>
            <a:endParaRPr lang="en-US" dirty="0"/>
          </a:p>
          <a:p>
            <a:r>
              <a:rPr lang="en-US" dirty="0"/>
              <a:t>Through a variety of dialogue and non-verbal strategies</a:t>
            </a:r>
          </a:p>
        </p:txBody>
      </p:sp>
    </p:spTree>
    <p:extLst>
      <p:ext uri="{BB962C8B-B14F-4D97-AF65-F5344CB8AC3E}">
        <p14:creationId xmlns:p14="http://schemas.microsoft.com/office/powerpoint/2010/main" val="345368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AutoTutor</a:t>
            </a:r>
            <a:r>
              <a:rPr lang="en-US" dirty="0"/>
              <a:t>: Affect Response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Shake-up</a:t>
            </a:r>
          </a:p>
          <a:p>
            <a:pPr lvl="1"/>
            <a:r>
              <a:rPr lang="en-US" dirty="0"/>
              <a:t>Attributes emotion to learner</a:t>
            </a:r>
          </a:p>
          <a:p>
            <a:pPr lvl="1"/>
            <a:r>
              <a:rPr lang="en-US" dirty="0"/>
              <a:t>“This material has got you confused, but I think you have the right idea. Try this.”</a:t>
            </a:r>
          </a:p>
          <a:p>
            <a:pPr lvl="1"/>
            <a:r>
              <a:rPr lang="en-US" dirty="0"/>
              <a:t>“You are not as confused as you might think. I’m actually kind of impressed. Keep it up.”</a:t>
            </a:r>
          </a:p>
          <a:p>
            <a:pPr lvl="1"/>
            <a:r>
              <a:rPr lang="en-US" dirty="0"/>
              <a:t>“Geez this stuff sucks. I’d be bored too, but I </a:t>
            </a:r>
            <a:r>
              <a:rPr lang="en-US" dirty="0" err="1"/>
              <a:t>gotta</a:t>
            </a:r>
            <a:r>
              <a:rPr lang="en-US" dirty="0"/>
              <a:t> teach what they tell me.”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11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AutoTutor</a:t>
            </a:r>
            <a:r>
              <a:rPr lang="en-US" dirty="0"/>
              <a:t>: Affect Response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Rude</a:t>
            </a:r>
          </a:p>
          <a:p>
            <a:pPr lvl="1"/>
            <a:r>
              <a:rPr lang="en-US" dirty="0"/>
              <a:t>Rude/sarcastic responses</a:t>
            </a:r>
          </a:p>
          <a:p>
            <a:pPr lvl="1"/>
            <a:r>
              <a:rPr lang="en-US" dirty="0"/>
              <a:t>“Aren’t you the little genius.”</a:t>
            </a:r>
          </a:p>
          <a:p>
            <a:pPr lvl="1"/>
            <a:r>
              <a:rPr lang="en-US" dirty="0"/>
              <a:t>“I thought you were bright, but I sure pegged you wrong.”</a:t>
            </a:r>
          </a:p>
          <a:p>
            <a:pPr lvl="1"/>
            <a:r>
              <a:rPr lang="en-US" dirty="0"/>
              <a:t>“You know, confusion is just God’s way of telling you that you’re not smart enough for this material.”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50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D’Mello</a:t>
            </a:r>
            <a:r>
              <a:rPr lang="en-US" dirty="0"/>
              <a:t> et al., 2009,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Supportive tutor significantly improves learning</a:t>
            </a:r>
          </a:p>
          <a:p>
            <a:pPr lvl="1"/>
            <a:r>
              <a:rPr lang="en-US" dirty="0"/>
              <a:t>Affect is stronger for students with lower prior knowledge</a:t>
            </a:r>
          </a:p>
          <a:p>
            <a:endParaRPr lang="en-US" dirty="0"/>
          </a:p>
          <a:p>
            <a:r>
              <a:rPr lang="en-US" dirty="0"/>
              <a:t>(Undergraduate) students find rude tutor hilarious </a:t>
            </a:r>
          </a:p>
        </p:txBody>
      </p:sp>
    </p:spTree>
    <p:extLst>
      <p:ext uri="{BB962C8B-B14F-4D97-AF65-F5344CB8AC3E}">
        <p14:creationId xmlns:p14="http://schemas.microsoft.com/office/powerpoint/2010/main" val="2595374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3C0D-70A6-AB21-BA82-EC0694FB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Non-affective embodied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BA3A8-4FEF-42BD-B0CA-3981D242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Guru (</a:t>
            </a:r>
            <a:r>
              <a:rPr lang="en-US" dirty="0" err="1"/>
              <a:t>AutoTutor</a:t>
            </a:r>
            <a:r>
              <a:rPr lang="en-US" dirty="0"/>
              <a:t>) (Olney et al., 2012)</a:t>
            </a:r>
          </a:p>
          <a:p>
            <a:r>
              <a:rPr lang="en-US" dirty="0">
                <a:hlinkClick r:id="rId2"/>
              </a:rPr>
              <a:t>https://www.youtube.com/watch?v=FjhXGYnowBY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does Guru use physical gestures?</a:t>
            </a:r>
          </a:p>
        </p:txBody>
      </p:sp>
    </p:spTree>
    <p:extLst>
      <p:ext uri="{BB962C8B-B14F-4D97-AF65-F5344CB8AC3E}">
        <p14:creationId xmlns:p14="http://schemas.microsoft.com/office/powerpoint/2010/main" val="3748263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3C0D-70A6-AB21-BA82-EC0694FB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Non-affective embodied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BA3A8-4FEF-42BD-B0CA-3981D242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Guru (</a:t>
            </a:r>
            <a:r>
              <a:rPr lang="en-US" dirty="0" err="1"/>
              <a:t>AutoTutor</a:t>
            </a:r>
            <a:r>
              <a:rPr lang="en-US" dirty="0"/>
              <a:t>) (Olney et al., 2012)</a:t>
            </a:r>
          </a:p>
          <a:p>
            <a:r>
              <a:rPr lang="en-US" dirty="0">
                <a:hlinkClick r:id="rId2"/>
              </a:rPr>
              <a:t>https://www.youtube.com/watch?v=FjhXGYnowBY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Significant improvement on post-test and delayed post-test</a:t>
            </a:r>
          </a:p>
        </p:txBody>
      </p:sp>
    </p:spTree>
    <p:extLst>
      <p:ext uri="{BB962C8B-B14F-4D97-AF65-F5344CB8AC3E}">
        <p14:creationId xmlns:p14="http://schemas.microsoft.com/office/powerpoint/2010/main" val="2361374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1E34-A6F0-8506-0591-ECEB9A1F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0B9B-AED4-4519-4E15-EB3C621D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63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78C7-8832-4060-202D-D14E2967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Scooter (Baker et al., 2006)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A1C5-8D4C-8109-46F8-F95A71A32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Scooter.avi</a:t>
            </a:r>
          </a:p>
        </p:txBody>
      </p:sp>
    </p:spTree>
    <p:extLst>
      <p:ext uri="{BB962C8B-B14F-4D97-AF65-F5344CB8AC3E}">
        <p14:creationId xmlns:p14="http://schemas.microsoft.com/office/powerpoint/2010/main" val="2935152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78C7-8832-4060-202D-D14E2967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Scooter (Baker et al., 2006)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A1C5-8D4C-8109-46F8-F95A71A3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Scooter responds when students game the system</a:t>
            </a:r>
          </a:p>
          <a:p>
            <a:pPr lvl="1"/>
            <a:r>
              <a:rPr lang="en-US" dirty="0"/>
              <a:t>Negative emotion</a:t>
            </a:r>
          </a:p>
          <a:p>
            <a:pPr lvl="1"/>
            <a:r>
              <a:rPr lang="en-US" dirty="0"/>
              <a:t>Supplementary exercises which provide opportunities to learn content bypassed by gaming</a:t>
            </a:r>
          </a:p>
          <a:p>
            <a:pPr lvl="1"/>
            <a:endParaRPr lang="en-US" dirty="0"/>
          </a:p>
          <a:p>
            <a:r>
              <a:rPr lang="en-US" dirty="0"/>
              <a:t>Reduces gaming</a:t>
            </a:r>
          </a:p>
          <a:p>
            <a:r>
              <a:rPr lang="en-US" dirty="0"/>
              <a:t>Improves learning for students who previously gamed</a:t>
            </a:r>
          </a:p>
        </p:txBody>
      </p:sp>
    </p:spTree>
    <p:extLst>
      <p:ext uri="{BB962C8B-B14F-4D97-AF65-F5344CB8AC3E}">
        <p14:creationId xmlns:p14="http://schemas.microsoft.com/office/powerpoint/2010/main" val="1519060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DFD5-5ED6-CC01-4F0A-EC60C6B5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0674B-0513-76BD-EC1E-F959E819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59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2E2A-F0BF-7D7D-B16A-5A485B5B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CA57-D3A6-FADB-0169-8BFA0D463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lot of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agent appearance</a:t>
            </a:r>
          </a:p>
          <a:p>
            <a:r>
              <a:rPr lang="en-US" dirty="0"/>
              <a:t>In interaction strategies</a:t>
            </a:r>
          </a:p>
          <a:p>
            <a:endParaRPr lang="en-US" dirty="0"/>
          </a:p>
          <a:p>
            <a:r>
              <a:rPr lang="en-US" dirty="0"/>
              <a:t>Field still trying to come to consensus on how to do this “right”</a:t>
            </a:r>
          </a:p>
        </p:txBody>
      </p:sp>
    </p:spTree>
    <p:extLst>
      <p:ext uri="{BB962C8B-B14F-4D97-AF65-F5344CB8AC3E}">
        <p14:creationId xmlns:p14="http://schemas.microsoft.com/office/powerpoint/2010/main" val="577265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6024-CB05-8119-6223-C806D91E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Baylor et al.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62DE-43AA-2662-1AC2-E2ED8662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effective to split into cognitive/affective support agents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95A6E-08A1-DD2A-5056-D123B757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2667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25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C42C-95D1-783B-3312-603F0D53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 ARIES/ARA </a:t>
            </a:r>
            <a:br>
              <a:rPr lang="en-US" dirty="0"/>
            </a:br>
            <a:r>
              <a:rPr lang="en-US" dirty="0"/>
              <a:t>(Millis et al.,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5B57-5815-CCB1-A9A5-A77D6A732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Mentor agent and adversary/rival agents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13663-0875-BB83-7D43-A32A5F82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0862"/>
            <a:ext cx="9144000" cy="42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DA92-570A-9A2F-6320-41771B52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 ARIES/ARA </a:t>
            </a:r>
            <a:br>
              <a:rPr lang="en-US" dirty="0"/>
            </a:br>
            <a:r>
              <a:rPr lang="en-US" dirty="0"/>
              <a:t>(Millis et al.,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48D0E-48D0-8AD8-F466-41A26C95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14EF2-0432-AB93-0ADE-191C60D7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377"/>
            <a:ext cx="9144000" cy="49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58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5906-4949-FD71-068A-2515DE4D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ARIES/ARA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E9E9B-C37A-9C8E-A663-EEBD69D4B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Interrogating possible adversaries</a:t>
            </a:r>
          </a:p>
          <a:p>
            <a:r>
              <a:rPr lang="en-US" dirty="0"/>
              <a:t>Competing with peers</a:t>
            </a:r>
          </a:p>
          <a:p>
            <a:r>
              <a:rPr lang="en-US" dirty="0"/>
              <a:t>Watching two agents interacting and then deciding which argument to believe</a:t>
            </a:r>
          </a:p>
          <a:p>
            <a:r>
              <a:rPr lang="en-US" dirty="0"/>
              <a:t>Discussing with tutor agent while peer agent periodically chimes in </a:t>
            </a:r>
          </a:p>
          <a:p>
            <a:r>
              <a:rPr lang="en-US" dirty="0"/>
              <a:t>Teaching peer agent with feedback from tutor agent</a:t>
            </a:r>
          </a:p>
          <a:p>
            <a:endParaRPr lang="en-US" dirty="0"/>
          </a:p>
          <a:p>
            <a:r>
              <a:rPr lang="en-US" dirty="0"/>
              <a:t>Positive learning impacts (</a:t>
            </a:r>
            <a:r>
              <a:rPr lang="en-US" dirty="0" err="1"/>
              <a:t>Graesser</a:t>
            </a:r>
            <a:r>
              <a:rPr lang="en-US" dirty="0"/>
              <a:t> et al., 2017)</a:t>
            </a:r>
          </a:p>
        </p:txBody>
      </p:sp>
    </p:spTree>
    <p:extLst>
      <p:ext uri="{BB962C8B-B14F-4D97-AF65-F5344CB8AC3E}">
        <p14:creationId xmlns:p14="http://schemas.microsoft.com/office/powerpoint/2010/main" val="1284065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DA92-570A-9A2F-6320-41771B52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 ARIES/ARA </a:t>
            </a:r>
            <a:br>
              <a:rPr lang="en-US" dirty="0"/>
            </a:br>
            <a:r>
              <a:rPr lang="en-US" dirty="0"/>
              <a:t>(Millis et al.,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48D0E-48D0-8AD8-F466-41A26C95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4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D639-648E-73C7-A003-3720B74F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Betty’s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6B32-8E63-B707-A039-235044F8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by teaching student agent</a:t>
            </a:r>
          </a:p>
          <a:p>
            <a:r>
              <a:rPr lang="en-US" dirty="0"/>
              <a:t>Feedback from mentor agent</a:t>
            </a:r>
          </a:p>
          <a:p>
            <a:endParaRPr lang="en-US" dirty="0"/>
          </a:p>
          <a:p>
            <a:r>
              <a:rPr lang="en-US" dirty="0"/>
              <a:t>Discussed in </a:t>
            </a:r>
            <a:br>
              <a:rPr lang="en-US" dirty="0"/>
            </a:br>
            <a:r>
              <a:rPr lang="en-US" dirty="0"/>
              <a:t>class a few </a:t>
            </a:r>
            <a:br>
              <a:rPr lang="en-US" dirty="0"/>
            </a:br>
            <a:r>
              <a:rPr lang="en-US" dirty="0"/>
              <a:t>weeks ago</a:t>
            </a:r>
          </a:p>
        </p:txBody>
      </p:sp>
      <p:pic>
        <p:nvPicPr>
          <p:cNvPr id="1026" name="Picture 2" descr="Betty's Brain - Open Ended Learning Environments Open Ended Learning  Environments | Vanderbilt University">
            <a:extLst>
              <a:ext uri="{FF2B5EF4-FFF2-40B4-BE49-F238E27FC236}">
                <a16:creationId xmlns:a16="http://schemas.microsoft.com/office/drawing/2014/main" id="{A56D89C9-C9DB-6C94-5C2B-8DF26C7E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4" y="2996406"/>
            <a:ext cx="6194616" cy="35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23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8656-5BE4-A296-8733-483CEDF4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7E49-32F1-D563-75CC-93C4FC839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0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DFBC-FF75-39F6-D9B4-7779C01B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details of mentor agent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A7B28-1672-A12C-998F-0F51FA350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81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6024-CB05-8119-6223-C806D91E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Baylor &amp; Kim (2003); </a:t>
            </a:r>
            <a:br>
              <a:rPr lang="en-US" dirty="0"/>
            </a:br>
            <a:r>
              <a:rPr lang="en-US" dirty="0"/>
              <a:t>Moreno &amp; </a:t>
            </a:r>
            <a:r>
              <a:rPr lang="en-US" dirty="0" err="1"/>
              <a:t>Flowerday</a:t>
            </a:r>
            <a:r>
              <a:rPr lang="en-US" dirty="0"/>
              <a:t> (2006)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62DE-43AA-2662-1AC2-E2ED8662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like mentor agents of the same race more</a:t>
            </a:r>
          </a:p>
          <a:p>
            <a:r>
              <a:rPr lang="en-US" dirty="0"/>
              <a:t>But learn more from mentor agents of a different race</a:t>
            </a:r>
          </a:p>
        </p:txBody>
      </p:sp>
    </p:spTree>
    <p:extLst>
      <p:ext uri="{BB962C8B-B14F-4D97-AF65-F5344CB8AC3E}">
        <p14:creationId xmlns:p14="http://schemas.microsoft.com/office/powerpoint/2010/main" val="4838741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6024-CB05-8119-6223-C806D91E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Plant et al. (2009); Arroyo et al. (2014)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62DE-43AA-2662-1AC2-E2ED8662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tend to learn more from female agents than male agents</a:t>
            </a:r>
          </a:p>
        </p:txBody>
      </p:sp>
    </p:spTree>
    <p:extLst>
      <p:ext uri="{BB962C8B-B14F-4D97-AF65-F5344CB8AC3E}">
        <p14:creationId xmlns:p14="http://schemas.microsoft.com/office/powerpoint/2010/main" val="341999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2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9732-54B3-BB2B-700D-8251D6B6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275"/>
            <a:ext cx="3581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Yee &amp; </a:t>
            </a:r>
            <a:r>
              <a:rPr lang="en-US" sz="2800" dirty="0" err="1"/>
              <a:t>Bailenson</a:t>
            </a:r>
            <a:r>
              <a:rPr lang="en-US" sz="2800" dirty="0"/>
              <a:t> (2007); </a:t>
            </a:r>
            <a:r>
              <a:rPr lang="en-US" sz="2800" dirty="0" err="1"/>
              <a:t>Bailenson</a:t>
            </a:r>
            <a:r>
              <a:rPr lang="en-US" sz="2800" dirty="0"/>
              <a:t> et </a:t>
            </a:r>
            <a:br>
              <a:rPr lang="en-US" sz="2800" dirty="0"/>
            </a:br>
            <a:r>
              <a:rPr lang="en-US" sz="2800" dirty="0"/>
              <a:t>al. (2008); Plant et al.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71E76-34C4-E1C1-40AF-421CC828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1356"/>
            <a:ext cx="321288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attractive agents produce more positive responses</a:t>
            </a:r>
          </a:p>
          <a:p>
            <a:r>
              <a:rPr lang="en-US" dirty="0"/>
              <a:t>But “uncool” agents tend to produce better attitudes for engineering domains</a:t>
            </a:r>
          </a:p>
          <a:p>
            <a:r>
              <a:rPr lang="en-US" dirty="0"/>
              <a:t>“Cool and young” and “uncool and old” better than “Cool and old” or “uncool and young”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59369-308F-517F-A0BA-E800D7D4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591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8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8656-5BE4-A296-8733-483CEDF4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7E49-32F1-D563-75CC-93C4FC839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71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9DE7-3AAE-F1C0-F7EC-454CBC78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other systems/findings do readings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58837-BE53-CEB1-0F19-44BE7B1F8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018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Klein et al (2002) proposed</a:t>
            </a:r>
            <a:br>
              <a:rPr lang="en-US" dirty="0"/>
            </a:br>
            <a:r>
              <a:rPr lang="en-US" dirty="0"/>
              <a:t>design principles for affective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I think could really be applied to any agents</a:t>
            </a:r>
          </a:p>
        </p:txBody>
      </p:sp>
    </p:spTree>
    <p:extLst>
      <p:ext uri="{BB962C8B-B14F-4D97-AF65-F5344CB8AC3E}">
        <p14:creationId xmlns:p14="http://schemas.microsoft.com/office/powerpoint/2010/main" val="20951111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Klein et al (2002) proposed</a:t>
            </a:r>
            <a:br>
              <a:rPr lang="en-US" dirty="0"/>
            </a:br>
            <a:r>
              <a:rPr lang="en-US" dirty="0"/>
              <a:t>design principles for affective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Actively solicit information about the individual’s state (particularly emotional)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Solicit information in a timely fashion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sure the user is able to express what she is feeling (e.g. affective label choices are appropriate)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feedback, especially on emotional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for repair if the feedback is judged wrong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Convey a sense of sympathy to the user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Communicate a sense of empathy to the user as 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Convey to the user the sense that his emotional state is valid</a:t>
            </a:r>
          </a:p>
        </p:txBody>
      </p:sp>
    </p:spTree>
    <p:extLst>
      <p:ext uri="{BB962C8B-B14F-4D97-AF65-F5344CB8AC3E}">
        <p14:creationId xmlns:p14="http://schemas.microsoft.com/office/powerpoint/2010/main" val="3951848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principles reasonable?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Actively solicit information about the individual’s state (particularly emotional)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Solicit information in a timely fashion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sure the user is able to express what she is feeling (e.g. affective label choices are appropriate)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feedback, especially on emotional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for repair if the feedback is judged wrong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Convey a sense of sympathy to the user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Communicate a sense of empathy to the user as 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Convey to the user the sense that his emotional state is valid</a:t>
            </a:r>
          </a:p>
        </p:txBody>
      </p:sp>
    </p:spTree>
    <p:extLst>
      <p:ext uri="{BB962C8B-B14F-4D97-AF65-F5344CB8AC3E}">
        <p14:creationId xmlns:p14="http://schemas.microsoft.com/office/powerpoint/2010/main" val="26114270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 seemed to characterize the more successful agents?</a:t>
            </a:r>
          </a:p>
        </p:txBody>
      </p:sp>
    </p:spTree>
    <p:extLst>
      <p:ext uri="{BB962C8B-B14F-4D97-AF65-F5344CB8AC3E}">
        <p14:creationId xmlns:p14="http://schemas.microsoft.com/office/powerpoint/2010/main" val="42499239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A0A5-915D-6324-2F77-9D2379BF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Comments or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3A7F-A270-BE41-36F0-F2BAB299F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80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3DA3-AB6F-83FC-9B25-655EC67C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09DD-7055-BECF-14D3-5AADFB54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 1</a:t>
            </a:r>
          </a:p>
          <a:p>
            <a:pPr lvl="1"/>
            <a:r>
              <a:rPr lang="en-US" dirty="0"/>
              <a:t>Games and Gamification</a:t>
            </a:r>
          </a:p>
          <a:p>
            <a:pPr lvl="1"/>
            <a:r>
              <a:rPr lang="en-US" dirty="0"/>
              <a:t>VIRTUAL CLASS</a:t>
            </a:r>
          </a:p>
          <a:p>
            <a:pPr lvl="1"/>
            <a:r>
              <a:rPr lang="en-US" dirty="0"/>
              <a:t>NO OFFICE HOURS</a:t>
            </a:r>
          </a:p>
          <a:p>
            <a:endParaRPr lang="en-US" dirty="0"/>
          </a:p>
          <a:p>
            <a:r>
              <a:rPr lang="en-US" dirty="0"/>
              <a:t>Dec 8</a:t>
            </a:r>
          </a:p>
          <a:p>
            <a:pPr lvl="1"/>
            <a:r>
              <a:rPr lang="en-US" dirty="0"/>
              <a:t>A/B Testing and Iterative Refinement</a:t>
            </a:r>
          </a:p>
          <a:p>
            <a:pPr lvl="1"/>
            <a:endParaRPr lang="en-US" dirty="0"/>
          </a:p>
          <a:p>
            <a:r>
              <a:rPr lang="en-US" dirty="0"/>
              <a:t>Dec 15</a:t>
            </a:r>
          </a:p>
          <a:p>
            <a:pPr lvl="1"/>
            <a:r>
              <a:rPr lang="en-US" dirty="0"/>
              <a:t>Intelligent Tutoring Systems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3988393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9CE3-2DC8-3F2F-F3FA-B2F41F54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Steve</a:t>
            </a:r>
            <a:br>
              <a:rPr lang="en-US" dirty="0"/>
            </a:br>
            <a:r>
              <a:rPr lang="en-US" dirty="0"/>
              <a:t>(Johnson &amp; </a:t>
            </a:r>
            <a:r>
              <a:rPr lang="en-US" dirty="0" err="1"/>
              <a:t>Rickel</a:t>
            </a:r>
            <a:r>
              <a:rPr lang="en-US" dirty="0"/>
              <a:t>, 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4B9AB-24C8-C277-D030-00C445599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D8438-A331-866F-F835-110260CC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3341179" cy="3181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FEB37-86DC-AF81-0D3D-F12171C5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179" y="2743200"/>
            <a:ext cx="5885756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5DD9-7FA5-332C-FB72-3B687C77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Steve</a:t>
            </a:r>
            <a:br>
              <a:rPr lang="en-US" dirty="0"/>
            </a:br>
            <a:r>
              <a:rPr lang="en-US" dirty="0"/>
              <a:t>(Johnson &amp; </a:t>
            </a:r>
            <a:r>
              <a:rPr lang="en-US" dirty="0" err="1"/>
              <a:t>Rickel</a:t>
            </a:r>
            <a:r>
              <a:rPr lang="en-US" dirty="0"/>
              <a:t>, 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4769-6AFB-848A-D1B1-7C5151CD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physical actions to illustrate actions to learners</a:t>
            </a:r>
          </a:p>
          <a:p>
            <a:r>
              <a:rPr lang="en-US" dirty="0"/>
              <a:t>Steve can explain those actions in detail on demand</a:t>
            </a:r>
          </a:p>
          <a:p>
            <a:r>
              <a:rPr lang="en-US" dirty="0"/>
              <a:t>Can adapt procedures to the state of the physical world – i.e. if learner missed some steps of procedure and got other steps wrong, he can adjust his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80816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921E-5413-F333-0124-CEC37616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ABD5-C32A-4053-D71D-4FB3DE967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5283</TotalTime>
  <Words>1872</Words>
  <Application>Microsoft Office PowerPoint</Application>
  <PresentationFormat>On-screen Show (4:3)</PresentationFormat>
  <Paragraphs>247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Arial</vt:lpstr>
      <vt:lpstr>Calibri</vt:lpstr>
      <vt:lpstr>Office Theme</vt:lpstr>
      <vt:lpstr>Adaptive Learning Systems</vt:lpstr>
      <vt:lpstr>Welcome!</vt:lpstr>
      <vt:lpstr>Any questions about </vt:lpstr>
      <vt:lpstr>Agents</vt:lpstr>
      <vt:lpstr>A lot of difference</vt:lpstr>
      <vt:lpstr>Some Agents</vt:lpstr>
      <vt:lpstr>Steve (Johnson &amp; Rickel, 1997)</vt:lpstr>
      <vt:lpstr>Steve (Johnson &amp; Rickel, 1997)</vt:lpstr>
      <vt:lpstr>Questions? Comments?</vt:lpstr>
      <vt:lpstr>Laura (Bickmore, 2003;  Bickmore &amp; Picard, 2004)</vt:lpstr>
      <vt:lpstr>Laura (Bickmore, 2003;  Bickmore &amp; Picard, 2004)</vt:lpstr>
      <vt:lpstr>Laura (Bickmore, 2003;  Bickmore &amp; Picard, 2004)</vt:lpstr>
      <vt:lpstr>Comments? Questions?</vt:lpstr>
      <vt:lpstr>Paul (M-Ecolab) (Rebolledo-Mendez, du Boulay &amp; Luckin,  2005, 2006)</vt:lpstr>
      <vt:lpstr>Paul (M-Ecolab)</vt:lpstr>
      <vt:lpstr>Paul (M-Ecolab)</vt:lpstr>
      <vt:lpstr>Paul (M-Ecolab)</vt:lpstr>
      <vt:lpstr>Comments? Questions?</vt:lpstr>
      <vt:lpstr>Casey (Burleson, 2006)</vt:lpstr>
      <vt:lpstr>Casey (Burleson, 2006)</vt:lpstr>
      <vt:lpstr>Casey (Burleson, 2006)</vt:lpstr>
      <vt:lpstr>Results</vt:lpstr>
      <vt:lpstr>Comments? Questions?</vt:lpstr>
      <vt:lpstr>Jake and Jane (Arroyo et al., 2009)</vt:lpstr>
      <vt:lpstr>Jake and Jane v2 (Arroyo et al., 2014)</vt:lpstr>
      <vt:lpstr>Jake and Jane</vt:lpstr>
      <vt:lpstr>Jake and Jane</vt:lpstr>
      <vt:lpstr>Jake and Jane</vt:lpstr>
      <vt:lpstr>Jake and Jane</vt:lpstr>
      <vt:lpstr>Comments? Questions?</vt:lpstr>
      <vt:lpstr>Jin (Robison, McQuiggan, &amp; Lester, 2009)</vt:lpstr>
      <vt:lpstr>Jin</vt:lpstr>
      <vt:lpstr>Jin</vt:lpstr>
      <vt:lpstr>Jin</vt:lpstr>
      <vt:lpstr>Jin</vt:lpstr>
      <vt:lpstr>AutoTutor (Graesser &amp; Person, 2010;  D’Mello, Craig, Fike, &amp; Graesser, 2010)</vt:lpstr>
      <vt:lpstr>AutoTutor</vt:lpstr>
      <vt:lpstr>Affective AutoTutor (D’Mello et al., 2008, 2013)</vt:lpstr>
      <vt:lpstr>AutoTutor: Affect Response Modalities</vt:lpstr>
      <vt:lpstr>AutoTutor: Affect Response Modalities</vt:lpstr>
      <vt:lpstr>AutoTutor: Affect Response Modalities</vt:lpstr>
      <vt:lpstr>Results  (D’Mello et al., 2009, 2010)</vt:lpstr>
      <vt:lpstr>Non-affective embodied interactions</vt:lpstr>
      <vt:lpstr>Non-affective embodied interactions</vt:lpstr>
      <vt:lpstr>Comments? Questions?</vt:lpstr>
      <vt:lpstr>Scooter (Baker et al., 2006)</vt:lpstr>
      <vt:lpstr>Scooter (Baker et al., 2006)</vt:lpstr>
      <vt:lpstr>Comments? Questions?</vt:lpstr>
      <vt:lpstr>Multiple agents</vt:lpstr>
      <vt:lpstr>Baylor et al. (2009)</vt:lpstr>
      <vt:lpstr>Operation ARIES/ARA  (Millis et al., 2011)</vt:lpstr>
      <vt:lpstr>Operation ARIES/ARA  (Millis et al., 2011)</vt:lpstr>
      <vt:lpstr>Operation ARIES/ARA</vt:lpstr>
      <vt:lpstr>Operation ARIES/ARA  (Millis et al., 2011)</vt:lpstr>
      <vt:lpstr>Betty’s Brain</vt:lpstr>
      <vt:lpstr>Comments? Questions?</vt:lpstr>
      <vt:lpstr>Some details of mentor agent design</vt:lpstr>
      <vt:lpstr>Baylor &amp; Kim (2003);  Moreno &amp; Flowerday (2006)</vt:lpstr>
      <vt:lpstr>Plant et al. (2009); Arroyo et al. (2014)</vt:lpstr>
      <vt:lpstr>Yee &amp; Bailenson (2007); Bailenson et  al. (2008); Plant et al. (2009)</vt:lpstr>
      <vt:lpstr>Comments? Questions?</vt:lpstr>
      <vt:lpstr>What other systems/findings do readings cover</vt:lpstr>
      <vt:lpstr>Klein et al (2002) proposed design principles for affective agents</vt:lpstr>
      <vt:lpstr>Klein et al (2002) proposed design principles for affective agents</vt:lpstr>
      <vt:lpstr>Are these principles reasonable?</vt:lpstr>
      <vt:lpstr>What else</vt:lpstr>
      <vt:lpstr>Broader Comments or Questions?</vt:lpstr>
      <vt:lpstr>Upcoming classes</vt:lpstr>
      <vt:lpstr>The End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</cp:lastModifiedBy>
  <cp:revision>991</cp:revision>
  <dcterms:created xsi:type="dcterms:W3CDTF">2010-01-07T20:34:12Z</dcterms:created>
  <dcterms:modified xsi:type="dcterms:W3CDTF">2022-11-14T13:12:18Z</dcterms:modified>
</cp:coreProperties>
</file>