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1020" r:id="rId3"/>
    <p:sldId id="260" r:id="rId4"/>
    <p:sldId id="261" r:id="rId5"/>
    <p:sldId id="263" r:id="rId6"/>
    <p:sldId id="1021" r:id="rId7"/>
    <p:sldId id="258" r:id="rId8"/>
    <p:sldId id="1022" r:id="rId9"/>
    <p:sldId id="286" r:id="rId10"/>
    <p:sldId id="287" r:id="rId11"/>
    <p:sldId id="284" r:id="rId12"/>
    <p:sldId id="259" r:id="rId13"/>
    <p:sldId id="1023" r:id="rId14"/>
    <p:sldId id="1033" r:id="rId15"/>
    <p:sldId id="1045" r:id="rId16"/>
    <p:sldId id="268" r:id="rId17"/>
    <p:sldId id="267" r:id="rId18"/>
    <p:sldId id="1049" r:id="rId19"/>
    <p:sldId id="266" r:id="rId20"/>
    <p:sldId id="382" r:id="rId21"/>
    <p:sldId id="1044" r:id="rId22"/>
    <p:sldId id="1046" r:id="rId23"/>
    <p:sldId id="1048" r:id="rId24"/>
    <p:sldId id="269" r:id="rId25"/>
    <p:sldId id="379" r:id="rId26"/>
    <p:sldId id="381" r:id="rId27"/>
    <p:sldId id="270" r:id="rId28"/>
    <p:sldId id="1042" r:id="rId29"/>
    <p:sldId id="1037" r:id="rId30"/>
    <p:sldId id="1038" r:id="rId31"/>
    <p:sldId id="1039" r:id="rId32"/>
    <p:sldId id="1043" r:id="rId33"/>
    <p:sldId id="1040" r:id="rId34"/>
    <p:sldId id="1041" r:id="rId35"/>
    <p:sldId id="1047" r:id="rId36"/>
    <p:sldId id="1050" r:id="rId37"/>
    <p:sldId id="1051" r:id="rId38"/>
    <p:sldId id="1058" r:id="rId39"/>
    <p:sldId id="1055" r:id="rId40"/>
    <p:sldId id="1056" r:id="rId41"/>
    <p:sldId id="1061" r:id="rId42"/>
    <p:sldId id="1057" r:id="rId43"/>
    <p:sldId id="1060" r:id="rId44"/>
    <p:sldId id="1059" r:id="rId45"/>
    <p:sldId id="1069" r:id="rId46"/>
    <p:sldId id="1063" r:id="rId47"/>
    <p:sldId id="1064" r:id="rId48"/>
    <p:sldId id="1067" r:id="rId49"/>
    <p:sldId id="1068" r:id="rId50"/>
    <p:sldId id="1070" r:id="rId51"/>
    <p:sldId id="1071" r:id="rId52"/>
    <p:sldId id="1072" r:id="rId53"/>
    <p:sldId id="1073" r:id="rId54"/>
    <p:sldId id="1074" r:id="rId55"/>
    <p:sldId id="1075" r:id="rId56"/>
    <p:sldId id="1079" r:id="rId57"/>
    <p:sldId id="1078" r:id="rId58"/>
    <p:sldId id="1080" r:id="rId59"/>
    <p:sldId id="1076" r:id="rId60"/>
    <p:sldId id="1081" r:id="rId61"/>
    <p:sldId id="1077" r:id="rId62"/>
    <p:sldId id="1019" r:id="rId63"/>
    <p:sldId id="1053" r:id="rId64"/>
    <p:sldId id="1054" r:id="rId65"/>
    <p:sldId id="1082" r:id="rId66"/>
    <p:sldId id="1083" r:id="rId67"/>
    <p:sldId id="1084" r:id="rId68"/>
    <p:sldId id="262" r:id="rId69"/>
    <p:sldId id="1085" r:id="rId70"/>
    <p:sldId id="264" r:id="rId71"/>
    <p:sldId id="290" r:id="rId72"/>
    <p:sldId id="265" r:id="rId73"/>
    <p:sldId id="1086" r:id="rId74"/>
    <p:sldId id="1087" r:id="rId75"/>
    <p:sldId id="1088" r:id="rId76"/>
    <p:sldId id="1089" r:id="rId77"/>
    <p:sldId id="1090" r:id="rId78"/>
    <p:sldId id="271" r:id="rId79"/>
    <p:sldId id="272" r:id="rId80"/>
    <p:sldId id="273" r:id="rId81"/>
    <p:sldId id="274" r:id="rId82"/>
    <p:sldId id="275" r:id="rId83"/>
    <p:sldId id="276" r:id="rId84"/>
    <p:sldId id="277" r:id="rId85"/>
    <p:sldId id="278" r:id="rId86"/>
    <p:sldId id="279" r:id="rId87"/>
    <p:sldId id="280" r:id="rId88"/>
    <p:sldId id="281" r:id="rId89"/>
    <p:sldId id="282" r:id="rId90"/>
    <p:sldId id="1052" r:id="rId91"/>
    <p:sldId id="534" r:id="rId92"/>
    <p:sldId id="30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1020"/>
            <p14:sldId id="260"/>
            <p14:sldId id="261"/>
            <p14:sldId id="263"/>
            <p14:sldId id="1021"/>
            <p14:sldId id="258"/>
            <p14:sldId id="1022"/>
            <p14:sldId id="286"/>
            <p14:sldId id="287"/>
            <p14:sldId id="284"/>
            <p14:sldId id="259"/>
            <p14:sldId id="1023"/>
            <p14:sldId id="1033"/>
            <p14:sldId id="1045"/>
            <p14:sldId id="268"/>
            <p14:sldId id="267"/>
            <p14:sldId id="1049"/>
            <p14:sldId id="266"/>
            <p14:sldId id="382"/>
            <p14:sldId id="1044"/>
            <p14:sldId id="1046"/>
            <p14:sldId id="1048"/>
            <p14:sldId id="269"/>
            <p14:sldId id="379"/>
            <p14:sldId id="381"/>
            <p14:sldId id="270"/>
            <p14:sldId id="1042"/>
            <p14:sldId id="1037"/>
            <p14:sldId id="1038"/>
            <p14:sldId id="1039"/>
            <p14:sldId id="1043"/>
            <p14:sldId id="1040"/>
            <p14:sldId id="1041"/>
            <p14:sldId id="1047"/>
            <p14:sldId id="1050"/>
            <p14:sldId id="1051"/>
            <p14:sldId id="1058"/>
            <p14:sldId id="1055"/>
            <p14:sldId id="1056"/>
            <p14:sldId id="1061"/>
            <p14:sldId id="1057"/>
            <p14:sldId id="1060"/>
            <p14:sldId id="1059"/>
            <p14:sldId id="1069"/>
            <p14:sldId id="1063"/>
            <p14:sldId id="1064"/>
            <p14:sldId id="1067"/>
            <p14:sldId id="1068"/>
            <p14:sldId id="1070"/>
            <p14:sldId id="1071"/>
            <p14:sldId id="1072"/>
            <p14:sldId id="1073"/>
            <p14:sldId id="1074"/>
            <p14:sldId id="1075"/>
            <p14:sldId id="1079"/>
            <p14:sldId id="1078"/>
            <p14:sldId id="1080"/>
            <p14:sldId id="1076"/>
            <p14:sldId id="1081"/>
            <p14:sldId id="1077"/>
            <p14:sldId id="1019"/>
            <p14:sldId id="1053"/>
            <p14:sldId id="1054"/>
            <p14:sldId id="1082"/>
            <p14:sldId id="1083"/>
            <p14:sldId id="1084"/>
            <p14:sldId id="262"/>
            <p14:sldId id="1085"/>
            <p14:sldId id="264"/>
            <p14:sldId id="290"/>
            <p14:sldId id="265"/>
            <p14:sldId id="1086"/>
            <p14:sldId id="1087"/>
            <p14:sldId id="1088"/>
            <p14:sldId id="1089"/>
            <p14:sldId id="1090"/>
            <p14:sldId id="271"/>
            <p14:sldId id="272"/>
            <p14:sldId id="273"/>
            <p14:sldId id="274"/>
            <p14:sldId id="275"/>
            <p14:sldId id="276"/>
            <p14:sldId id="277"/>
            <p14:sldId id="278"/>
            <p14:sldId id="279"/>
            <p14:sldId id="280"/>
            <p14:sldId id="281"/>
            <p14:sldId id="282"/>
            <p14:sldId id="1052"/>
            <p14:sldId id="534"/>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69" autoAdjust="0"/>
    <p:restoredTop sz="90686" autoAdjust="0"/>
  </p:normalViewPr>
  <p:slideViewPr>
    <p:cSldViewPr>
      <p:cViewPr>
        <p:scale>
          <a:sx n="90" d="100"/>
          <a:sy n="90" d="100"/>
        </p:scale>
        <p:origin x="240" y="13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11/23/2022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4363b3a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4363b3a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4363b3ac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4363b3ac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4363b3ac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4363b3ac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bd68e565de7f4c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bd68e565de7f4c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5797ac7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5797ac7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797ac7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797ac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59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d68e565de7f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d68e565de7f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4363b3ac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4363b3ac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5cb6c7f8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5cb6c7f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5cb6c7f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5cb6c7f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2005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5cb6c7f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5cb6c7f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5cb6c7f8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5cb6c7f8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5cb6c7f8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5cb6c7f8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5cb6c7f8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5cb6c7f8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5cb6c7f8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5cb6c7f8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5cb6c7f8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5cb6c7f8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5cb6c7f8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5cb6c7f8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5cb6c7f8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5cb6c7f8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5cb6c7f8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5cb6c7f8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bd68e565de7f4c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bd68e565de7f4c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894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4363b3a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34363b3ac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bd68e565de7f4c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bd68e565de7f4c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4363b3ac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4363b3a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5cb6c7f8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35cb6c7f8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43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29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797ac7e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797ac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044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11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d68e565de7f4c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d68e565de7f4c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97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6"/>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6"/>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6"/>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6"/>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282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5"/>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405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11"/>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11"/>
          <p:cNvSpPr/>
          <p:nvPr/>
        </p:nvSpPr>
        <p:spPr>
          <a:xfrm>
            <a:off x="0" y="6755100"/>
            <a:ext cx="893700" cy="10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1"/>
          <p:cNvSpPr/>
          <p:nvPr/>
        </p:nvSpPr>
        <p:spPr>
          <a:xfrm>
            <a:off x="893710" y="6755100"/>
            <a:ext cx="64626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1"/>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928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9"/>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9"/>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9"/>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9"/>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9"/>
          <p:cNvSpPr txBox="1">
            <a:spLocks noGrp="1"/>
          </p:cNvSpPr>
          <p:nvPr>
            <p:ph type="body" idx="1"/>
          </p:nvPr>
        </p:nvSpPr>
        <p:spPr>
          <a:xfrm>
            <a:off x="893700" y="6199951"/>
            <a:ext cx="6462600" cy="467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03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EDUC5100</a:t>
            </a:r>
            <a:br>
              <a:rPr lang="en-US" dirty="0"/>
            </a:br>
            <a:r>
              <a:rPr lang="en-US" dirty="0"/>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4"/>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r>
              <a:rPr lang="en" dirty="0"/>
              <a:t>But to others, it’s simply (Bruckman, 1999)</a:t>
            </a:r>
            <a:endParaRPr dirty="0"/>
          </a:p>
        </p:txBody>
      </p:sp>
      <p:pic>
        <p:nvPicPr>
          <p:cNvPr id="1026" name="Picture 2" descr="Curse of the Chocolate-Covered Broccoli (or: Emotion in Learning)">
            <a:extLst>
              <a:ext uri="{FF2B5EF4-FFF2-40B4-BE49-F238E27FC236}">
                <a16:creationId xmlns:a16="http://schemas.microsoft.com/office/drawing/2014/main" id="{976BFE1C-CAD8-FE77-19EF-CDAC6A827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88" y="2509776"/>
            <a:ext cx="6513452" cy="215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4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0" indent="0">
              <a:buNone/>
            </a:pPr>
            <a:r>
              <a:rPr lang="en" sz="2400" b="1" dirty="0">
                <a:solidFill>
                  <a:schemeClr val="dk2"/>
                </a:solidFill>
              </a:rPr>
              <a:t>Used in many digital learning platforms</a:t>
            </a:r>
            <a:br>
              <a:rPr lang="en" sz="2400" b="1" dirty="0">
                <a:solidFill>
                  <a:schemeClr val="dk2"/>
                </a:solidFill>
              </a:rPr>
            </a:br>
            <a:endParaRPr sz="2400" b="1" dirty="0">
              <a:solidFill>
                <a:schemeClr val="dk2"/>
              </a:solidFill>
            </a:endParaRPr>
          </a:p>
          <a:p>
            <a:pPr marL="0" indent="0">
              <a:buNone/>
            </a:pPr>
            <a:r>
              <a:rPr lang="en" sz="2400" b="1" dirty="0">
                <a:solidFill>
                  <a:schemeClr val="dk2"/>
                </a:solidFill>
              </a:rPr>
              <a:t>Some successes</a:t>
            </a:r>
            <a:endParaRPr sz="2400" b="1" dirty="0">
              <a:solidFill>
                <a:schemeClr val="dk2"/>
              </a:solidFill>
            </a:endParaRPr>
          </a:p>
          <a:p>
            <a:pPr indent="-349250">
              <a:buSzPts val="1900"/>
              <a:buChar char="-"/>
            </a:pPr>
            <a:r>
              <a:rPr lang="en" sz="1900" dirty="0"/>
              <a:t>Increase motivation and learning (Tahir and Mitrovic, 2020)</a:t>
            </a:r>
            <a:endParaRPr sz="1900" b="1" i="1" dirty="0">
              <a:solidFill>
                <a:srgbClr val="FF0000"/>
              </a:solidFill>
            </a:endParaRPr>
          </a:p>
          <a:p>
            <a:pPr indent="-349250">
              <a:spcBef>
                <a:spcPts val="0"/>
              </a:spcBef>
              <a:buSzPts val="1900"/>
              <a:buChar char="-"/>
            </a:pPr>
            <a:r>
              <a:rPr lang="en" sz="1900" dirty="0"/>
              <a:t>More and faster concept completion (Li et al., 2012)</a:t>
            </a:r>
            <a:endParaRPr sz="1900" dirty="0"/>
          </a:p>
          <a:p>
            <a:pPr indent="-349250">
              <a:spcBef>
                <a:spcPts val="0"/>
              </a:spcBef>
              <a:buSzPts val="1900"/>
              <a:buChar char="-"/>
            </a:pPr>
            <a:r>
              <a:rPr lang="en" sz="1900" dirty="0"/>
              <a:t>Stronger engagement (Li et al., 2012)</a:t>
            </a:r>
            <a:endParaRPr sz="1900" dirty="0"/>
          </a:p>
          <a:p>
            <a:pPr indent="-349250">
              <a:spcBef>
                <a:spcPts val="0"/>
              </a:spcBef>
              <a:buSzPts val="1900"/>
              <a:buChar char="-"/>
            </a:pPr>
            <a:r>
              <a:rPr lang="en" sz="1900" dirty="0"/>
              <a:t>Incentives for desired behaviors (Long and Aleven, 2011)</a:t>
            </a:r>
            <a:endParaRPr sz="1900" dirty="0"/>
          </a:p>
        </p:txBody>
      </p:sp>
      <p:sp>
        <p:nvSpPr>
          <p:cNvPr id="101" name="Google Shape;101;p14"/>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r>
              <a:rPr lang="en" dirty="0"/>
              <a:t>Gamification-Based Rewards Systems</a:t>
            </a:r>
            <a:endParaRPr dirty="0"/>
          </a:p>
        </p:txBody>
      </p:sp>
    </p:spTree>
    <p:extLst>
      <p:ext uri="{BB962C8B-B14F-4D97-AF65-F5344CB8AC3E}">
        <p14:creationId xmlns:p14="http://schemas.microsoft.com/office/powerpoint/2010/main" val="129835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0" indent="0">
              <a:buNone/>
            </a:pPr>
            <a:r>
              <a:rPr lang="en" sz="2100" b="1" dirty="0">
                <a:solidFill>
                  <a:schemeClr val="dk2"/>
                </a:solidFill>
              </a:rPr>
              <a:t>However, if poorly designed… </a:t>
            </a:r>
            <a:endParaRPr sz="2100" b="1" dirty="0">
              <a:solidFill>
                <a:schemeClr val="dk2"/>
              </a:solidFill>
            </a:endParaRPr>
          </a:p>
          <a:p>
            <a:pPr indent="-349250">
              <a:buSzPts val="1900"/>
              <a:buChar char="-"/>
            </a:pPr>
            <a:r>
              <a:rPr lang="en" sz="1900" dirty="0"/>
              <a:t>Students focus on short-term outcomes rather than long-term (Long and Aleven, 2011)</a:t>
            </a:r>
            <a:endParaRPr sz="1900" dirty="0"/>
          </a:p>
          <a:p>
            <a:pPr indent="-349250">
              <a:spcBef>
                <a:spcPts val="0"/>
              </a:spcBef>
              <a:buSzPts val="1900"/>
              <a:buChar char="-"/>
            </a:pPr>
            <a:r>
              <a:rPr lang="en" sz="1900" dirty="0"/>
              <a:t>Adopt behaviors targeted to rewards not learning (Long and Aleven, 2011; Wang et al., 2022)</a:t>
            </a:r>
            <a:endParaRPr sz="1900" dirty="0"/>
          </a:p>
          <a:p>
            <a:pPr indent="-349250">
              <a:spcBef>
                <a:spcPts val="0"/>
              </a:spcBef>
              <a:buSzPts val="1900"/>
              <a:buChar char="-"/>
            </a:pPr>
            <a:r>
              <a:rPr lang="en" sz="1900" dirty="0"/>
              <a:t>Reduce long-term intrinsic motivation for learning (Lepper &amp; Greene, 1978)</a:t>
            </a:r>
            <a:endParaRPr b="1" dirty="0">
              <a:solidFill>
                <a:schemeClr val="lt1"/>
              </a:solidFill>
              <a:highlight>
                <a:schemeClr val="dk2"/>
              </a:highlight>
            </a:endParaRPr>
          </a:p>
        </p:txBody>
      </p:sp>
      <p:sp>
        <p:nvSpPr>
          <p:cNvPr id="107" name="Google Shape;107;p15"/>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r>
              <a:rPr lang="en" dirty="0"/>
              <a:t>Gamification-Based Rewards Systems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Educational game (EG)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Non-Educational game (NEG)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Gamification (GF)</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p:txBody>
      </p:sp>
      <p:sp>
        <p:nvSpPr>
          <p:cNvPr id="101" name="Google Shape;101;p14"/>
          <p:cNvSpPr txBox="1">
            <a:spLocks noGrp="1"/>
          </p:cNvSpPr>
          <p:nvPr>
            <p:ph type="title"/>
          </p:nvPr>
        </p:nvSpPr>
        <p:spPr>
          <a:xfrm>
            <a:off x="430224" y="76200"/>
            <a:ext cx="8250600" cy="857400"/>
          </a:xfrm>
          <a:prstGeom prst="rect">
            <a:avLst/>
          </a:prstGeom>
        </p:spPr>
        <p:txBody>
          <a:bodyPr spcFirstLastPara="1" vert="horz" wrap="square" lIns="91425" tIns="91425" rIns="91425" bIns="91425" rtlCol="0" anchor="b" anchorCtr="0">
            <a:noAutofit/>
          </a:bodyPr>
          <a:lstStyle/>
          <a:p>
            <a:r>
              <a:rPr lang="en" dirty="0"/>
              <a:t>What’s the difference</a:t>
            </a:r>
            <a:endParaRPr dirty="0"/>
          </a:p>
        </p:txBody>
      </p:sp>
    </p:spTree>
    <p:extLst>
      <p:ext uri="{BB962C8B-B14F-4D97-AF65-F5344CB8AC3E}">
        <p14:creationId xmlns:p14="http://schemas.microsoft.com/office/powerpoint/2010/main" val="122617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Educational game (EG)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Non-Educational game (NEG)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Gamification (GF)</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Let’s play, um, a game</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I will show you a system</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In the chat window, put what category you would give it</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p:txBody>
      </p:sp>
      <p:sp>
        <p:nvSpPr>
          <p:cNvPr id="101" name="Google Shape;101;p14"/>
          <p:cNvSpPr txBox="1">
            <a:spLocks noGrp="1"/>
          </p:cNvSpPr>
          <p:nvPr>
            <p:ph type="title"/>
          </p:nvPr>
        </p:nvSpPr>
        <p:spPr>
          <a:xfrm>
            <a:off x="430224" y="76200"/>
            <a:ext cx="8250600" cy="857400"/>
          </a:xfrm>
          <a:prstGeom prst="rect">
            <a:avLst/>
          </a:prstGeom>
        </p:spPr>
        <p:txBody>
          <a:bodyPr spcFirstLastPara="1" vert="horz" wrap="square" lIns="91425" tIns="91425" rIns="91425" bIns="91425" rtlCol="0" anchor="b" anchorCtr="0">
            <a:noAutofit/>
          </a:bodyPr>
          <a:lstStyle/>
          <a:p>
            <a:r>
              <a:rPr lang="en" dirty="0"/>
              <a:t>What’s the difference</a:t>
            </a:r>
            <a:endParaRPr dirty="0"/>
          </a:p>
        </p:txBody>
      </p:sp>
    </p:spTree>
    <p:extLst>
      <p:ext uri="{BB962C8B-B14F-4D97-AF65-F5344CB8AC3E}">
        <p14:creationId xmlns:p14="http://schemas.microsoft.com/office/powerpoint/2010/main" val="414820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Educational game (EG)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Non-Educational game (NEG)</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Gamification (GF)</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Let’s play, um, a game</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I will show you a system</a:t>
            </a: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In the chat window, put what category you would give it</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342900" indent="-342900"/>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We’ll discuss cases where there is disagreement</a:t>
            </a:r>
          </a:p>
          <a:p>
            <a:pPr marL="342900" indent="-342900"/>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p:txBody>
      </p:sp>
      <p:sp>
        <p:nvSpPr>
          <p:cNvPr id="101" name="Google Shape;101;p14"/>
          <p:cNvSpPr txBox="1">
            <a:spLocks noGrp="1"/>
          </p:cNvSpPr>
          <p:nvPr>
            <p:ph type="title"/>
          </p:nvPr>
        </p:nvSpPr>
        <p:spPr>
          <a:xfrm>
            <a:off x="430224" y="76200"/>
            <a:ext cx="8250600" cy="857400"/>
          </a:xfrm>
          <a:prstGeom prst="rect">
            <a:avLst/>
          </a:prstGeom>
        </p:spPr>
        <p:txBody>
          <a:bodyPr spcFirstLastPara="1" vert="horz" wrap="square" lIns="91425" tIns="91425" rIns="91425" bIns="91425" rtlCol="0" anchor="b" anchorCtr="0">
            <a:noAutofit/>
          </a:bodyPr>
          <a:lstStyle/>
          <a:p>
            <a:r>
              <a:rPr lang="en" dirty="0"/>
              <a:t>What’s the difference</a:t>
            </a:r>
            <a:endParaRPr dirty="0"/>
          </a:p>
        </p:txBody>
      </p:sp>
    </p:spTree>
    <p:extLst>
      <p:ext uri="{BB962C8B-B14F-4D97-AF65-F5344CB8AC3E}">
        <p14:creationId xmlns:p14="http://schemas.microsoft.com/office/powerpoint/2010/main" val="366658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MathBlaster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rcRect/>
          <a:stretch>
            <a:fillRect/>
          </a:stretch>
        </p:blipFill>
        <p:spPr bwMode="auto">
          <a:xfrm>
            <a:off x="1143000" y="1676400"/>
            <a:ext cx="6698687" cy="5029200"/>
          </a:xfrm>
          <a:prstGeom prst="rect">
            <a:avLst/>
          </a:prstGeom>
          <a:noFill/>
          <a:ln w="9525">
            <a:noFill/>
            <a:miter lim="800000"/>
            <a:headEnd/>
            <a:tailEnd/>
          </a:ln>
        </p:spPr>
      </p:pic>
    </p:spTree>
    <p:extLst>
      <p:ext uri="{BB962C8B-B14F-4D97-AF65-F5344CB8AC3E}">
        <p14:creationId xmlns:p14="http://schemas.microsoft.com/office/powerpoint/2010/main" val="7582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“Chemistry Game” (</a:t>
            </a:r>
            <a:r>
              <a:rPr lang="en-US" dirty="0" err="1"/>
              <a:t>Yaron</a:t>
            </a:r>
            <a:r>
              <a:rPr lang="en-US" dirty="0"/>
              <a:t> et al., 2010)</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085" b="-46085"/>
          <a:stretch/>
        </p:blipFill>
        <p:spPr bwMode="auto">
          <a:xfrm>
            <a:off x="2397369" y="1981200"/>
            <a:ext cx="4754563" cy="643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99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57F6-F927-2FD6-2D9C-426DA40E28B6}"/>
              </a:ext>
            </a:extLst>
          </p:cNvPr>
          <p:cNvSpPr>
            <a:spLocks noGrp="1"/>
          </p:cNvSpPr>
          <p:nvPr>
            <p:ph type="title"/>
          </p:nvPr>
        </p:nvSpPr>
        <p:spPr/>
        <p:txBody>
          <a:bodyPr/>
          <a:lstStyle/>
          <a:p>
            <a:r>
              <a:rPr lang="en-US" dirty="0"/>
              <a:t>Super Mario Bros</a:t>
            </a:r>
          </a:p>
        </p:txBody>
      </p:sp>
      <p:sp>
        <p:nvSpPr>
          <p:cNvPr id="3" name="Content Placeholder 2">
            <a:extLst>
              <a:ext uri="{FF2B5EF4-FFF2-40B4-BE49-F238E27FC236}">
                <a16:creationId xmlns:a16="http://schemas.microsoft.com/office/drawing/2014/main" id="{5D1BD097-1036-CE39-66D9-19ED6C389812}"/>
              </a:ext>
            </a:extLst>
          </p:cNvPr>
          <p:cNvSpPr>
            <a:spLocks noGrp="1"/>
          </p:cNvSpPr>
          <p:nvPr>
            <p:ph idx="1"/>
          </p:nvPr>
        </p:nvSpPr>
        <p:spPr/>
        <p:txBody>
          <a:bodyPr/>
          <a:lstStyle/>
          <a:p>
            <a:endParaRPr lang="en-US"/>
          </a:p>
        </p:txBody>
      </p:sp>
      <p:pic>
        <p:nvPicPr>
          <p:cNvPr id="8194" name="Picture 2" descr="Tak Sengaja Ditemukan, Game Mario Bros tahun 1988 Terjual Ribuan Dollar AS  Halaman all - Kompas.com">
            <a:extLst>
              <a:ext uri="{FF2B5EF4-FFF2-40B4-BE49-F238E27FC236}">
                <a16:creationId xmlns:a16="http://schemas.microsoft.com/office/drawing/2014/main" id="{94FEBC4E-4AF9-55BA-71CA-4193B4F23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812624"/>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2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Zombie Division</a:t>
            </a:r>
          </a:p>
        </p:txBody>
      </p:sp>
      <p:sp>
        <p:nvSpPr>
          <p:cNvPr id="3" name="Content Placeholder 2"/>
          <p:cNvSpPr>
            <a:spLocks noGrp="1"/>
          </p:cNvSpPr>
          <p:nvPr>
            <p:ph idx="1"/>
          </p:nvPr>
        </p:nvSpPr>
        <p:spPr/>
        <p:txBody>
          <a:bodyPr/>
          <a:lstStyle/>
          <a:p>
            <a:endParaRPr lang="en-US"/>
          </a:p>
        </p:txBody>
      </p:sp>
      <p:pic>
        <p:nvPicPr>
          <p:cNvPr id="4" name="Picture 3" descr="ZDscreenca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657350"/>
            <a:ext cx="6723063"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8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Games</a:t>
            </a:r>
          </a:p>
        </p:txBody>
      </p:sp>
      <p:sp>
        <p:nvSpPr>
          <p:cNvPr id="3" name="Content Placeholder 2"/>
          <p:cNvSpPr>
            <a:spLocks noGrp="1"/>
          </p:cNvSpPr>
          <p:nvPr>
            <p:ph idx="1"/>
          </p:nvPr>
        </p:nvSpPr>
        <p:spPr/>
        <p:txBody>
          <a:bodyPr/>
          <a:lstStyle/>
          <a:p>
            <a:r>
              <a:rPr lang="en-US" dirty="0"/>
              <a:t>A lot of them out there, and more every year</a:t>
            </a:r>
          </a:p>
        </p:txBody>
      </p:sp>
      <p:sp>
        <p:nvSpPr>
          <p:cNvPr id="4" name="Slide Number Placeholder 3"/>
          <p:cNvSpPr>
            <a:spLocks noGrp="1"/>
          </p:cNvSpPr>
          <p:nvPr>
            <p:ph type="sldNum" sz="quarter" idx="12"/>
          </p:nvPr>
        </p:nvSpPr>
        <p:spPr/>
        <p:txBody>
          <a:bodyPr/>
          <a:lstStyle/>
          <a:p>
            <a:fld id="{6D561233-E1D8-4AA6-907C-C578EBBF5C5F}" type="slidenum">
              <a:rPr lang="en-US" smtClean="0"/>
              <a:pPr/>
              <a:t>2</a:t>
            </a:fld>
            <a:endParaRPr lang="en-US"/>
          </a:p>
        </p:txBody>
      </p:sp>
    </p:spTree>
    <p:extLst>
      <p:ext uri="{BB962C8B-B14F-4D97-AF65-F5344CB8AC3E}">
        <p14:creationId xmlns:p14="http://schemas.microsoft.com/office/powerpoint/2010/main" val="385450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Climb</a:t>
            </a:r>
          </a:p>
        </p:txBody>
      </p:sp>
      <p:sp>
        <p:nvSpPr>
          <p:cNvPr id="3" name="Content Placeholder 2"/>
          <p:cNvSpPr>
            <a:spLocks noGrp="1"/>
          </p:cNvSpPr>
          <p:nvPr>
            <p:ph idx="1"/>
          </p:nvPr>
        </p:nvSpPr>
        <p:spPr/>
        <p:txBody>
          <a:bodyPr/>
          <a:lstStyle/>
          <a:p>
            <a:endParaRPr lang="en-US"/>
          </a:p>
        </p:txBody>
      </p:sp>
      <p:pic>
        <p:nvPicPr>
          <p:cNvPr id="9218" name="Picture 2" descr="https://encrypted-tbn2.gstatic.com/images?q=tbn:ANd9GcQBVkf77zAPxgxcOrfRsxPf1_mIv_P3sfS_3Z84rGS4iitf3TNF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056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6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FC14-BC9A-5C42-AD43-F470E2AA8CFA}"/>
              </a:ext>
            </a:extLst>
          </p:cNvPr>
          <p:cNvSpPr>
            <a:spLocks noGrp="1"/>
          </p:cNvSpPr>
          <p:nvPr>
            <p:ph type="title"/>
          </p:nvPr>
        </p:nvSpPr>
        <p:spPr/>
        <p:txBody>
          <a:bodyPr/>
          <a:lstStyle/>
          <a:p>
            <a:r>
              <a:rPr lang="en-US" dirty="0" err="1"/>
              <a:t>iSTART</a:t>
            </a:r>
            <a:r>
              <a:rPr lang="en-US" dirty="0"/>
              <a:t>-ME</a:t>
            </a:r>
          </a:p>
        </p:txBody>
      </p:sp>
      <p:sp>
        <p:nvSpPr>
          <p:cNvPr id="3" name="Content Placeholder 2">
            <a:extLst>
              <a:ext uri="{FF2B5EF4-FFF2-40B4-BE49-F238E27FC236}">
                <a16:creationId xmlns:a16="http://schemas.microsoft.com/office/drawing/2014/main" id="{A20B41CF-6B48-4023-6BA7-6D9A1E6DE80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4C63AE9-9362-D569-0F4F-A3FD966D41A3}"/>
              </a:ext>
            </a:extLst>
          </p:cNvPr>
          <p:cNvPicPr>
            <a:picLocks noChangeAspect="1"/>
          </p:cNvPicPr>
          <p:nvPr/>
        </p:nvPicPr>
        <p:blipFill>
          <a:blip r:embed="rId2"/>
          <a:stretch>
            <a:fillRect/>
          </a:stretch>
        </p:blipFill>
        <p:spPr>
          <a:xfrm>
            <a:off x="1585668" y="1640060"/>
            <a:ext cx="5972664" cy="5064124"/>
          </a:xfrm>
          <a:prstGeom prst="rect">
            <a:avLst/>
          </a:prstGeom>
        </p:spPr>
      </p:pic>
    </p:spTree>
    <p:extLst>
      <p:ext uri="{BB962C8B-B14F-4D97-AF65-F5344CB8AC3E}">
        <p14:creationId xmlns:p14="http://schemas.microsoft.com/office/powerpoint/2010/main" val="3102979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FF2F-6AA1-7F83-BFD9-2795E2A2B197}"/>
              </a:ext>
            </a:extLst>
          </p:cNvPr>
          <p:cNvSpPr>
            <a:spLocks noGrp="1"/>
          </p:cNvSpPr>
          <p:nvPr>
            <p:ph type="title"/>
          </p:nvPr>
        </p:nvSpPr>
        <p:spPr/>
        <p:txBody>
          <a:bodyPr/>
          <a:lstStyle/>
          <a:p>
            <a:r>
              <a:rPr lang="en-US" dirty="0"/>
              <a:t>Tactical Language Training System</a:t>
            </a:r>
          </a:p>
        </p:txBody>
      </p:sp>
      <p:sp>
        <p:nvSpPr>
          <p:cNvPr id="3" name="Content Placeholder 2">
            <a:extLst>
              <a:ext uri="{FF2B5EF4-FFF2-40B4-BE49-F238E27FC236}">
                <a16:creationId xmlns:a16="http://schemas.microsoft.com/office/drawing/2014/main" id="{C492E6F3-F4C7-1352-6121-FB09B2B419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B912CE0-4753-456B-F582-C544C37B5B3E}"/>
              </a:ext>
            </a:extLst>
          </p:cNvPr>
          <p:cNvPicPr>
            <a:picLocks noChangeAspect="1"/>
          </p:cNvPicPr>
          <p:nvPr/>
        </p:nvPicPr>
        <p:blipFill>
          <a:blip r:embed="rId2"/>
          <a:stretch>
            <a:fillRect/>
          </a:stretch>
        </p:blipFill>
        <p:spPr>
          <a:xfrm>
            <a:off x="2438400" y="1422036"/>
            <a:ext cx="4191000" cy="5469903"/>
          </a:xfrm>
          <a:prstGeom prst="rect">
            <a:avLst/>
          </a:prstGeom>
        </p:spPr>
      </p:pic>
    </p:spTree>
    <p:extLst>
      <p:ext uri="{BB962C8B-B14F-4D97-AF65-F5344CB8AC3E}">
        <p14:creationId xmlns:p14="http://schemas.microsoft.com/office/powerpoint/2010/main" val="254745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C77E-F553-8534-3A7D-D6CE7DE7694B}"/>
              </a:ext>
            </a:extLst>
          </p:cNvPr>
          <p:cNvSpPr>
            <a:spLocks noGrp="1"/>
          </p:cNvSpPr>
          <p:nvPr>
            <p:ph type="title"/>
          </p:nvPr>
        </p:nvSpPr>
        <p:spPr/>
        <p:txBody>
          <a:bodyPr/>
          <a:lstStyle/>
          <a:p>
            <a:r>
              <a:rPr lang="en-US" dirty="0" err="1"/>
              <a:t>DragonBox</a:t>
            </a:r>
            <a:endParaRPr lang="en-US" dirty="0"/>
          </a:p>
        </p:txBody>
      </p:sp>
      <p:sp>
        <p:nvSpPr>
          <p:cNvPr id="3" name="Content Placeholder 2">
            <a:extLst>
              <a:ext uri="{FF2B5EF4-FFF2-40B4-BE49-F238E27FC236}">
                <a16:creationId xmlns:a16="http://schemas.microsoft.com/office/drawing/2014/main" id="{80801564-5F0D-7CD3-54DE-6979E9BC47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C9A6BA-A838-8443-9D9B-05F165C74D53}"/>
              </a:ext>
            </a:extLst>
          </p:cNvPr>
          <p:cNvPicPr>
            <a:picLocks noChangeAspect="1"/>
          </p:cNvPicPr>
          <p:nvPr/>
        </p:nvPicPr>
        <p:blipFill>
          <a:blip r:embed="rId2"/>
          <a:stretch>
            <a:fillRect/>
          </a:stretch>
        </p:blipFill>
        <p:spPr>
          <a:xfrm>
            <a:off x="1028700" y="1562100"/>
            <a:ext cx="7086600" cy="4686300"/>
          </a:xfrm>
          <a:prstGeom prst="rect">
            <a:avLst/>
          </a:prstGeom>
        </p:spPr>
      </p:pic>
    </p:spTree>
    <p:extLst>
      <p:ext uri="{BB962C8B-B14F-4D97-AF65-F5344CB8AC3E}">
        <p14:creationId xmlns:p14="http://schemas.microsoft.com/office/powerpoint/2010/main" val="166366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Performance Assessment</a:t>
            </a:r>
          </a:p>
        </p:txBody>
      </p:sp>
      <p:sp>
        <p:nvSpPr>
          <p:cNvPr id="3" name="Content Placeholder 2"/>
          <p:cNvSpPr>
            <a:spLocks noGrp="1"/>
          </p:cNvSpPr>
          <p:nvPr>
            <p:ph idx="1"/>
          </p:nvPr>
        </p:nvSpPr>
        <p:spPr/>
        <p:txBody>
          <a:bodyPr/>
          <a:lstStyle/>
          <a:p>
            <a:endParaRPr lang="en-US"/>
          </a:p>
        </p:txBody>
      </p:sp>
      <p:pic>
        <p:nvPicPr>
          <p:cNvPr id="4" name="Content Placeholder 6" descr="VPA_UVFarm.png"/>
          <p:cNvPicPr>
            <a:picLocks noChangeAspect="1"/>
          </p:cNvPicPr>
          <p:nvPr/>
        </p:nvPicPr>
        <p:blipFill>
          <a:blip r:embed="rId2" cstate="email">
            <a:extLst>
              <a:ext uri="{28A0092B-C50C-407E-A947-70E740481C1C}">
                <a14:useLocalDpi xmlns:a14="http://schemas.microsoft.com/office/drawing/2010/main"/>
              </a:ext>
            </a:extLst>
          </a:blip>
          <a:srcRect t="-684" b="-684"/>
          <a:stretch>
            <a:fillRect/>
          </a:stretch>
        </p:blipFill>
        <p:spPr>
          <a:xfrm>
            <a:off x="761999" y="1600200"/>
            <a:ext cx="8124825" cy="5097929"/>
          </a:xfrm>
          <a:prstGeom prst="rect">
            <a:avLst/>
          </a:prstGeom>
        </p:spPr>
      </p:pic>
    </p:spTree>
    <p:extLst>
      <p:ext uri="{BB962C8B-B14F-4D97-AF65-F5344CB8AC3E}">
        <p14:creationId xmlns:p14="http://schemas.microsoft.com/office/powerpoint/2010/main" val="155825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Crystal Island</a:t>
            </a:r>
          </a:p>
        </p:txBody>
      </p:sp>
      <p:sp>
        <p:nvSpPr>
          <p:cNvPr id="3" name="Content Placeholder 2"/>
          <p:cNvSpPr>
            <a:spLocks noGrp="1"/>
          </p:cNvSpPr>
          <p:nvPr>
            <p:ph idx="1"/>
          </p:nvPr>
        </p:nvSpPr>
        <p:spPr/>
        <p:txBody>
          <a:bodyPr/>
          <a:lstStyle/>
          <a:p>
            <a:endParaRPr lang="en-US"/>
          </a:p>
        </p:txBody>
      </p:sp>
      <p:pic>
        <p:nvPicPr>
          <p:cNvPr id="7170" name="Picture 2" descr="http://people.engr.ncsu.edu/keboyer/project_images/ENGAGE_mocku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462" y="1524000"/>
            <a:ext cx="721592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89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Playground</a:t>
            </a:r>
          </a:p>
        </p:txBody>
      </p:sp>
      <p:sp>
        <p:nvSpPr>
          <p:cNvPr id="3" name="Content Placeholder 2"/>
          <p:cNvSpPr>
            <a:spLocks noGrp="1"/>
          </p:cNvSpPr>
          <p:nvPr>
            <p:ph idx="1"/>
          </p:nvPr>
        </p:nvSpPr>
        <p:spPr/>
        <p:txBody>
          <a:bodyPr/>
          <a:lstStyle/>
          <a:p>
            <a:endParaRPr lang="en-US"/>
          </a:p>
        </p:txBody>
      </p:sp>
      <p:pic>
        <p:nvPicPr>
          <p:cNvPr id="10242" name="Picture 2" descr="http://www.gameassesslearn.org/newton/learn/go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599"/>
            <a:ext cx="694892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0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Civilization II</a:t>
            </a:r>
          </a:p>
        </p:txBody>
      </p:sp>
      <p:sp>
        <p:nvSpPr>
          <p:cNvPr id="3" name="Content Placeholder 2"/>
          <p:cNvSpPr>
            <a:spLocks noGrp="1"/>
          </p:cNvSpPr>
          <p:nvPr>
            <p:ph idx="1"/>
          </p:nvPr>
        </p:nvSpPr>
        <p:spPr/>
        <p:txBody>
          <a:bodyPr/>
          <a:lstStyle/>
          <a:p>
            <a:endParaRPr lang="en-US"/>
          </a:p>
        </p:txBody>
      </p:sp>
      <p:pic>
        <p:nvPicPr>
          <p:cNvPr id="1026" name="Picture 2" descr="http://www.abandonia.com/files/games/99/Civilization%202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47800"/>
            <a:ext cx="720436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80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9995-D478-C1E4-2B82-5AACC2C566BC}"/>
              </a:ext>
            </a:extLst>
          </p:cNvPr>
          <p:cNvSpPr>
            <a:spLocks noGrp="1"/>
          </p:cNvSpPr>
          <p:nvPr>
            <p:ph type="title"/>
          </p:nvPr>
        </p:nvSpPr>
        <p:spPr/>
        <p:txBody>
          <a:bodyPr/>
          <a:lstStyle/>
          <a:p>
            <a:r>
              <a:rPr lang="en-US" dirty="0"/>
              <a:t>Grand Theft Auto 4</a:t>
            </a:r>
          </a:p>
        </p:txBody>
      </p:sp>
      <p:sp>
        <p:nvSpPr>
          <p:cNvPr id="3" name="Content Placeholder 2">
            <a:extLst>
              <a:ext uri="{FF2B5EF4-FFF2-40B4-BE49-F238E27FC236}">
                <a16:creationId xmlns:a16="http://schemas.microsoft.com/office/drawing/2014/main" id="{3F4DC2D9-AEA0-2CA3-FC2F-36575B58D7BB}"/>
              </a:ext>
            </a:extLst>
          </p:cNvPr>
          <p:cNvSpPr>
            <a:spLocks noGrp="1"/>
          </p:cNvSpPr>
          <p:nvPr>
            <p:ph idx="1"/>
          </p:nvPr>
        </p:nvSpPr>
        <p:spPr/>
        <p:txBody>
          <a:bodyPr/>
          <a:lstStyle/>
          <a:p>
            <a:endParaRPr lang="en-US"/>
          </a:p>
        </p:txBody>
      </p:sp>
      <p:pic>
        <p:nvPicPr>
          <p:cNvPr id="6146" name="Picture 2" descr="Semesta Urban Grand Theft Auto 4 - Kearipan">
            <a:extLst>
              <a:ext uri="{FF2B5EF4-FFF2-40B4-BE49-F238E27FC236}">
                <a16:creationId xmlns:a16="http://schemas.microsoft.com/office/drawing/2014/main" id="{103F6609-69F3-8074-837B-59B4B263E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986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63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3B8C-D2EE-08B9-4C04-1B4F55B01E91}"/>
              </a:ext>
            </a:extLst>
          </p:cNvPr>
          <p:cNvSpPr>
            <a:spLocks noGrp="1"/>
          </p:cNvSpPr>
          <p:nvPr>
            <p:ph type="title"/>
          </p:nvPr>
        </p:nvSpPr>
        <p:spPr/>
        <p:txBody>
          <a:bodyPr/>
          <a:lstStyle/>
          <a:p>
            <a:r>
              <a:rPr lang="en-US" dirty="0" err="1"/>
              <a:t>Shadowspect</a:t>
            </a:r>
            <a:endParaRPr lang="en-US" dirty="0"/>
          </a:p>
        </p:txBody>
      </p:sp>
      <p:sp>
        <p:nvSpPr>
          <p:cNvPr id="3" name="Content Placeholder 2">
            <a:extLst>
              <a:ext uri="{FF2B5EF4-FFF2-40B4-BE49-F238E27FC236}">
                <a16:creationId xmlns:a16="http://schemas.microsoft.com/office/drawing/2014/main" id="{826B6CB6-9E81-62A4-E5DF-34C8CEF937DE}"/>
              </a:ext>
            </a:extLst>
          </p:cNvPr>
          <p:cNvSpPr>
            <a:spLocks noGrp="1"/>
          </p:cNvSpPr>
          <p:nvPr>
            <p:ph idx="1"/>
          </p:nvPr>
        </p:nvSpPr>
        <p:spPr/>
        <p:txBody>
          <a:bodyPr/>
          <a:lstStyle/>
          <a:p>
            <a:endParaRPr lang="en-US"/>
          </a:p>
        </p:txBody>
      </p:sp>
      <p:pic>
        <p:nvPicPr>
          <p:cNvPr id="1026" name="Picture 2" descr="Shadowspect - YouTube">
            <a:extLst>
              <a:ext uri="{FF2B5EF4-FFF2-40B4-BE49-F238E27FC236}">
                <a16:creationId xmlns:a16="http://schemas.microsoft.com/office/drawing/2014/main" id="{E26E5ACA-6FE9-F2F0-DA52-1A695A659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0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a:t>is that?</a:t>
            </a:r>
          </a:p>
        </p:txBody>
      </p:sp>
      <p:sp>
        <p:nvSpPr>
          <p:cNvPr id="3" name="Content Placeholder 2"/>
          <p:cNvSpPr>
            <a:spLocks noGrp="1"/>
          </p:cNvSpPr>
          <p:nvPr>
            <p:ph idx="1"/>
          </p:nvPr>
        </p:nvSpPr>
        <p:spPr/>
        <p:txBody>
          <a:bodyPr/>
          <a:lstStyle/>
          <a:p>
            <a:r>
              <a:rPr lang="en-US" dirty="0"/>
              <a:t>Games are engaging</a:t>
            </a:r>
          </a:p>
          <a:p>
            <a:endParaRPr lang="en-US" dirty="0"/>
          </a:p>
          <a:p>
            <a:r>
              <a:rPr lang="en-US" dirty="0"/>
              <a:t>No kid stands in line all night to get the latest version of </a:t>
            </a:r>
            <a:r>
              <a:rPr lang="en-US" dirty="0" err="1"/>
              <a:t>AutoTutor</a:t>
            </a:r>
            <a:r>
              <a:rPr lang="en-US" dirty="0"/>
              <a:t> or </a:t>
            </a:r>
            <a:r>
              <a:rPr lang="en-US" dirty="0" err="1"/>
              <a:t>ASSISTments</a:t>
            </a:r>
            <a:endParaRPr lang="en-US" dirty="0"/>
          </a:p>
          <a:p>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3</a:t>
            </a:fld>
            <a:endParaRPr lang="en-US"/>
          </a:p>
        </p:txBody>
      </p:sp>
    </p:spTree>
    <p:extLst>
      <p:ext uri="{BB962C8B-B14F-4D97-AF65-F5344CB8AC3E}">
        <p14:creationId xmlns:p14="http://schemas.microsoft.com/office/powerpoint/2010/main" val="3791202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3FDF-2E9C-3E9B-3DEF-0419C7AE5972}"/>
              </a:ext>
            </a:extLst>
          </p:cNvPr>
          <p:cNvSpPr>
            <a:spLocks noGrp="1"/>
          </p:cNvSpPr>
          <p:nvPr>
            <p:ph type="title"/>
          </p:nvPr>
        </p:nvSpPr>
        <p:spPr/>
        <p:txBody>
          <a:bodyPr/>
          <a:lstStyle/>
          <a:p>
            <a:r>
              <a:rPr lang="en-US" dirty="0"/>
              <a:t>SimCity 2000</a:t>
            </a:r>
          </a:p>
        </p:txBody>
      </p:sp>
      <p:sp>
        <p:nvSpPr>
          <p:cNvPr id="3" name="Content Placeholder 2">
            <a:extLst>
              <a:ext uri="{FF2B5EF4-FFF2-40B4-BE49-F238E27FC236}">
                <a16:creationId xmlns:a16="http://schemas.microsoft.com/office/drawing/2014/main" id="{0850F31F-2609-176D-7690-922C957F5872}"/>
              </a:ext>
            </a:extLst>
          </p:cNvPr>
          <p:cNvSpPr>
            <a:spLocks noGrp="1"/>
          </p:cNvSpPr>
          <p:nvPr>
            <p:ph idx="1"/>
          </p:nvPr>
        </p:nvSpPr>
        <p:spPr/>
        <p:txBody>
          <a:bodyPr/>
          <a:lstStyle/>
          <a:p>
            <a:endParaRPr lang="en-US"/>
          </a:p>
        </p:txBody>
      </p:sp>
      <p:pic>
        <p:nvPicPr>
          <p:cNvPr id="2050" name="Picture 2" descr="Will Wright. SimCity 2000. 1993 | MoMA">
            <a:extLst>
              <a:ext uri="{FF2B5EF4-FFF2-40B4-BE49-F238E27FC236}">
                <a16:creationId xmlns:a16="http://schemas.microsoft.com/office/drawing/2014/main" id="{9D5BD2CF-2F7A-0163-927A-9FC91C61B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892" y="1752600"/>
            <a:ext cx="6644216" cy="49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0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8EE5-A6C6-F3AE-EE60-E5E4AEDDC444}"/>
              </a:ext>
            </a:extLst>
          </p:cNvPr>
          <p:cNvSpPr>
            <a:spLocks noGrp="1"/>
          </p:cNvSpPr>
          <p:nvPr>
            <p:ph type="title"/>
          </p:nvPr>
        </p:nvSpPr>
        <p:spPr>
          <a:xfrm>
            <a:off x="444843" y="198438"/>
            <a:ext cx="8229600" cy="1143000"/>
          </a:xfrm>
        </p:spPr>
        <p:txBody>
          <a:bodyPr/>
          <a:lstStyle/>
          <a:p>
            <a:r>
              <a:rPr lang="en-US" dirty="0" err="1"/>
              <a:t>SimAnt</a:t>
            </a:r>
            <a:endParaRPr lang="en-US" dirty="0"/>
          </a:p>
        </p:txBody>
      </p:sp>
      <p:sp>
        <p:nvSpPr>
          <p:cNvPr id="3" name="Content Placeholder 2">
            <a:extLst>
              <a:ext uri="{FF2B5EF4-FFF2-40B4-BE49-F238E27FC236}">
                <a16:creationId xmlns:a16="http://schemas.microsoft.com/office/drawing/2014/main" id="{125C4828-F4A3-DBB0-DB0E-F4F9EF3D3BBE}"/>
              </a:ext>
            </a:extLst>
          </p:cNvPr>
          <p:cNvSpPr>
            <a:spLocks noGrp="1"/>
          </p:cNvSpPr>
          <p:nvPr>
            <p:ph idx="1"/>
          </p:nvPr>
        </p:nvSpPr>
        <p:spPr/>
        <p:txBody>
          <a:bodyPr/>
          <a:lstStyle/>
          <a:p>
            <a:endParaRPr lang="en-US"/>
          </a:p>
        </p:txBody>
      </p:sp>
      <p:pic>
        <p:nvPicPr>
          <p:cNvPr id="3074" name="Picture 2" descr="Download SimAnt - My Abandonware">
            <a:extLst>
              <a:ext uri="{FF2B5EF4-FFF2-40B4-BE49-F238E27FC236}">
                <a16:creationId xmlns:a16="http://schemas.microsoft.com/office/drawing/2014/main" id="{4D1DC784-2FC9-E9CE-445A-6B7652960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 y="1447800"/>
            <a:ext cx="780288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690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89AF-5F85-3B8C-F4C8-C370483B4CD3}"/>
              </a:ext>
            </a:extLst>
          </p:cNvPr>
          <p:cNvSpPr>
            <a:spLocks noGrp="1"/>
          </p:cNvSpPr>
          <p:nvPr>
            <p:ph type="title"/>
          </p:nvPr>
        </p:nvSpPr>
        <p:spPr/>
        <p:txBody>
          <a:bodyPr/>
          <a:lstStyle/>
          <a:p>
            <a:r>
              <a:rPr lang="en-US" dirty="0"/>
              <a:t>Decimal Point</a:t>
            </a:r>
          </a:p>
        </p:txBody>
      </p:sp>
      <p:sp>
        <p:nvSpPr>
          <p:cNvPr id="3" name="Content Placeholder 2">
            <a:extLst>
              <a:ext uri="{FF2B5EF4-FFF2-40B4-BE49-F238E27FC236}">
                <a16:creationId xmlns:a16="http://schemas.microsoft.com/office/drawing/2014/main" id="{005DD192-0C10-08FE-7430-9E8B30D9C64D}"/>
              </a:ext>
            </a:extLst>
          </p:cNvPr>
          <p:cNvSpPr>
            <a:spLocks noGrp="1"/>
          </p:cNvSpPr>
          <p:nvPr>
            <p:ph idx="1"/>
          </p:nvPr>
        </p:nvSpPr>
        <p:spPr/>
        <p:txBody>
          <a:bodyPr/>
          <a:lstStyle/>
          <a:p>
            <a:endParaRPr lang="en-US"/>
          </a:p>
        </p:txBody>
      </p:sp>
      <p:pic>
        <p:nvPicPr>
          <p:cNvPr id="7170" name="Picture 2" descr="PDF] Decimal Point : Designing and Developing an Educational Game to Teach  Decimals to Middle School Students | Semantic Scholar">
            <a:extLst>
              <a:ext uri="{FF2B5EF4-FFF2-40B4-BE49-F238E27FC236}">
                <a16:creationId xmlns:a16="http://schemas.microsoft.com/office/drawing/2014/main" id="{126B78F9-4459-23F0-487E-4917C9BCB4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62"/>
          <a:stretch/>
        </p:blipFill>
        <p:spPr bwMode="auto">
          <a:xfrm>
            <a:off x="0" y="1574800"/>
            <a:ext cx="9144000"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71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1625-C6BA-EFF9-55DD-82CCEA5D3BD1}"/>
              </a:ext>
            </a:extLst>
          </p:cNvPr>
          <p:cNvSpPr>
            <a:spLocks noGrp="1"/>
          </p:cNvSpPr>
          <p:nvPr>
            <p:ph type="title"/>
          </p:nvPr>
        </p:nvSpPr>
        <p:spPr/>
        <p:txBody>
          <a:bodyPr/>
          <a:lstStyle/>
          <a:p>
            <a:r>
              <a:rPr lang="en-US" dirty="0" err="1"/>
              <a:t>Robocode</a:t>
            </a:r>
            <a:endParaRPr lang="en-US" dirty="0"/>
          </a:p>
        </p:txBody>
      </p:sp>
      <p:sp>
        <p:nvSpPr>
          <p:cNvPr id="3" name="Content Placeholder 2">
            <a:extLst>
              <a:ext uri="{FF2B5EF4-FFF2-40B4-BE49-F238E27FC236}">
                <a16:creationId xmlns:a16="http://schemas.microsoft.com/office/drawing/2014/main" id="{326A737A-CFB2-1027-398E-B398252EEC68}"/>
              </a:ext>
            </a:extLst>
          </p:cNvPr>
          <p:cNvSpPr>
            <a:spLocks noGrp="1"/>
          </p:cNvSpPr>
          <p:nvPr>
            <p:ph idx="1"/>
          </p:nvPr>
        </p:nvSpPr>
        <p:spPr/>
        <p:txBody>
          <a:bodyPr/>
          <a:lstStyle/>
          <a:p>
            <a:endParaRPr lang="en-US"/>
          </a:p>
        </p:txBody>
      </p:sp>
      <p:pic>
        <p:nvPicPr>
          <p:cNvPr id="4098" name="Picture 2" descr="Robocode download | SourceForge.net">
            <a:extLst>
              <a:ext uri="{FF2B5EF4-FFF2-40B4-BE49-F238E27FC236}">
                <a16:creationId xmlns:a16="http://schemas.microsoft.com/office/drawing/2014/main" id="{33122F78-620D-BDE6-A07C-5B68663DE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857" y="1676400"/>
            <a:ext cx="6508286" cy="499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18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AF48-860D-6730-C0D6-C7FCCB7B7E25}"/>
              </a:ext>
            </a:extLst>
          </p:cNvPr>
          <p:cNvSpPr>
            <a:spLocks noGrp="1"/>
          </p:cNvSpPr>
          <p:nvPr>
            <p:ph type="title"/>
          </p:nvPr>
        </p:nvSpPr>
        <p:spPr/>
        <p:txBody>
          <a:bodyPr/>
          <a:lstStyle/>
          <a:p>
            <a:r>
              <a:rPr lang="en-US" dirty="0"/>
              <a:t>Pocket Tanks</a:t>
            </a:r>
          </a:p>
        </p:txBody>
      </p:sp>
      <p:sp>
        <p:nvSpPr>
          <p:cNvPr id="3" name="Content Placeholder 2">
            <a:extLst>
              <a:ext uri="{FF2B5EF4-FFF2-40B4-BE49-F238E27FC236}">
                <a16:creationId xmlns:a16="http://schemas.microsoft.com/office/drawing/2014/main" id="{9838337F-D421-E8E9-3C88-EDA84F7787FB}"/>
              </a:ext>
            </a:extLst>
          </p:cNvPr>
          <p:cNvSpPr>
            <a:spLocks noGrp="1"/>
          </p:cNvSpPr>
          <p:nvPr>
            <p:ph idx="1"/>
          </p:nvPr>
        </p:nvSpPr>
        <p:spPr/>
        <p:txBody>
          <a:bodyPr/>
          <a:lstStyle/>
          <a:p>
            <a:endParaRPr lang="en-US"/>
          </a:p>
        </p:txBody>
      </p:sp>
      <p:pic>
        <p:nvPicPr>
          <p:cNvPr id="5126" name="Picture 6" descr="Pocket Tanks on the App Store">
            <a:extLst>
              <a:ext uri="{FF2B5EF4-FFF2-40B4-BE49-F238E27FC236}">
                <a16:creationId xmlns:a16="http://schemas.microsoft.com/office/drawing/2014/main" id="{95579113-FB93-3512-45F9-C13355C38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1"/>
            <a:ext cx="8686800" cy="401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4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7403-BE37-CAA5-C37B-CFDC995C6EEB}"/>
              </a:ext>
            </a:extLst>
          </p:cNvPr>
          <p:cNvSpPr>
            <a:spLocks noGrp="1"/>
          </p:cNvSpPr>
          <p:nvPr>
            <p:ph type="title"/>
          </p:nvPr>
        </p:nvSpPr>
        <p:spPr/>
        <p:txBody>
          <a:bodyPr/>
          <a:lstStyle/>
          <a:p>
            <a:r>
              <a:rPr lang="en-US" dirty="0"/>
              <a:t>Battleship </a:t>
            </a:r>
            <a:r>
              <a:rPr lang="en-US" dirty="0" err="1"/>
              <a:t>Numberline</a:t>
            </a:r>
            <a:endParaRPr lang="en-US" dirty="0"/>
          </a:p>
        </p:txBody>
      </p:sp>
      <p:sp>
        <p:nvSpPr>
          <p:cNvPr id="3" name="Content Placeholder 2">
            <a:extLst>
              <a:ext uri="{FF2B5EF4-FFF2-40B4-BE49-F238E27FC236}">
                <a16:creationId xmlns:a16="http://schemas.microsoft.com/office/drawing/2014/main" id="{7A446FDF-7908-2D82-3094-9415B01CB68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B620EF4-1D85-4064-0B63-70789DAD6751}"/>
              </a:ext>
            </a:extLst>
          </p:cNvPr>
          <p:cNvPicPr>
            <a:picLocks noChangeAspect="1"/>
          </p:cNvPicPr>
          <p:nvPr/>
        </p:nvPicPr>
        <p:blipFill>
          <a:blip r:embed="rId2"/>
          <a:stretch>
            <a:fillRect/>
          </a:stretch>
        </p:blipFill>
        <p:spPr>
          <a:xfrm>
            <a:off x="0" y="1738449"/>
            <a:ext cx="9144000" cy="3381101"/>
          </a:xfrm>
          <a:prstGeom prst="rect">
            <a:avLst/>
          </a:prstGeom>
        </p:spPr>
      </p:pic>
    </p:spTree>
    <p:extLst>
      <p:ext uri="{BB962C8B-B14F-4D97-AF65-F5344CB8AC3E}">
        <p14:creationId xmlns:p14="http://schemas.microsoft.com/office/powerpoint/2010/main" val="1999850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B133-0E4B-00BE-21AA-7033E6CCC49C}"/>
              </a:ext>
            </a:extLst>
          </p:cNvPr>
          <p:cNvSpPr>
            <a:spLocks noGrp="1"/>
          </p:cNvSpPr>
          <p:nvPr>
            <p:ph type="title"/>
          </p:nvPr>
        </p:nvSpPr>
        <p:spPr/>
        <p:txBody>
          <a:bodyPr/>
          <a:lstStyle/>
          <a:p>
            <a:r>
              <a:rPr lang="en-US" dirty="0"/>
              <a:t>Can you identify</a:t>
            </a:r>
          </a:p>
        </p:txBody>
      </p:sp>
      <p:sp>
        <p:nvSpPr>
          <p:cNvPr id="3" name="Content Placeholder 2">
            <a:extLst>
              <a:ext uri="{FF2B5EF4-FFF2-40B4-BE49-F238E27FC236}">
                <a16:creationId xmlns:a16="http://schemas.microsoft.com/office/drawing/2014/main" id="{CF05500E-77C2-8653-3873-D3FA768E7E48}"/>
              </a:ext>
            </a:extLst>
          </p:cNvPr>
          <p:cNvSpPr>
            <a:spLocks noGrp="1"/>
          </p:cNvSpPr>
          <p:nvPr>
            <p:ph idx="1"/>
          </p:nvPr>
        </p:nvSpPr>
        <p:spPr/>
        <p:txBody>
          <a:bodyPr/>
          <a:lstStyle/>
          <a:p>
            <a:r>
              <a:rPr lang="en-US" dirty="0"/>
              <a:t>The key attributes that differentiate an educational game from a non-educational game?</a:t>
            </a:r>
          </a:p>
        </p:txBody>
      </p:sp>
    </p:spTree>
    <p:extLst>
      <p:ext uri="{BB962C8B-B14F-4D97-AF65-F5344CB8AC3E}">
        <p14:creationId xmlns:p14="http://schemas.microsoft.com/office/powerpoint/2010/main" val="852106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B133-0E4B-00BE-21AA-7033E6CCC49C}"/>
              </a:ext>
            </a:extLst>
          </p:cNvPr>
          <p:cNvSpPr>
            <a:spLocks noGrp="1"/>
          </p:cNvSpPr>
          <p:nvPr>
            <p:ph type="title"/>
          </p:nvPr>
        </p:nvSpPr>
        <p:spPr/>
        <p:txBody>
          <a:bodyPr/>
          <a:lstStyle/>
          <a:p>
            <a:r>
              <a:rPr lang="en-US" dirty="0"/>
              <a:t>Can you identify</a:t>
            </a:r>
          </a:p>
        </p:txBody>
      </p:sp>
      <p:sp>
        <p:nvSpPr>
          <p:cNvPr id="3" name="Content Placeholder 2">
            <a:extLst>
              <a:ext uri="{FF2B5EF4-FFF2-40B4-BE49-F238E27FC236}">
                <a16:creationId xmlns:a16="http://schemas.microsoft.com/office/drawing/2014/main" id="{CF05500E-77C2-8653-3873-D3FA768E7E48}"/>
              </a:ext>
            </a:extLst>
          </p:cNvPr>
          <p:cNvSpPr>
            <a:spLocks noGrp="1"/>
          </p:cNvSpPr>
          <p:nvPr>
            <p:ph idx="1"/>
          </p:nvPr>
        </p:nvSpPr>
        <p:spPr/>
        <p:txBody>
          <a:bodyPr/>
          <a:lstStyle/>
          <a:p>
            <a:r>
              <a:rPr lang="en-US" dirty="0"/>
              <a:t>The key attributes that differentiate an educational game from a gamified learning system?</a:t>
            </a:r>
          </a:p>
        </p:txBody>
      </p:sp>
    </p:spTree>
    <p:extLst>
      <p:ext uri="{BB962C8B-B14F-4D97-AF65-F5344CB8AC3E}">
        <p14:creationId xmlns:p14="http://schemas.microsoft.com/office/powerpoint/2010/main" val="619204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1E81-A4FA-9610-43F7-1E6C5A6D4E6D}"/>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6515DFFB-4071-3D34-0FE3-42740244F8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9304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F1DD-0C4B-8515-B236-E70BFF06C054}"/>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a:t>
            </a:r>
          </a:p>
        </p:txBody>
      </p:sp>
      <p:sp>
        <p:nvSpPr>
          <p:cNvPr id="3" name="Content Placeholder 2">
            <a:extLst>
              <a:ext uri="{FF2B5EF4-FFF2-40B4-BE49-F238E27FC236}">
                <a16:creationId xmlns:a16="http://schemas.microsoft.com/office/drawing/2014/main" id="{1350220B-9EB0-17E7-C413-6E3E8791E7AC}"/>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Do all of these seem like gamification?</a:t>
            </a:r>
          </a:p>
          <a:p>
            <a:r>
              <a:rPr lang="en-US" dirty="0"/>
              <a:t>Comments? Questions?</a:t>
            </a:r>
          </a:p>
        </p:txBody>
      </p:sp>
      <p:pic>
        <p:nvPicPr>
          <p:cNvPr id="5" name="Picture 4">
            <a:extLst>
              <a:ext uri="{FF2B5EF4-FFF2-40B4-BE49-F238E27FC236}">
                <a16:creationId xmlns:a16="http://schemas.microsoft.com/office/drawing/2014/main" id="{3E263A22-2F27-8720-3265-4A3AB05262BD}"/>
              </a:ext>
            </a:extLst>
          </p:cNvPr>
          <p:cNvPicPr>
            <a:picLocks noChangeAspect="1"/>
          </p:cNvPicPr>
          <p:nvPr/>
        </p:nvPicPr>
        <p:blipFill>
          <a:blip r:embed="rId2"/>
          <a:stretch>
            <a:fillRect/>
          </a:stretch>
        </p:blipFill>
        <p:spPr>
          <a:xfrm>
            <a:off x="-22654" y="1600200"/>
            <a:ext cx="9144000" cy="2677175"/>
          </a:xfrm>
          <a:prstGeom prst="rect">
            <a:avLst/>
          </a:prstGeom>
        </p:spPr>
      </p:pic>
    </p:spTree>
    <p:extLst>
      <p:ext uri="{BB962C8B-B14F-4D97-AF65-F5344CB8AC3E}">
        <p14:creationId xmlns:p14="http://schemas.microsoft.com/office/powerpoint/2010/main" val="150088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09600"/>
            <a:ext cx="8153400" cy="1143000"/>
          </a:xfrm>
        </p:spPr>
        <p:txBody>
          <a:bodyPr/>
          <a:lstStyle/>
          <a:p>
            <a:r>
              <a:rPr lang="en-US"/>
              <a:t>There are exceptions, of course…</a:t>
            </a:r>
          </a:p>
        </p:txBody>
      </p:sp>
      <p:pic>
        <p:nvPicPr>
          <p:cNvPr id="133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76600"/>
            <a:ext cx="2762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343400" y="3849688"/>
            <a:ext cx="4343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dirty="0"/>
              <a:t>Waiting to buy </a:t>
            </a:r>
            <a:br>
              <a:rPr lang="en-US" dirty="0"/>
            </a:br>
            <a:r>
              <a:rPr lang="en-US" dirty="0" err="1"/>
              <a:t>Aplusix</a:t>
            </a:r>
            <a:r>
              <a:rPr lang="en-US" dirty="0"/>
              <a:t>: Algebra Assistant, </a:t>
            </a:r>
            <a:br>
              <a:rPr lang="en-US" dirty="0"/>
            </a:br>
            <a:r>
              <a:rPr lang="en-US" dirty="0"/>
              <a:t>not </a:t>
            </a:r>
            <a:br>
              <a:rPr lang="en-US" dirty="0"/>
            </a:br>
            <a:r>
              <a:rPr lang="en-US" dirty="0"/>
              <a:t>Final Fantasy LXXIX: LEGO Call of Mario </a:t>
            </a:r>
          </a:p>
        </p:txBody>
      </p:sp>
      <p:cxnSp>
        <p:nvCxnSpPr>
          <p:cNvPr id="6" name="Straight Arrow Connector 5"/>
          <p:cNvCxnSpPr/>
          <p:nvPr/>
        </p:nvCxnSpPr>
        <p:spPr bwMode="auto">
          <a:xfrm rot="10800000" flipV="1">
            <a:off x="3200400" y="4191000"/>
            <a:ext cx="1143000" cy="762000"/>
          </a:xfrm>
          <a:prstGeom prst="straightConnector1">
            <a:avLst/>
          </a:prstGeom>
          <a:ln w="5715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8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Incentives</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966739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Incentives</a:t>
            </a:r>
          </a:p>
          <a:p>
            <a:pPr lvl="1"/>
            <a:r>
              <a:rPr lang="en-US" dirty="0"/>
              <a:t>What might be some ways to mess this up?</a:t>
            </a:r>
          </a:p>
          <a:p>
            <a:pPr lvl="1"/>
            <a:endParaRPr lang="en-US" dirty="0"/>
          </a:p>
          <a:p>
            <a:pPr lvl="1"/>
            <a:r>
              <a:rPr lang="en-US" dirty="0"/>
              <a:t>“Hidden Cost of Reward” (Lepper &amp; Greene, 1978)</a:t>
            </a:r>
          </a:p>
          <a:p>
            <a:pPr lvl="1"/>
            <a:r>
              <a:rPr lang="en-US" dirty="0"/>
              <a:t>Replicated in games (Long &amp; </a:t>
            </a:r>
            <a:r>
              <a:rPr lang="en-US" dirty="0" err="1"/>
              <a:t>Aleven</a:t>
            </a:r>
            <a:r>
              <a:rPr lang="en-US" dirty="0"/>
              <a:t>, 2014)</a:t>
            </a:r>
          </a:p>
          <a:p>
            <a:pPr lvl="1"/>
            <a:endParaRPr lang="en-US" dirty="0"/>
          </a:p>
          <a:p>
            <a:pPr lvl="1"/>
            <a:r>
              <a:rPr lang="en-US" dirty="0"/>
              <a:t>Players can be over-responsive to incentives and distorts behavior to earn rewards (Wang et al., 2022)</a:t>
            </a:r>
          </a:p>
        </p:txBody>
      </p:sp>
    </p:spTree>
    <p:extLst>
      <p:ext uri="{BB962C8B-B14F-4D97-AF65-F5344CB8AC3E}">
        <p14:creationId xmlns:p14="http://schemas.microsoft.com/office/powerpoint/2010/main" val="3319988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 </a:t>
            </a:r>
            <a:br>
              <a:rPr lang="en-US" dirty="0"/>
            </a:br>
            <a:r>
              <a:rPr lang="en-US" dirty="0"/>
              <a:t>Kim &amp; Shute, 2015)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endParaRPr lang="en-US" dirty="0"/>
          </a:p>
          <a:p>
            <a:r>
              <a:rPr lang="en-US" dirty="0"/>
              <a:t>Control/Personalization</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2346692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 </a:t>
            </a:r>
            <a:br>
              <a:rPr lang="en-US" dirty="0"/>
            </a:br>
            <a:r>
              <a:rPr lang="en-US" dirty="0"/>
              <a:t>Kim &amp; Shute, 2015)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endParaRPr lang="en-US" dirty="0"/>
          </a:p>
          <a:p>
            <a:r>
              <a:rPr lang="en-US" dirty="0"/>
              <a:t>Control/Personalization</a:t>
            </a:r>
          </a:p>
          <a:p>
            <a:pPr lvl="1"/>
            <a:r>
              <a:rPr lang="en-US" dirty="0"/>
              <a:t>What might be some ways to mess this up?</a:t>
            </a:r>
          </a:p>
          <a:p>
            <a:pPr lvl="1"/>
            <a:endParaRPr lang="en-US" dirty="0"/>
          </a:p>
          <a:p>
            <a:pPr lvl="1"/>
            <a:r>
              <a:rPr lang="en-US" dirty="0"/>
              <a:t>Some students spend inordinate amounts of time dressing up their avatars (if you let them)</a:t>
            </a:r>
            <a:br>
              <a:rPr lang="en-US" dirty="0"/>
            </a:br>
            <a:r>
              <a:rPr lang="en-US" dirty="0"/>
              <a:t>(</a:t>
            </a:r>
            <a:r>
              <a:rPr lang="en-US" dirty="0" err="1"/>
              <a:t>Feldon</a:t>
            </a:r>
            <a:r>
              <a:rPr lang="en-US" dirty="0"/>
              <a:t> &amp; Kafai, 2008)</a:t>
            </a:r>
          </a:p>
          <a:p>
            <a:pPr lvl="1"/>
            <a:endParaRPr lang="en-US" dirty="0"/>
          </a:p>
        </p:txBody>
      </p:sp>
    </p:spTree>
    <p:extLst>
      <p:ext uri="{BB962C8B-B14F-4D97-AF65-F5344CB8AC3E}">
        <p14:creationId xmlns:p14="http://schemas.microsoft.com/office/powerpoint/2010/main" val="3988064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Task Difficulty</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946898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(Jackson &amp; McNamara, 2013)</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normAutofit lnSpcReduction="10000"/>
          </a:bodyPr>
          <a:lstStyle/>
          <a:p>
            <a:r>
              <a:rPr lang="en-US" dirty="0"/>
              <a:t>Task Difficulty</a:t>
            </a:r>
          </a:p>
          <a:p>
            <a:pPr lvl="1"/>
            <a:r>
              <a:rPr lang="en-US" dirty="0"/>
              <a:t>What might be some ways to mess this up?</a:t>
            </a:r>
          </a:p>
          <a:p>
            <a:pPr lvl="1"/>
            <a:endParaRPr lang="en-US" dirty="0"/>
          </a:p>
          <a:p>
            <a:pPr lvl="1"/>
            <a:r>
              <a:rPr lang="en-US" dirty="0"/>
              <a:t>If difficulty is too high, players quit – and ideal difficulty for motivation can be lower than expected (Lomas et al., 2013)</a:t>
            </a:r>
          </a:p>
          <a:p>
            <a:pPr lvl="1"/>
            <a:r>
              <a:rPr lang="en-US" dirty="0"/>
              <a:t>Matches findings from behaviorism </a:t>
            </a:r>
            <a:r>
              <a:rPr lang="en-US" dirty="0" err="1"/>
              <a:t>waaaaay</a:t>
            </a:r>
            <a:r>
              <a:rPr lang="en-US" dirty="0"/>
              <a:t> earlier</a:t>
            </a:r>
          </a:p>
          <a:p>
            <a:pPr lvl="1"/>
            <a:r>
              <a:rPr lang="en-US" dirty="0"/>
              <a:t>But ideal difficulty for motivation leads to less learning (Lomas et al., 2013)</a:t>
            </a:r>
          </a:p>
          <a:p>
            <a:pPr lvl="1"/>
            <a:endParaRPr lang="en-US" dirty="0"/>
          </a:p>
          <a:p>
            <a:pPr lvl="1"/>
            <a:endParaRPr lang="en-US" dirty="0"/>
          </a:p>
        </p:txBody>
      </p:sp>
    </p:spTree>
    <p:extLst>
      <p:ext uri="{BB962C8B-B14F-4D97-AF65-F5344CB8AC3E}">
        <p14:creationId xmlns:p14="http://schemas.microsoft.com/office/powerpoint/2010/main" val="1073054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(Malone, 1981)</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Extrinsic Fantasy</a:t>
            </a:r>
          </a:p>
          <a:p>
            <a:pPr lvl="1"/>
            <a:r>
              <a:rPr lang="en-US" dirty="0"/>
              <a:t>Fantasy unrelated to game task</a:t>
            </a:r>
            <a:br>
              <a:rPr lang="en-US" dirty="0"/>
            </a:br>
            <a:r>
              <a:rPr lang="en-US" dirty="0"/>
              <a:t>(Whether or not embedded in core game mechanic)</a:t>
            </a:r>
          </a:p>
          <a:p>
            <a:pPr lvl="1"/>
            <a:endParaRPr lang="en-US" dirty="0"/>
          </a:p>
        </p:txBody>
      </p:sp>
      <p:pic>
        <p:nvPicPr>
          <p:cNvPr id="4" name="Picture 3">
            <a:extLst>
              <a:ext uri="{FF2B5EF4-FFF2-40B4-BE49-F238E27FC236}">
                <a16:creationId xmlns:a16="http://schemas.microsoft.com/office/drawing/2014/main" id="{97E99266-457F-DB94-D266-8C781B8E972F}"/>
              </a:ext>
            </a:extLst>
          </p:cNvPr>
          <p:cNvPicPr>
            <a:picLocks noChangeAspect="1"/>
          </p:cNvPicPr>
          <p:nvPr/>
        </p:nvPicPr>
        <p:blipFill>
          <a:blip r:embed="rId2" cstate="print"/>
          <a:srcRect/>
          <a:stretch>
            <a:fillRect/>
          </a:stretch>
        </p:blipFill>
        <p:spPr bwMode="auto">
          <a:xfrm>
            <a:off x="4456683" y="3276600"/>
            <a:ext cx="4668782" cy="3505200"/>
          </a:xfrm>
          <a:prstGeom prst="rect">
            <a:avLst/>
          </a:prstGeom>
          <a:noFill/>
          <a:ln w="9525">
            <a:noFill/>
            <a:miter lim="800000"/>
            <a:headEnd/>
            <a:tailEnd/>
          </a:ln>
        </p:spPr>
      </p:pic>
    </p:spTree>
    <p:extLst>
      <p:ext uri="{BB962C8B-B14F-4D97-AF65-F5344CB8AC3E}">
        <p14:creationId xmlns:p14="http://schemas.microsoft.com/office/powerpoint/2010/main" val="4025919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(Malone, 1981)</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Extrinsic Fantasy</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062395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(Malone, 1981)</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Intrinsic Fantasy</a:t>
            </a:r>
          </a:p>
          <a:p>
            <a:pPr lvl="1"/>
            <a:r>
              <a:rPr lang="en-US" dirty="0"/>
              <a:t>Fantasy directly related to game task</a:t>
            </a:r>
          </a:p>
        </p:txBody>
      </p:sp>
      <p:pic>
        <p:nvPicPr>
          <p:cNvPr id="4" name="Picture 6" descr="Pocket Tanks on the App Store">
            <a:extLst>
              <a:ext uri="{FF2B5EF4-FFF2-40B4-BE49-F238E27FC236}">
                <a16:creationId xmlns:a16="http://schemas.microsoft.com/office/drawing/2014/main" id="{B4FF4575-CFF0-8B8C-17A9-0C7CB3BD9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45590"/>
            <a:ext cx="8686800" cy="401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51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(Malone, 1981)</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Intrinsic Fantasy</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133773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Games are fun</a:t>
            </a:r>
          </a:p>
        </p:txBody>
      </p:sp>
      <p:sp>
        <p:nvSpPr>
          <p:cNvPr id="3" name="Content Placeholder 2"/>
          <p:cNvSpPr>
            <a:spLocks noGrp="1"/>
          </p:cNvSpPr>
          <p:nvPr>
            <p:ph idx="1"/>
          </p:nvPr>
        </p:nvSpPr>
        <p:spPr/>
        <p:txBody>
          <a:bodyPr>
            <a:normAutofit fontScale="92500" lnSpcReduction="10000"/>
          </a:bodyPr>
          <a:lstStyle/>
          <a:p>
            <a:r>
              <a:rPr lang="en-US" dirty="0"/>
              <a:t>And kids play them a lot </a:t>
            </a:r>
          </a:p>
          <a:p>
            <a:endParaRPr lang="en-US" dirty="0"/>
          </a:p>
          <a:p>
            <a:r>
              <a:rPr lang="en-US" dirty="0"/>
              <a:t>It’s often difficult to get adolescents to put hours into studying (or adults)</a:t>
            </a:r>
          </a:p>
          <a:p>
            <a:endParaRPr lang="en-US" dirty="0"/>
          </a:p>
          <a:p>
            <a:r>
              <a:rPr lang="en-US" dirty="0"/>
              <a:t>But these same adolescents often will play computer games for dozens of hours (or hundreds)</a:t>
            </a:r>
          </a:p>
          <a:p>
            <a:pPr>
              <a:buNone/>
            </a:pPr>
            <a:r>
              <a:rPr lang="en-US" dirty="0"/>
              <a:t>	</a:t>
            </a:r>
            <a:r>
              <a:rPr lang="en-US" dirty="0">
                <a:solidFill>
                  <a:srgbClr val="404040"/>
                </a:solidFill>
              </a:rPr>
              <a:t>(cf. Brown, 2005; Fisher, 2005)</a:t>
            </a:r>
          </a:p>
          <a:p>
            <a:endParaRPr lang="en-US" dirty="0"/>
          </a:p>
        </p:txBody>
      </p:sp>
      <p:sp>
        <p:nvSpPr>
          <p:cNvPr id="4" name="Slide Number Placeholder 3"/>
          <p:cNvSpPr>
            <a:spLocks noGrp="1"/>
          </p:cNvSpPr>
          <p:nvPr>
            <p:ph type="sldNum" sz="quarter" idx="12"/>
          </p:nvPr>
        </p:nvSpPr>
        <p:spPr/>
        <p:txBody>
          <a:bodyPr/>
          <a:lstStyle/>
          <a:p>
            <a:fld id="{6D561233-E1D8-4AA6-907C-C578EBBF5C5F}" type="slidenum">
              <a:rPr lang="en-US" smtClean="0"/>
              <a:pPr/>
              <a:t>5</a:t>
            </a:fld>
            <a:endParaRPr lang="en-US"/>
          </a:p>
        </p:txBody>
      </p:sp>
    </p:spTree>
    <p:extLst>
      <p:ext uri="{BB962C8B-B14F-4D97-AF65-F5344CB8AC3E}">
        <p14:creationId xmlns:p14="http://schemas.microsoft.com/office/powerpoint/2010/main" val="1241601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Novelty</a:t>
            </a:r>
          </a:p>
          <a:p>
            <a:pPr lvl="1"/>
            <a:r>
              <a:rPr lang="en-US" dirty="0"/>
              <a:t>Operationalized as frequency of changing gaming parameters</a:t>
            </a:r>
          </a:p>
          <a:p>
            <a:pPr lvl="1"/>
            <a:endParaRPr lang="en-US" dirty="0"/>
          </a:p>
        </p:txBody>
      </p:sp>
    </p:spTree>
    <p:extLst>
      <p:ext uri="{BB962C8B-B14F-4D97-AF65-F5344CB8AC3E}">
        <p14:creationId xmlns:p14="http://schemas.microsoft.com/office/powerpoint/2010/main" val="4137112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Novelty</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335733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Suspense</a:t>
            </a:r>
          </a:p>
          <a:p>
            <a:pPr lvl="1"/>
            <a:r>
              <a:rPr lang="en-US" dirty="0"/>
              <a:t>How close the player is to losing</a:t>
            </a:r>
          </a:p>
          <a:p>
            <a:pPr lvl="1"/>
            <a:endParaRPr lang="en-US" dirty="0"/>
          </a:p>
        </p:txBody>
      </p:sp>
    </p:spTree>
    <p:extLst>
      <p:ext uri="{BB962C8B-B14F-4D97-AF65-F5344CB8AC3E}">
        <p14:creationId xmlns:p14="http://schemas.microsoft.com/office/powerpoint/2010/main" val="116938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Suspense</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683384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(Johnson et al., 2005)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Fish Tanks and Sandboxes</a:t>
            </a:r>
          </a:p>
          <a:p>
            <a:pPr lvl="1"/>
            <a:r>
              <a:rPr lang="en-US" dirty="0"/>
              <a:t>Initially give player version of game with fewer features (Fish Tank) or where student can’t lose (Sandboxes)</a:t>
            </a:r>
          </a:p>
          <a:p>
            <a:pPr lvl="1"/>
            <a:endParaRPr lang="en-US" dirty="0"/>
          </a:p>
        </p:txBody>
      </p:sp>
    </p:spTree>
    <p:extLst>
      <p:ext uri="{BB962C8B-B14F-4D97-AF65-F5344CB8AC3E}">
        <p14:creationId xmlns:p14="http://schemas.microsoft.com/office/powerpoint/2010/main" val="3414940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(Johnson et al., 2005)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Fish Tanks and Sandboxes</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1870434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endParaRPr lang="en-US" dirty="0"/>
          </a:p>
        </p:txBody>
      </p:sp>
    </p:spTree>
    <p:extLst>
      <p:ext uri="{BB962C8B-B14F-4D97-AF65-F5344CB8AC3E}">
        <p14:creationId xmlns:p14="http://schemas.microsoft.com/office/powerpoint/2010/main" val="2807416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r>
              <a:rPr lang="en-US" dirty="0"/>
              <a:t>What might be some ways to mess this up?</a:t>
            </a:r>
          </a:p>
          <a:p>
            <a:pPr lvl="1"/>
            <a:endParaRPr lang="en-US" dirty="0"/>
          </a:p>
          <a:p>
            <a:pPr lvl="1"/>
            <a:endParaRPr lang="en-US" dirty="0"/>
          </a:p>
        </p:txBody>
      </p:sp>
    </p:spTree>
    <p:extLst>
      <p:ext uri="{BB962C8B-B14F-4D97-AF65-F5344CB8AC3E}">
        <p14:creationId xmlns:p14="http://schemas.microsoft.com/office/powerpoint/2010/main" val="41685776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r>
              <a:rPr lang="en-US" dirty="0"/>
              <a:t>What might be some ways to mess this up?</a:t>
            </a:r>
          </a:p>
          <a:p>
            <a:pPr lvl="1"/>
            <a:endParaRPr lang="en-US" dirty="0"/>
          </a:p>
          <a:p>
            <a:pPr lvl="1"/>
            <a:r>
              <a:rPr lang="en-US" dirty="0"/>
              <a:t>Several studies find improved engagement but uncertain learning effect (</a:t>
            </a:r>
            <a:r>
              <a:rPr lang="en-US" dirty="0" err="1"/>
              <a:t>Wouters</a:t>
            </a:r>
            <a:r>
              <a:rPr lang="en-US" dirty="0"/>
              <a:t> &amp; van </a:t>
            </a:r>
            <a:r>
              <a:rPr lang="en-US" dirty="0" err="1"/>
              <a:t>Oostendrop</a:t>
            </a:r>
            <a:r>
              <a:rPr lang="en-US" dirty="0"/>
              <a:t>, 2017)</a:t>
            </a:r>
          </a:p>
          <a:p>
            <a:pPr lvl="1"/>
            <a:endParaRPr lang="en-US" dirty="0"/>
          </a:p>
        </p:txBody>
      </p:sp>
    </p:spTree>
    <p:extLst>
      <p:ext uri="{BB962C8B-B14F-4D97-AF65-F5344CB8AC3E}">
        <p14:creationId xmlns:p14="http://schemas.microsoft.com/office/powerpoint/2010/main" val="3732398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1942-468C-6AEF-5F44-936723FDBBAD}"/>
              </a:ext>
            </a:extLst>
          </p:cNvPr>
          <p:cNvSpPr>
            <a:spLocks noGrp="1"/>
          </p:cNvSpPr>
          <p:nvPr>
            <p:ph type="title"/>
          </p:nvPr>
        </p:nvSpPr>
        <p:spPr/>
        <p:txBody>
          <a:bodyPr>
            <a:normAutofit fontScale="90000"/>
          </a:bodyPr>
          <a:lstStyle/>
          <a:p>
            <a:r>
              <a:rPr lang="en-US" dirty="0"/>
              <a:t>Anti-Gamification Feature </a:t>
            </a:r>
            <a:br>
              <a:rPr lang="en-US" dirty="0"/>
            </a:br>
            <a:r>
              <a:rPr lang="en-US" dirty="0"/>
              <a:t>(Mayer et al., 2019)</a:t>
            </a:r>
          </a:p>
        </p:txBody>
      </p:sp>
      <p:sp>
        <p:nvSpPr>
          <p:cNvPr id="3" name="Content Placeholder 2">
            <a:extLst>
              <a:ext uri="{FF2B5EF4-FFF2-40B4-BE49-F238E27FC236}">
                <a16:creationId xmlns:a16="http://schemas.microsoft.com/office/drawing/2014/main" id="{87704C90-1B7D-5F0B-C0FC-303B5CAF47C1}"/>
              </a:ext>
            </a:extLst>
          </p:cNvPr>
          <p:cNvSpPr>
            <a:spLocks noGrp="1"/>
          </p:cNvSpPr>
          <p:nvPr>
            <p:ph idx="1"/>
          </p:nvPr>
        </p:nvSpPr>
        <p:spPr/>
        <p:txBody>
          <a:bodyPr/>
          <a:lstStyle/>
          <a:p>
            <a:r>
              <a:rPr lang="en-US" dirty="0"/>
              <a:t>Prompting player to write self-explanations during gameplay</a:t>
            </a:r>
          </a:p>
          <a:p>
            <a:endParaRPr lang="en-US" dirty="0"/>
          </a:p>
          <a:p>
            <a:r>
              <a:rPr lang="en-US" dirty="0"/>
              <a:t>Leads to better learning</a:t>
            </a:r>
          </a:p>
          <a:p>
            <a:r>
              <a:rPr lang="en-US" dirty="0"/>
              <a:t>But does the game still feel like a game?</a:t>
            </a:r>
          </a:p>
        </p:txBody>
      </p:sp>
    </p:spTree>
    <p:extLst>
      <p:ext uri="{BB962C8B-B14F-4D97-AF65-F5344CB8AC3E}">
        <p14:creationId xmlns:p14="http://schemas.microsoft.com/office/powerpoint/2010/main" val="122071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0F00-C802-2C46-A9C2-AA4A58A7E7E9}"/>
              </a:ext>
            </a:extLst>
          </p:cNvPr>
          <p:cNvSpPr>
            <a:spLocks noGrp="1"/>
          </p:cNvSpPr>
          <p:nvPr>
            <p:ph type="title"/>
          </p:nvPr>
        </p:nvSpPr>
        <p:spPr/>
        <p:txBody>
          <a:bodyPr/>
          <a:lstStyle/>
          <a:p>
            <a:r>
              <a:rPr lang="en-US" dirty="0"/>
              <a:t>Gamification</a:t>
            </a:r>
          </a:p>
        </p:txBody>
      </p:sp>
      <p:sp>
        <p:nvSpPr>
          <p:cNvPr id="3" name="Content Placeholder 2">
            <a:extLst>
              <a:ext uri="{FF2B5EF4-FFF2-40B4-BE49-F238E27FC236}">
                <a16:creationId xmlns:a16="http://schemas.microsoft.com/office/drawing/2014/main" id="{5B620DE8-D932-4B61-FEE9-B613BDC68936}"/>
              </a:ext>
            </a:extLst>
          </p:cNvPr>
          <p:cNvSpPr>
            <a:spLocks noGrp="1"/>
          </p:cNvSpPr>
          <p:nvPr>
            <p:ph idx="1"/>
          </p:nvPr>
        </p:nvSpPr>
        <p:spPr/>
        <p:txBody>
          <a:bodyPr/>
          <a:lstStyle/>
          <a:p>
            <a:r>
              <a:rPr lang="en-US" dirty="0"/>
              <a:t>What is gamification?</a:t>
            </a:r>
          </a:p>
        </p:txBody>
      </p:sp>
    </p:spTree>
    <p:extLst>
      <p:ext uri="{BB962C8B-B14F-4D97-AF65-F5344CB8AC3E}">
        <p14:creationId xmlns:p14="http://schemas.microsoft.com/office/powerpoint/2010/main" val="169823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0796-D297-F841-B245-B20BDDD8D570}"/>
              </a:ext>
            </a:extLst>
          </p:cNvPr>
          <p:cNvSpPr>
            <a:spLocks noGrp="1"/>
          </p:cNvSpPr>
          <p:nvPr>
            <p:ph type="title"/>
          </p:nvPr>
        </p:nvSpPr>
        <p:spPr/>
        <p:txBody>
          <a:bodyPr/>
          <a:lstStyle/>
          <a:p>
            <a:r>
              <a:rPr lang="en-US" dirty="0"/>
              <a:t>Other Features?</a:t>
            </a:r>
          </a:p>
        </p:txBody>
      </p:sp>
      <p:sp>
        <p:nvSpPr>
          <p:cNvPr id="3" name="Content Placeholder 2">
            <a:extLst>
              <a:ext uri="{FF2B5EF4-FFF2-40B4-BE49-F238E27FC236}">
                <a16:creationId xmlns:a16="http://schemas.microsoft.com/office/drawing/2014/main" id="{B9207E7F-7DA2-F64E-942D-2400E7BA69AD}"/>
              </a:ext>
            </a:extLst>
          </p:cNvPr>
          <p:cNvSpPr>
            <a:spLocks noGrp="1"/>
          </p:cNvSpPr>
          <p:nvPr>
            <p:ph idx="1"/>
          </p:nvPr>
        </p:nvSpPr>
        <p:spPr/>
        <p:txBody>
          <a:bodyPr/>
          <a:lstStyle/>
          <a:p>
            <a:r>
              <a:rPr lang="en-US" dirty="0"/>
              <a:t>Has anyone here seen another gamification feature they would like to discuss?</a:t>
            </a:r>
          </a:p>
        </p:txBody>
      </p:sp>
    </p:spTree>
    <p:extLst>
      <p:ext uri="{BB962C8B-B14F-4D97-AF65-F5344CB8AC3E}">
        <p14:creationId xmlns:p14="http://schemas.microsoft.com/office/powerpoint/2010/main" val="2557035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8236-E35F-55FC-3C93-7DA06E632333}"/>
              </a:ext>
            </a:extLst>
          </p:cNvPr>
          <p:cNvSpPr>
            <a:spLocks noGrp="1"/>
          </p:cNvSpPr>
          <p:nvPr>
            <p:ph type="title"/>
          </p:nvPr>
        </p:nvSpPr>
        <p:spPr/>
        <p:txBody>
          <a:bodyPr/>
          <a:lstStyle/>
          <a:p>
            <a:r>
              <a:rPr lang="en-US" dirty="0"/>
              <a:t>Beyond the game</a:t>
            </a:r>
          </a:p>
        </p:txBody>
      </p:sp>
      <p:sp>
        <p:nvSpPr>
          <p:cNvPr id="3" name="Content Placeholder 2">
            <a:extLst>
              <a:ext uri="{FF2B5EF4-FFF2-40B4-BE49-F238E27FC236}">
                <a16:creationId xmlns:a16="http://schemas.microsoft.com/office/drawing/2014/main" id="{DDDE269A-FAAB-B404-E8C1-861474FB9010}"/>
              </a:ext>
            </a:extLst>
          </p:cNvPr>
          <p:cNvSpPr>
            <a:spLocks noGrp="1"/>
          </p:cNvSpPr>
          <p:nvPr>
            <p:ph idx="1"/>
          </p:nvPr>
        </p:nvSpPr>
        <p:spPr/>
        <p:txBody>
          <a:bodyPr/>
          <a:lstStyle/>
          <a:p>
            <a:r>
              <a:rPr lang="en-US" dirty="0"/>
              <a:t>Several papers find that providing non-game activities relevant to game concepts before or after gameplay improves learning (Mayer et al., 2019)</a:t>
            </a:r>
          </a:p>
          <a:p>
            <a:endParaRPr lang="en-US" dirty="0"/>
          </a:p>
          <a:p>
            <a:r>
              <a:rPr lang="en-US" dirty="0"/>
              <a:t>What are your thoughts on this? </a:t>
            </a:r>
          </a:p>
        </p:txBody>
      </p:sp>
    </p:spTree>
    <p:extLst>
      <p:ext uri="{BB962C8B-B14F-4D97-AF65-F5344CB8AC3E}">
        <p14:creationId xmlns:p14="http://schemas.microsoft.com/office/powerpoint/2010/main" val="84455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A0A5-915D-6324-2F77-9D2379BFE9B0}"/>
              </a:ext>
            </a:extLst>
          </p:cNvPr>
          <p:cNvSpPr>
            <a:spLocks noGrp="1"/>
          </p:cNvSpPr>
          <p:nvPr>
            <p:ph type="title"/>
          </p:nvPr>
        </p:nvSpPr>
        <p:spPr/>
        <p:txBody>
          <a:bodyPr/>
          <a:lstStyle/>
          <a:p>
            <a:r>
              <a:rPr lang="en-US" dirty="0"/>
              <a:t>Breakout Task</a:t>
            </a:r>
          </a:p>
        </p:txBody>
      </p:sp>
      <p:sp>
        <p:nvSpPr>
          <p:cNvPr id="3" name="Content Placeholder 2">
            <a:extLst>
              <a:ext uri="{FF2B5EF4-FFF2-40B4-BE49-F238E27FC236}">
                <a16:creationId xmlns:a16="http://schemas.microsoft.com/office/drawing/2014/main" id="{93553A7F-A270-BE41-36F0-F2BAB299F4BC}"/>
              </a:ext>
            </a:extLst>
          </p:cNvPr>
          <p:cNvSpPr>
            <a:spLocks noGrp="1"/>
          </p:cNvSpPr>
          <p:nvPr>
            <p:ph idx="1"/>
          </p:nvPr>
        </p:nvSpPr>
        <p:spPr/>
        <p:txBody>
          <a:bodyPr>
            <a:normAutofit/>
          </a:bodyPr>
          <a:lstStyle/>
          <a:p>
            <a:r>
              <a:rPr lang="en-US" dirty="0"/>
              <a:t>In a minute, I will put you into breakout rooms</a:t>
            </a:r>
          </a:p>
          <a:p>
            <a:endParaRPr lang="en-US" dirty="0"/>
          </a:p>
          <a:p>
            <a:r>
              <a:rPr lang="en-US" dirty="0"/>
              <a:t>Your task: take </a:t>
            </a:r>
            <a:r>
              <a:rPr lang="en-US" dirty="0" err="1"/>
              <a:t>Aplusix</a:t>
            </a:r>
            <a:r>
              <a:rPr lang="en-US" dirty="0"/>
              <a:t>: Algebra Assistant and make it fun (without totally rewriting it)</a:t>
            </a:r>
          </a:p>
          <a:p>
            <a:endParaRPr lang="en-US" dirty="0"/>
          </a:p>
          <a:p>
            <a:r>
              <a:rPr lang="en-US" dirty="0"/>
              <a:t>Try to come up with ideas you think will genuinely work</a:t>
            </a:r>
          </a:p>
          <a:p>
            <a:endParaRPr lang="en-US" dirty="0"/>
          </a:p>
          <a:p>
            <a:endParaRPr lang="en-US" dirty="0"/>
          </a:p>
        </p:txBody>
      </p:sp>
      <p:sp>
        <p:nvSpPr>
          <p:cNvPr id="4" name="AutoShape 4" descr="Graphical representation of an equation in Aplusix. The figure in two... |  Download Scientific Diagram">
            <a:extLst>
              <a:ext uri="{FF2B5EF4-FFF2-40B4-BE49-F238E27FC236}">
                <a16:creationId xmlns:a16="http://schemas.microsoft.com/office/drawing/2014/main" id="{40102A98-C5FF-1122-9F6E-8CA347C5C5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0180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PLUSIX website">
            <a:extLst>
              <a:ext uri="{FF2B5EF4-FFF2-40B4-BE49-F238E27FC236}">
                <a16:creationId xmlns:a16="http://schemas.microsoft.com/office/drawing/2014/main" id="{718495BE-96A0-1B7E-026D-CBD89F078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7" y="304800"/>
            <a:ext cx="6171128"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Graphical representation of an equation in Aplusix. The figure in two... |  Download Scientific Diagram">
            <a:extLst>
              <a:ext uri="{FF2B5EF4-FFF2-40B4-BE49-F238E27FC236}">
                <a16:creationId xmlns:a16="http://schemas.microsoft.com/office/drawing/2014/main" id="{40102A98-C5FF-1122-9F6E-8CA347C5C5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E02021E5-C49A-B774-2AD5-93C3097E7FE1}"/>
              </a:ext>
            </a:extLst>
          </p:cNvPr>
          <p:cNvPicPr>
            <a:picLocks noChangeAspect="1"/>
          </p:cNvPicPr>
          <p:nvPr/>
        </p:nvPicPr>
        <p:blipFill>
          <a:blip r:embed="rId3"/>
          <a:stretch>
            <a:fillRect/>
          </a:stretch>
        </p:blipFill>
        <p:spPr>
          <a:xfrm>
            <a:off x="3733800" y="3520437"/>
            <a:ext cx="5286487" cy="3193919"/>
          </a:xfrm>
          <a:prstGeom prst="rect">
            <a:avLst/>
          </a:prstGeom>
        </p:spPr>
      </p:pic>
    </p:spTree>
    <p:extLst>
      <p:ext uri="{BB962C8B-B14F-4D97-AF65-F5344CB8AC3E}">
        <p14:creationId xmlns:p14="http://schemas.microsoft.com/office/powerpoint/2010/main" val="1294579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8CEC-ADF7-A715-6391-85C5859737A9}"/>
              </a:ext>
            </a:extLst>
          </p:cNvPr>
          <p:cNvSpPr>
            <a:spLocks noGrp="1"/>
          </p:cNvSpPr>
          <p:nvPr>
            <p:ph type="title"/>
          </p:nvPr>
        </p:nvSpPr>
        <p:spPr/>
        <p:txBody>
          <a:bodyPr/>
          <a:lstStyle/>
          <a:p>
            <a:r>
              <a:rPr lang="en-US" dirty="0"/>
              <a:t>Let’s share out some of the ideas</a:t>
            </a:r>
          </a:p>
        </p:txBody>
      </p:sp>
      <p:sp>
        <p:nvSpPr>
          <p:cNvPr id="3" name="Content Placeholder 2">
            <a:extLst>
              <a:ext uri="{FF2B5EF4-FFF2-40B4-BE49-F238E27FC236}">
                <a16:creationId xmlns:a16="http://schemas.microsoft.com/office/drawing/2014/main" id="{08B446E1-D4FB-0ED6-2D70-968567F9EF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4747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C978-1389-709D-3F66-1D4539169353}"/>
              </a:ext>
            </a:extLst>
          </p:cNvPr>
          <p:cNvSpPr>
            <a:spLocks noGrp="1"/>
          </p:cNvSpPr>
          <p:nvPr>
            <p:ph type="title"/>
          </p:nvPr>
        </p:nvSpPr>
        <p:spPr/>
        <p:txBody>
          <a:bodyPr/>
          <a:lstStyle/>
          <a:p>
            <a:r>
              <a:rPr lang="en-US" dirty="0"/>
              <a:t>If there’s time</a:t>
            </a:r>
          </a:p>
        </p:txBody>
      </p:sp>
      <p:sp>
        <p:nvSpPr>
          <p:cNvPr id="3" name="Content Placeholder 2">
            <a:extLst>
              <a:ext uri="{FF2B5EF4-FFF2-40B4-BE49-F238E27FC236}">
                <a16:creationId xmlns:a16="http://schemas.microsoft.com/office/drawing/2014/main" id="{596BAF4B-ED9F-00E5-0208-EA894D81C33F}"/>
              </a:ext>
            </a:extLst>
          </p:cNvPr>
          <p:cNvSpPr>
            <a:spLocks noGrp="1"/>
          </p:cNvSpPr>
          <p:nvPr>
            <p:ph idx="1"/>
          </p:nvPr>
        </p:nvSpPr>
        <p:spPr/>
        <p:txBody>
          <a:bodyPr/>
          <a:lstStyle/>
          <a:p>
            <a:r>
              <a:rPr lang="en-US" dirty="0"/>
              <a:t>Deep-dive on learning engineering to optimize a rewards system</a:t>
            </a:r>
          </a:p>
          <a:p>
            <a:endParaRPr lang="en-US" dirty="0"/>
          </a:p>
          <a:p>
            <a:r>
              <a:rPr lang="en-US" dirty="0"/>
              <a:t>(Wang et al., 2022)</a:t>
            </a:r>
          </a:p>
        </p:txBody>
      </p:sp>
    </p:spTree>
    <p:extLst>
      <p:ext uri="{BB962C8B-B14F-4D97-AF65-F5344CB8AC3E}">
        <p14:creationId xmlns:p14="http://schemas.microsoft.com/office/powerpoint/2010/main" val="2977588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93700" y="1215638"/>
            <a:ext cx="6462600" cy="857400"/>
          </a:xfrm>
          <a:prstGeom prst="rect">
            <a:avLst/>
          </a:prstGeom>
        </p:spPr>
        <p:txBody>
          <a:bodyPr spcFirstLastPara="1" vert="horz" wrap="square" lIns="91425" tIns="91425" rIns="91425" bIns="91425" rtlCol="0" anchor="b" anchorCtr="0">
            <a:noAutofit/>
          </a:bodyPr>
          <a:lstStyle/>
          <a:p>
            <a:pPr algn="l"/>
            <a:r>
              <a:rPr lang="en" dirty="0"/>
              <a:t>Context: Kupei AI Learning System</a:t>
            </a:r>
            <a:endParaRPr dirty="0"/>
          </a:p>
        </p:txBody>
      </p:sp>
      <p:sp>
        <p:nvSpPr>
          <p:cNvPr id="113" name="Google Shape;113;p16"/>
          <p:cNvSpPr txBox="1">
            <a:spLocks noGrp="1"/>
          </p:cNvSpPr>
          <p:nvPr>
            <p:ph type="body" idx="1"/>
          </p:nvPr>
        </p:nvSpPr>
        <p:spPr>
          <a:xfrm>
            <a:off x="893700" y="2154650"/>
            <a:ext cx="7351500" cy="3552300"/>
          </a:xfrm>
          <a:prstGeom prst="rect">
            <a:avLst/>
          </a:prstGeom>
        </p:spPr>
        <p:txBody>
          <a:bodyPr spcFirstLastPara="1" vert="horz" wrap="square" lIns="91425" tIns="91425" rIns="91425" bIns="91425" rtlCol="0" anchor="t" anchorCtr="0">
            <a:noAutofit/>
          </a:bodyPr>
          <a:lstStyle/>
          <a:p>
            <a:pPr indent="-330200">
              <a:buSzPts val="1600"/>
              <a:buChar char="-"/>
            </a:pPr>
            <a:r>
              <a:rPr lang="en" sz="2200" dirty="0"/>
              <a:t>AI-driven learning system tutoring 3rd-12th grade students in </a:t>
            </a:r>
            <a:r>
              <a:rPr lang="en" sz="2200" b="1" dirty="0">
                <a:solidFill>
                  <a:schemeClr val="dk2"/>
                </a:solidFill>
              </a:rPr>
              <a:t>English and Math</a:t>
            </a:r>
            <a:r>
              <a:rPr lang="en" sz="2200" dirty="0"/>
              <a:t> in China</a:t>
            </a:r>
            <a:endParaRPr sz="2200" dirty="0"/>
          </a:p>
          <a:p>
            <a:pPr indent="-330200">
              <a:spcBef>
                <a:spcPts val="0"/>
              </a:spcBef>
              <a:buSzPts val="1600"/>
              <a:buChar char="-"/>
            </a:pPr>
            <a:r>
              <a:rPr lang="en" sz="2200" dirty="0"/>
              <a:t>Study run from </a:t>
            </a:r>
            <a:r>
              <a:rPr lang="en" sz="2200" b="1" dirty="0">
                <a:solidFill>
                  <a:schemeClr val="dk2"/>
                </a:solidFill>
              </a:rPr>
              <a:t>April 22, 2021 to June 17, 2021</a:t>
            </a:r>
            <a:endParaRPr sz="2200" b="1" dirty="0">
              <a:solidFill>
                <a:schemeClr val="dk2"/>
              </a:solidFill>
            </a:endParaRPr>
          </a:p>
          <a:p>
            <a:pPr indent="-330200">
              <a:spcBef>
                <a:spcPts val="0"/>
              </a:spcBef>
              <a:buSzPts val="1600"/>
              <a:buFont typeface="Lato"/>
              <a:buChar char="-"/>
            </a:pPr>
            <a:r>
              <a:rPr lang="en-US" sz="2200" b="1" dirty="0">
                <a:solidFill>
                  <a:schemeClr val="dk2"/>
                </a:solidFill>
              </a:rPr>
              <a:t>5726 students</a:t>
            </a:r>
            <a:r>
              <a:rPr lang="en-US" sz="2200" dirty="0"/>
              <a:t> </a:t>
            </a:r>
            <a:endParaRPr lang="en" sz="2200" b="1" dirty="0">
              <a:solidFill>
                <a:schemeClr val="dk2"/>
              </a:solidFill>
            </a:endParaRPr>
          </a:p>
          <a:p>
            <a:pPr indent="-330200">
              <a:spcBef>
                <a:spcPts val="0"/>
              </a:spcBef>
              <a:buSzPts val="1600"/>
              <a:buChar char="-"/>
            </a:pPr>
            <a:r>
              <a:rPr lang="en" sz="2200" b="1" dirty="0">
                <a:solidFill>
                  <a:schemeClr val="dk2"/>
                </a:solidFill>
              </a:rPr>
              <a:t>27785 concepts</a:t>
            </a:r>
            <a:r>
              <a:rPr lang="en" sz="2200" dirty="0"/>
              <a:t> and </a:t>
            </a:r>
            <a:r>
              <a:rPr lang="en" sz="2200" b="1" dirty="0">
                <a:solidFill>
                  <a:schemeClr val="dk2"/>
                </a:solidFill>
              </a:rPr>
              <a:t>1,393,529 actions (working on a concept)</a:t>
            </a:r>
            <a:endParaRPr sz="2200" b="1" dirty="0">
              <a:solidFill>
                <a:schemeClr val="dk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340700" y="920288"/>
            <a:ext cx="6462600" cy="857400"/>
          </a:xfrm>
          <a:prstGeom prst="rect">
            <a:avLst/>
          </a:prstGeom>
        </p:spPr>
        <p:txBody>
          <a:bodyPr spcFirstLastPara="1" vert="horz" wrap="square" lIns="91425" tIns="91425" rIns="91425" bIns="91425" rtlCol="0" anchor="ctr" anchorCtr="0">
            <a:noAutofit/>
          </a:bodyPr>
          <a:lstStyle/>
          <a:p>
            <a:r>
              <a:rPr lang="en"/>
              <a:t>Kupei AI Learning System</a:t>
            </a:r>
            <a:endParaRPr/>
          </a:p>
        </p:txBody>
      </p:sp>
      <p:sp>
        <p:nvSpPr>
          <p:cNvPr id="119" name="Google Shape;119;p17"/>
          <p:cNvSpPr txBox="1">
            <a:spLocks noGrp="1"/>
          </p:cNvSpPr>
          <p:nvPr>
            <p:ph type="body" idx="1"/>
          </p:nvPr>
        </p:nvSpPr>
        <p:spPr>
          <a:xfrm>
            <a:off x="0" y="1777700"/>
            <a:ext cx="4621500" cy="3725700"/>
          </a:xfrm>
          <a:prstGeom prst="rect">
            <a:avLst/>
          </a:prstGeom>
        </p:spPr>
        <p:txBody>
          <a:bodyPr spcFirstLastPara="1" vert="horz" wrap="square" lIns="91425" tIns="91425" rIns="91425" bIns="91425" rtlCol="0" anchor="t" anchorCtr="0">
            <a:noAutofit/>
          </a:bodyPr>
          <a:lstStyle/>
          <a:p>
            <a:pPr indent="-349250">
              <a:buSzPts val="1900"/>
              <a:buChar char="-"/>
            </a:pPr>
            <a:r>
              <a:rPr lang="en" sz="1900" b="1"/>
              <a:t>Courses → Grade → Units → Concepts</a:t>
            </a:r>
            <a:endParaRPr sz="1900" b="1"/>
          </a:p>
          <a:p>
            <a:pPr indent="-349250">
              <a:spcBef>
                <a:spcPts val="0"/>
              </a:spcBef>
              <a:buSzPts val="1900"/>
              <a:buChar char="-"/>
            </a:pPr>
            <a:r>
              <a:rPr lang="en" sz="1900"/>
              <a:t>Practice activities and video learning content</a:t>
            </a:r>
            <a:endParaRPr sz="1900"/>
          </a:p>
          <a:p>
            <a:pPr indent="-349250">
              <a:spcBef>
                <a:spcPts val="0"/>
              </a:spcBef>
              <a:buSzPts val="1900"/>
              <a:buChar char="-"/>
            </a:pPr>
            <a:r>
              <a:rPr lang="en" sz="1900"/>
              <a:t>Diagnostic test before each unit</a:t>
            </a:r>
            <a:endParaRPr sz="1900"/>
          </a:p>
          <a:p>
            <a:pPr lvl="1" indent="-349250">
              <a:buSzPts val="1900"/>
              <a:buChar char="-"/>
            </a:pPr>
            <a:r>
              <a:rPr lang="en" sz="1900"/>
              <a:t>Computer-adaptive test to determine what concepts unknown, to focus student practice time</a:t>
            </a:r>
            <a:endParaRPr sz="1900"/>
          </a:p>
          <a:p>
            <a:pPr lvl="1" indent="-349250">
              <a:buSzPts val="1900"/>
              <a:buChar char="-"/>
            </a:pPr>
            <a:r>
              <a:rPr lang="en" sz="1900"/>
              <a:t>Optional but recommended</a:t>
            </a:r>
            <a:endParaRPr sz="1900"/>
          </a:p>
          <a:p>
            <a:pPr indent="-349250">
              <a:spcBef>
                <a:spcPts val="0"/>
              </a:spcBef>
              <a:buSzPts val="1900"/>
              <a:buChar char="-"/>
            </a:pPr>
            <a:r>
              <a:rPr lang="en" sz="1900"/>
              <a:t>Students can be assessed as mastering concepts in either test or practice </a:t>
            </a:r>
            <a:endParaRPr sz="1900"/>
          </a:p>
        </p:txBody>
      </p:sp>
      <p:pic>
        <p:nvPicPr>
          <p:cNvPr id="120" name="Google Shape;120;p17"/>
          <p:cNvPicPr preferRelativeResize="0"/>
          <p:nvPr/>
        </p:nvPicPr>
        <p:blipFill>
          <a:blip r:embed="rId3">
            <a:alphaModFix/>
          </a:blip>
          <a:stretch>
            <a:fillRect/>
          </a:stretch>
        </p:blipFill>
        <p:spPr>
          <a:xfrm>
            <a:off x="4704576" y="1933564"/>
            <a:ext cx="4140315" cy="2223763"/>
          </a:xfrm>
          <a:prstGeom prst="rect">
            <a:avLst/>
          </a:prstGeom>
          <a:noFill/>
          <a:ln>
            <a:noFill/>
          </a:ln>
        </p:spPr>
      </p:pic>
      <p:sp>
        <p:nvSpPr>
          <p:cNvPr id="121" name="Google Shape;121;p17"/>
          <p:cNvSpPr txBox="1"/>
          <p:nvPr/>
        </p:nvSpPr>
        <p:spPr>
          <a:xfrm>
            <a:off x="4552125" y="4255839"/>
            <a:ext cx="4477200" cy="1706591"/>
          </a:xfrm>
          <a:prstGeom prst="rect">
            <a:avLst/>
          </a:prstGeom>
          <a:noFill/>
          <a:ln>
            <a:noFill/>
          </a:ln>
        </p:spPr>
        <p:txBody>
          <a:bodyPr spcFirstLastPara="1" wrap="square" lIns="91425" tIns="91425" rIns="91425" bIns="91425" anchor="t" anchorCtr="0">
            <a:spAutoFit/>
          </a:bodyPr>
          <a:lstStyle/>
          <a:p>
            <a:pPr algn="ctr">
              <a:lnSpc>
                <a:spcPct val="115000"/>
              </a:lnSpc>
            </a:pPr>
            <a:r>
              <a:rPr lang="en" sz="1300" b="1" dirty="0">
                <a:solidFill>
                  <a:schemeClr val="dk2"/>
                </a:solidFill>
                <a:latin typeface="Lato"/>
                <a:ea typeface="Lato"/>
                <a:cs typeface="Lato"/>
                <a:sym typeface="Lato"/>
              </a:rPr>
              <a:t>Student Unit Learning Screen</a:t>
            </a:r>
            <a:endParaRPr sz="1300" b="1" dirty="0">
              <a:solidFill>
                <a:schemeClr val="dk2"/>
              </a:solidFill>
              <a:latin typeface="Lato"/>
              <a:ea typeface="Lato"/>
              <a:cs typeface="Lato"/>
              <a:sym typeface="Lato"/>
            </a:endParaRPr>
          </a:p>
          <a:p>
            <a:pPr algn="ctr">
              <a:lnSpc>
                <a:spcPct val="115000"/>
              </a:lnSpc>
            </a:pPr>
            <a:endParaRPr sz="700" b="1"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The large orange button says “test” and the red button at the bottom right says “practice.” In this unit, there are 15 concepts to master. The progress bar next to the practice button shows mastery progress for each concept.</a:t>
            </a:r>
          </a:p>
          <a:p>
            <a:pPr algn="ctr">
              <a:lnSpc>
                <a:spcPct val="115000"/>
              </a:lnSpc>
            </a:pPr>
            <a:endParaRPr lang="en" sz="1100"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Translation courtesy of my co-authors, since I can’t read Chinese</a:t>
            </a:r>
            <a:endParaRPr sz="1100" dirty="0">
              <a:solidFill>
                <a:schemeClr val="dk2"/>
              </a:solidFill>
              <a:latin typeface="Lato"/>
              <a:ea typeface="Lato"/>
              <a:cs typeface="Lato"/>
              <a:sym typeface="Lato"/>
            </a:endParaRPr>
          </a:p>
        </p:txBody>
      </p:sp>
      <p:cxnSp>
        <p:nvCxnSpPr>
          <p:cNvPr id="122" name="Google Shape;122;p17"/>
          <p:cNvCxnSpPr/>
          <p:nvPr/>
        </p:nvCxnSpPr>
        <p:spPr>
          <a:xfrm>
            <a:off x="4514625" y="1934450"/>
            <a:ext cx="37500" cy="3864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105300" y="901513"/>
            <a:ext cx="6462600" cy="857400"/>
          </a:xfrm>
          <a:prstGeom prst="rect">
            <a:avLst/>
          </a:prstGeom>
        </p:spPr>
        <p:txBody>
          <a:bodyPr spcFirstLastPara="1" vert="horz" wrap="square" lIns="91425" tIns="91425" rIns="91425" bIns="91425" rtlCol="0" anchor="b" anchorCtr="0">
            <a:noAutofit/>
          </a:bodyPr>
          <a:lstStyle/>
          <a:p>
            <a:r>
              <a:rPr lang="en" dirty="0"/>
              <a:t>Mastery</a:t>
            </a:r>
            <a:endParaRPr dirty="0"/>
          </a:p>
        </p:txBody>
      </p:sp>
      <p:sp>
        <p:nvSpPr>
          <p:cNvPr id="128" name="Google Shape;128;p18"/>
          <p:cNvSpPr txBox="1">
            <a:spLocks noGrp="1"/>
          </p:cNvSpPr>
          <p:nvPr>
            <p:ph type="body" idx="1"/>
          </p:nvPr>
        </p:nvSpPr>
        <p:spPr>
          <a:xfrm>
            <a:off x="0" y="1942075"/>
            <a:ext cx="4195200" cy="3773700"/>
          </a:xfrm>
          <a:prstGeom prst="rect">
            <a:avLst/>
          </a:prstGeom>
        </p:spPr>
        <p:txBody>
          <a:bodyPr spcFirstLastPara="1" vert="horz" wrap="square" lIns="91425" tIns="91425" rIns="91425" bIns="91425" rtlCol="0" anchor="t" anchorCtr="0">
            <a:noAutofit/>
          </a:bodyPr>
          <a:lstStyle/>
          <a:p>
            <a:pPr indent="-327025">
              <a:buSzPts val="1550"/>
              <a:buChar char="-"/>
            </a:pPr>
            <a:r>
              <a:rPr lang="en" sz="1550" dirty="0"/>
              <a:t>Concept proficiency </a:t>
            </a:r>
            <a:r>
              <a:rPr lang="en" sz="1550" b="1" dirty="0"/>
              <a:t>three levels</a:t>
            </a:r>
            <a:r>
              <a:rPr lang="en" sz="1550" dirty="0"/>
              <a:t>: unmastered, basic mastery, and advanced mastery</a:t>
            </a:r>
            <a:endParaRPr sz="1550" dirty="0"/>
          </a:p>
          <a:p>
            <a:pPr indent="-327025">
              <a:spcBef>
                <a:spcPts val="0"/>
              </a:spcBef>
              <a:buSzPts val="1550"/>
              <a:buChar char="-"/>
            </a:pPr>
            <a:r>
              <a:rPr lang="en" sz="1550" dirty="0"/>
              <a:t>Bayesian Knowledge Tracing</a:t>
            </a:r>
            <a:br>
              <a:rPr lang="en" sz="1550" dirty="0"/>
            </a:br>
            <a:r>
              <a:rPr lang="en" sz="1550" dirty="0"/>
              <a:t>(Corbett &amp; Anderson, 1995)</a:t>
            </a:r>
            <a:endParaRPr sz="1550" dirty="0"/>
          </a:p>
          <a:p>
            <a:pPr indent="-327025">
              <a:spcBef>
                <a:spcPts val="0"/>
              </a:spcBef>
              <a:buSzPts val="1550"/>
              <a:buChar char="-"/>
            </a:pPr>
            <a:r>
              <a:rPr lang="en" sz="1550" b="1" dirty="0">
                <a:solidFill>
                  <a:schemeClr val="dk2"/>
                </a:solidFill>
              </a:rPr>
              <a:t>Unmastered</a:t>
            </a:r>
            <a:r>
              <a:rPr lang="en" sz="1550" dirty="0"/>
              <a:t> = &lt;80% probability of knowing a skill</a:t>
            </a:r>
            <a:endParaRPr sz="1550" dirty="0"/>
          </a:p>
          <a:p>
            <a:pPr indent="-327025">
              <a:spcBef>
                <a:spcPts val="0"/>
              </a:spcBef>
              <a:buSzPts val="1550"/>
              <a:buChar char="-"/>
            </a:pPr>
            <a:r>
              <a:rPr lang="en" sz="1550" b="1" dirty="0">
                <a:solidFill>
                  <a:schemeClr val="dk2"/>
                </a:solidFill>
              </a:rPr>
              <a:t>Basic Mastery</a:t>
            </a:r>
            <a:r>
              <a:rPr lang="en" sz="1550" dirty="0"/>
              <a:t> = 80% to 95% </a:t>
            </a:r>
            <a:endParaRPr sz="1550" dirty="0"/>
          </a:p>
          <a:p>
            <a:pPr indent="-327025">
              <a:spcBef>
                <a:spcPts val="0"/>
              </a:spcBef>
              <a:buSzPts val="1550"/>
              <a:buChar char="-"/>
            </a:pPr>
            <a:r>
              <a:rPr lang="en" sz="1550" b="1" dirty="0">
                <a:solidFill>
                  <a:schemeClr val="dk2"/>
                </a:solidFill>
              </a:rPr>
              <a:t>Advanced Mastery</a:t>
            </a:r>
            <a:r>
              <a:rPr lang="en" sz="1550" dirty="0"/>
              <a:t> = &gt;95% </a:t>
            </a:r>
            <a:endParaRPr sz="1550" dirty="0"/>
          </a:p>
          <a:p>
            <a:pPr marL="0" indent="0">
              <a:buNone/>
            </a:pPr>
            <a:endParaRPr sz="1550" dirty="0"/>
          </a:p>
          <a:p>
            <a:pPr indent="-327025">
              <a:buSzPts val="1550"/>
              <a:buChar char="-"/>
            </a:pPr>
            <a:r>
              <a:rPr lang="en" sz="1550" b="1" dirty="0"/>
              <a:t>Advanced mastery</a:t>
            </a:r>
            <a:r>
              <a:rPr lang="en" sz="1550" dirty="0"/>
              <a:t> earned </a:t>
            </a:r>
            <a:r>
              <a:rPr lang="en" sz="1550" i="1" dirty="0">
                <a:solidFill>
                  <a:schemeClr val="dk2"/>
                </a:solidFill>
              </a:rPr>
              <a:t>from practice</a:t>
            </a:r>
            <a:endParaRPr sz="1550" i="1" dirty="0">
              <a:solidFill>
                <a:schemeClr val="dk2"/>
              </a:solidFill>
            </a:endParaRPr>
          </a:p>
          <a:p>
            <a:pPr indent="-327025">
              <a:spcBef>
                <a:spcPts val="0"/>
              </a:spcBef>
              <a:buSzPts val="1550"/>
              <a:buChar char="-"/>
            </a:pPr>
            <a:r>
              <a:rPr lang="en" sz="1550" b="1" dirty="0"/>
              <a:t>Basic mastery</a:t>
            </a:r>
            <a:r>
              <a:rPr lang="en" sz="1550" dirty="0"/>
              <a:t> earned </a:t>
            </a:r>
            <a:r>
              <a:rPr lang="en" sz="1550" i="1" dirty="0">
                <a:solidFill>
                  <a:schemeClr val="dk2"/>
                </a:solidFill>
              </a:rPr>
              <a:t>from</a:t>
            </a:r>
            <a:r>
              <a:rPr lang="en" sz="1550" dirty="0">
                <a:solidFill>
                  <a:schemeClr val="dk2"/>
                </a:solidFill>
              </a:rPr>
              <a:t> </a:t>
            </a:r>
            <a:r>
              <a:rPr lang="en" sz="1550" i="1" dirty="0">
                <a:solidFill>
                  <a:schemeClr val="dk2"/>
                </a:solidFill>
              </a:rPr>
              <a:t>tests or practice</a:t>
            </a:r>
            <a:endParaRPr sz="1550" i="1" dirty="0">
              <a:solidFill>
                <a:schemeClr val="dk2"/>
              </a:solidFill>
            </a:endParaRPr>
          </a:p>
          <a:p>
            <a:pPr indent="-327025">
              <a:spcBef>
                <a:spcPts val="0"/>
              </a:spcBef>
              <a:buSzPts val="1550"/>
              <a:buChar char="-"/>
            </a:pPr>
            <a:r>
              <a:rPr lang="en" sz="1550" dirty="0"/>
              <a:t>Concepts connected on a knowledge graph </a:t>
            </a:r>
            <a:endParaRPr sz="1550" dirty="0"/>
          </a:p>
        </p:txBody>
      </p:sp>
      <p:pic>
        <p:nvPicPr>
          <p:cNvPr id="129" name="Google Shape;129;p18"/>
          <p:cNvPicPr preferRelativeResize="0"/>
          <p:nvPr/>
        </p:nvPicPr>
        <p:blipFill>
          <a:blip r:embed="rId3">
            <a:alphaModFix/>
          </a:blip>
          <a:stretch>
            <a:fillRect/>
          </a:stretch>
        </p:blipFill>
        <p:spPr>
          <a:xfrm>
            <a:off x="4478001" y="1972975"/>
            <a:ext cx="4586149" cy="2423160"/>
          </a:xfrm>
          <a:prstGeom prst="rect">
            <a:avLst/>
          </a:prstGeom>
          <a:noFill/>
          <a:ln>
            <a:noFill/>
          </a:ln>
        </p:spPr>
      </p:pic>
      <p:cxnSp>
        <p:nvCxnSpPr>
          <p:cNvPr id="130" name="Google Shape;130;p18"/>
          <p:cNvCxnSpPr/>
          <p:nvPr/>
        </p:nvCxnSpPr>
        <p:spPr>
          <a:xfrm flipH="1">
            <a:off x="4279150" y="2042450"/>
            <a:ext cx="5700" cy="3718500"/>
          </a:xfrm>
          <a:prstGeom prst="straightConnector1">
            <a:avLst/>
          </a:prstGeom>
          <a:noFill/>
          <a:ln w="9525" cap="flat" cmpd="sng">
            <a:solidFill>
              <a:schemeClr val="dk2"/>
            </a:solidFill>
            <a:prstDash val="solid"/>
            <a:round/>
            <a:headEnd type="none" w="med" len="med"/>
            <a:tailEnd type="none" w="med" len="med"/>
          </a:ln>
        </p:spPr>
      </p:cxnSp>
      <p:sp>
        <p:nvSpPr>
          <p:cNvPr id="131" name="Google Shape;131;p18"/>
          <p:cNvSpPr txBox="1"/>
          <p:nvPr/>
        </p:nvSpPr>
        <p:spPr>
          <a:xfrm>
            <a:off x="4478000" y="4443051"/>
            <a:ext cx="4477200" cy="1442801"/>
          </a:xfrm>
          <a:prstGeom prst="rect">
            <a:avLst/>
          </a:prstGeom>
          <a:noFill/>
          <a:ln>
            <a:noFill/>
          </a:ln>
        </p:spPr>
        <p:txBody>
          <a:bodyPr spcFirstLastPara="1" wrap="square" lIns="91425" tIns="91425" rIns="91425" bIns="91425" anchor="t" anchorCtr="0">
            <a:spAutoFit/>
          </a:bodyPr>
          <a:lstStyle/>
          <a:p>
            <a:pPr algn="ctr">
              <a:lnSpc>
                <a:spcPct val="109090"/>
              </a:lnSpc>
            </a:pPr>
            <a:r>
              <a:rPr lang="en" sz="1300" b="1">
                <a:solidFill>
                  <a:schemeClr val="dk2"/>
                </a:solidFill>
                <a:latin typeface="Lato"/>
                <a:ea typeface="Lato"/>
                <a:cs typeface="Lato"/>
                <a:sym typeface="Lato"/>
              </a:rPr>
              <a:t>Results Screen After Diagnostic Test</a:t>
            </a:r>
            <a:endParaRPr sz="1300" b="1">
              <a:solidFill>
                <a:schemeClr val="dk2"/>
              </a:solidFill>
              <a:latin typeface="Lato"/>
              <a:ea typeface="Lato"/>
              <a:cs typeface="Lato"/>
              <a:sym typeface="Lato"/>
            </a:endParaRPr>
          </a:p>
          <a:p>
            <a:pPr algn="ctr">
              <a:lnSpc>
                <a:spcPct val="109090"/>
              </a:lnSpc>
            </a:pPr>
            <a:endParaRPr sz="700" b="1">
              <a:solidFill>
                <a:schemeClr val="dk2"/>
              </a:solidFill>
              <a:latin typeface="Lato"/>
              <a:ea typeface="Lato"/>
              <a:cs typeface="Lato"/>
              <a:sym typeface="Lato"/>
            </a:endParaRPr>
          </a:p>
          <a:p>
            <a:pPr algn="ctr">
              <a:lnSpc>
                <a:spcPct val="109090"/>
              </a:lnSpc>
            </a:pPr>
            <a:r>
              <a:rPr lang="en" sz="1100">
                <a:solidFill>
                  <a:schemeClr val="dk2"/>
                </a:solidFill>
                <a:latin typeface="Lato"/>
                <a:ea typeface="Lato"/>
                <a:cs typeface="Lato"/>
                <a:sym typeface="Lato"/>
              </a:rPr>
              <a:t>The left circle shows the student received a score of 15/100. The right circle shows the number of concepts mastered in the unit, which is 2/15. The bottom row of numbers from 1 to 7 are the questions the student answered in the diagnostic test: red means they answered the question incorrectly and green means they answered correctly.</a:t>
            </a:r>
            <a:endParaRPr sz="1200" b="1">
              <a:solidFill>
                <a:schemeClr val="dk2"/>
              </a:solidFill>
              <a:latin typeface="Lato"/>
              <a:ea typeface="Lato"/>
              <a:cs typeface="Lato"/>
              <a:sym typeface="La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body" idx="4294967295"/>
          </p:nvPr>
        </p:nvSpPr>
        <p:spPr>
          <a:xfrm>
            <a:off x="942975" y="3243900"/>
            <a:ext cx="7361100" cy="1227600"/>
          </a:xfrm>
          <a:prstGeom prst="rect">
            <a:avLst/>
          </a:prstGeom>
        </p:spPr>
        <p:txBody>
          <a:bodyPr spcFirstLastPara="1" vert="horz" wrap="square" lIns="91425" tIns="91425" rIns="91425" bIns="91425" rtlCol="0" anchor="t" anchorCtr="0">
            <a:noAutofit/>
          </a:bodyPr>
          <a:lstStyle/>
          <a:p>
            <a:pPr marL="0" indent="0" algn="ctr">
              <a:spcBef>
                <a:spcPts val="600"/>
              </a:spcBef>
              <a:buNone/>
            </a:pPr>
            <a:r>
              <a:rPr lang="en" sz="3100">
                <a:solidFill>
                  <a:schemeClr val="lt1"/>
                </a:solidFill>
              </a:rPr>
              <a:t>Learning engineering iterations to guide student time allocation and effort</a:t>
            </a:r>
            <a:endParaRPr sz="3100">
              <a:solidFill>
                <a:schemeClr val="lt1"/>
              </a:solidFill>
            </a:endParaRPr>
          </a:p>
        </p:txBody>
      </p:sp>
      <p:sp>
        <p:nvSpPr>
          <p:cNvPr id="137" name="Google Shape;137;p19"/>
          <p:cNvSpPr txBox="1">
            <a:spLocks noGrp="1"/>
          </p:cNvSpPr>
          <p:nvPr>
            <p:ph type="title" idx="4294967295"/>
          </p:nvPr>
        </p:nvSpPr>
        <p:spPr>
          <a:xfrm>
            <a:off x="1340700" y="2386488"/>
            <a:ext cx="6462600" cy="857400"/>
          </a:xfrm>
          <a:prstGeom prst="rect">
            <a:avLst/>
          </a:prstGeom>
        </p:spPr>
        <p:txBody>
          <a:bodyPr spcFirstLastPara="1" vert="horz" wrap="square" lIns="91425" tIns="91425" rIns="91425" bIns="91425" rtlCol="0" anchor="b" anchorCtr="0">
            <a:noAutofit/>
          </a:bodyPr>
          <a:lstStyle/>
          <a:p>
            <a:pPr>
              <a:spcBef>
                <a:spcPts val="0"/>
              </a:spcBef>
            </a:pPr>
            <a:r>
              <a:rPr lang="en" sz="4700" b="1">
                <a:solidFill>
                  <a:schemeClr val="lt1"/>
                </a:solidFill>
              </a:rPr>
              <a:t>Versions</a:t>
            </a:r>
            <a:endParaRPr sz="4700"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0" indent="0">
              <a:buNone/>
            </a:pPr>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“Process of adding game-like elements to something so as to encourage participation” </a:t>
            </a:r>
          </a:p>
          <a:p>
            <a:pPr marL="0" indent="0">
              <a:buNone/>
            </a:pPr>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p:txBody>
      </p:sp>
      <p:sp>
        <p:nvSpPr>
          <p:cNvPr id="101" name="Google Shape;101;p14"/>
          <p:cNvSpPr txBox="1">
            <a:spLocks noGrp="1"/>
          </p:cNvSpPr>
          <p:nvPr>
            <p:ph type="title"/>
          </p:nvPr>
        </p:nvSpPr>
        <p:spPr>
          <a:xfrm>
            <a:off x="430224" y="76200"/>
            <a:ext cx="8250600" cy="857400"/>
          </a:xfrm>
          <a:prstGeom prst="rect">
            <a:avLst/>
          </a:prstGeom>
        </p:spPr>
        <p:txBody>
          <a:bodyPr spcFirstLastPara="1" vert="horz" wrap="square" lIns="91425" tIns="91425" rIns="91425" bIns="91425" rtlCol="0" anchor="b" anchorCtr="0">
            <a:noAutofit/>
          </a:bodyPr>
          <a:lstStyle/>
          <a:p>
            <a:r>
              <a:rPr lang="en" dirty="0"/>
              <a:t>Gamification</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215650" y="857250"/>
            <a:ext cx="8400300" cy="857400"/>
          </a:xfrm>
          <a:prstGeom prst="rect">
            <a:avLst/>
          </a:prstGeom>
        </p:spPr>
        <p:txBody>
          <a:bodyPr spcFirstLastPara="1" vert="horz" wrap="square" lIns="91425" tIns="91425" rIns="91425" bIns="91425" rtlCol="0" anchor="b" anchorCtr="0">
            <a:noAutofit/>
          </a:bodyPr>
          <a:lstStyle/>
          <a:p>
            <a:pPr algn="l"/>
            <a:r>
              <a:rPr lang="en"/>
              <a:t>Three Iterations of Re-Design</a:t>
            </a:r>
            <a:endParaRPr/>
          </a:p>
        </p:txBody>
      </p:sp>
      <p:sp>
        <p:nvSpPr>
          <p:cNvPr id="143" name="Google Shape;143;p20"/>
          <p:cNvSpPr txBox="1">
            <a:spLocks noGrp="1"/>
          </p:cNvSpPr>
          <p:nvPr>
            <p:ph type="body" idx="1"/>
          </p:nvPr>
        </p:nvSpPr>
        <p:spPr>
          <a:xfrm>
            <a:off x="215650" y="1859900"/>
            <a:ext cx="46173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Version 0 (initial) through V3</a:t>
            </a:r>
            <a:endParaRPr sz="2200" dirty="0"/>
          </a:p>
          <a:p>
            <a:pPr indent="-368300">
              <a:spcBef>
                <a:spcPts val="0"/>
              </a:spcBef>
              <a:buSzPts val="2200"/>
              <a:buChar char="-"/>
            </a:pPr>
            <a:r>
              <a:rPr lang="en" sz="2200" dirty="0"/>
              <a:t>Developing and modifying a point-based rewards system</a:t>
            </a:r>
            <a:endParaRPr sz="2200" dirty="0"/>
          </a:p>
          <a:p>
            <a:pPr lvl="1" indent="-368300">
              <a:buSzPts val="2200"/>
              <a:buChar char="-"/>
            </a:pPr>
            <a:r>
              <a:rPr lang="en" sz="2200" dirty="0"/>
              <a:t>Adjusting the amount of points given in different situations</a:t>
            </a:r>
            <a:endParaRPr sz="2200" dirty="0"/>
          </a:p>
          <a:p>
            <a:pPr lvl="1" indent="-368300">
              <a:buSzPts val="2200"/>
              <a:buChar char="-"/>
            </a:pPr>
            <a:r>
              <a:rPr lang="en" sz="2200" dirty="0"/>
              <a:t>Leaderboard to show students their relative success</a:t>
            </a:r>
            <a:endParaRPr sz="2200" dirty="0"/>
          </a:p>
        </p:txBody>
      </p:sp>
      <p:pic>
        <p:nvPicPr>
          <p:cNvPr id="144" name="Google Shape;144;p20"/>
          <p:cNvPicPr preferRelativeResize="0"/>
          <p:nvPr/>
        </p:nvPicPr>
        <p:blipFill rotWithShape="1">
          <a:blip r:embed="rId3">
            <a:alphaModFix/>
          </a:blip>
          <a:srcRect/>
          <a:stretch/>
        </p:blipFill>
        <p:spPr>
          <a:xfrm>
            <a:off x="5008351" y="2033625"/>
            <a:ext cx="4006249" cy="2914350"/>
          </a:xfrm>
          <a:prstGeom prst="rect">
            <a:avLst/>
          </a:prstGeom>
          <a:noFill/>
          <a:ln>
            <a:noFill/>
          </a:ln>
        </p:spPr>
      </p:pic>
      <p:cxnSp>
        <p:nvCxnSpPr>
          <p:cNvPr id="145" name="Google Shape;145;p20"/>
          <p:cNvCxnSpPr/>
          <p:nvPr/>
        </p:nvCxnSpPr>
        <p:spPr>
          <a:xfrm>
            <a:off x="4733250" y="1842400"/>
            <a:ext cx="37500" cy="38643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20"/>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buNone/>
            </a:pPr>
            <a:r>
              <a:rPr lang="en" sz="1300" b="1">
                <a:solidFill>
                  <a:schemeClr val="dk2"/>
                </a:solidFill>
              </a:rPr>
              <a:t>Leaderboard</a:t>
            </a:r>
            <a:endParaRPr sz="1200">
              <a:solidFill>
                <a:schemeClr val="dk2"/>
              </a:solidFill>
            </a:endParaRPr>
          </a:p>
          <a:p>
            <a:pPr marL="0" indent="0" algn="ctr">
              <a:buNone/>
            </a:pPr>
            <a:r>
              <a:rPr lang="en" sz="1200">
                <a:solidFill>
                  <a:schemeClr val="dk2"/>
                </a:solidFill>
              </a:rPr>
              <a:t>Students are ranked based off the number of points, or stars, they earned in comparison with their classmates.</a:t>
            </a:r>
            <a:endParaRPr sz="1700">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46700" y="1883375"/>
            <a:ext cx="8350665" cy="4006063"/>
          </a:xfrm>
          <a:prstGeom prst="rect">
            <a:avLst/>
          </a:prstGeom>
        </p:spPr>
        <p:txBody>
          <a:bodyPr spcFirstLastPara="1" vert="horz" wrap="square" lIns="91425" tIns="91425" rIns="91425" bIns="91425" rtlCol="0" anchor="t" anchorCtr="0">
            <a:noAutofit/>
          </a:bodyPr>
          <a:lstStyle/>
          <a:p>
            <a:pPr indent="-368300">
              <a:buSzPts val="2200"/>
              <a:buChar char="-"/>
            </a:pPr>
            <a:r>
              <a:rPr lang="en-US" dirty="0"/>
              <a:t>Switch condition on certain date</a:t>
            </a:r>
          </a:p>
          <a:p>
            <a:pPr indent="-368300">
              <a:buSzPts val="2200"/>
              <a:buChar char="-"/>
            </a:pPr>
            <a:r>
              <a:rPr lang="en-US" dirty="0"/>
              <a:t>Compare between time-slices</a:t>
            </a:r>
          </a:p>
          <a:p>
            <a:pPr indent="-368300">
              <a:buSzPts val="2200"/>
              <a:buChar char="-"/>
            </a:pPr>
            <a:endParaRPr lang="en-US" dirty="0"/>
          </a:p>
          <a:p>
            <a:pPr indent="-368300">
              <a:buSzPts val="2200"/>
              <a:buChar char="-"/>
            </a:pPr>
            <a:r>
              <a:rPr lang="en-US" dirty="0"/>
              <a:t>Disadvantages: </a:t>
            </a:r>
          </a:p>
          <a:p>
            <a:pPr lvl="1" indent="-368300">
              <a:spcBef>
                <a:spcPts val="600"/>
              </a:spcBef>
              <a:buSzPts val="2200"/>
              <a:buChar char="-"/>
            </a:pPr>
            <a:r>
              <a:rPr lang="en-US" dirty="0"/>
              <a:t>Risk of some contamination between conditions</a:t>
            </a:r>
          </a:p>
          <a:p>
            <a:pPr lvl="1" indent="-368300">
              <a:spcBef>
                <a:spcPts val="600"/>
              </a:spcBef>
              <a:buSzPts val="2200"/>
              <a:buChar char="-"/>
            </a:pPr>
            <a:r>
              <a:rPr lang="en-US" dirty="0"/>
              <a:t>Less clear causal inference</a:t>
            </a:r>
          </a:p>
          <a:p>
            <a:pPr indent="-368300">
              <a:buSzPts val="2200"/>
              <a:buChar char="-"/>
            </a:pPr>
            <a:r>
              <a:rPr lang="en-US" dirty="0"/>
              <a:t>Advantages:</a:t>
            </a:r>
          </a:p>
          <a:p>
            <a:pPr lvl="1" indent="-368300">
              <a:buSzPts val="2200"/>
              <a:buChar char="-"/>
            </a:pPr>
            <a:r>
              <a:rPr lang="en-US" dirty="0"/>
              <a:t>Convenience</a:t>
            </a:r>
          </a:p>
          <a:p>
            <a:pPr lvl="1" indent="-368300">
              <a:buSzPts val="2200"/>
              <a:buChar char="-"/>
            </a:pPr>
            <a:r>
              <a:rPr lang="en-US" dirty="0"/>
              <a:t>No unequal treatment of students using system at same time</a:t>
            </a:r>
          </a:p>
          <a:p>
            <a:pPr lvl="1" indent="-368300">
              <a:buSzPts val="2200"/>
              <a:buChar char="-"/>
            </a:pPr>
            <a:r>
              <a:rPr lang="en-US" dirty="0"/>
              <a:t>No resentful demoralization</a:t>
            </a:r>
          </a:p>
          <a:p>
            <a:pPr lvl="1" indent="-368300">
              <a:buSzPts val="2200"/>
              <a:buChar char="-"/>
            </a:pPr>
            <a:r>
              <a:rPr lang="en-US" dirty="0"/>
              <a:t>See how much and how quickly students adapt to design change</a:t>
            </a:r>
          </a:p>
        </p:txBody>
      </p:sp>
      <p:sp>
        <p:nvSpPr>
          <p:cNvPr id="107" name="Google Shape;107;p15"/>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pPr algn="l"/>
            <a:r>
              <a:rPr lang="en" dirty="0"/>
              <a:t>Q</a:t>
            </a:r>
            <a:r>
              <a:rPr lang="en-US" dirty="0"/>
              <a:t>u</a:t>
            </a:r>
            <a:r>
              <a:rPr lang="en" dirty="0"/>
              <a:t>asi-Experimental Approach</a:t>
            </a:r>
            <a:endParaRPr dirty="0"/>
          </a:p>
        </p:txBody>
      </p:sp>
    </p:spTree>
    <p:extLst>
      <p:ext uri="{BB962C8B-B14F-4D97-AF65-F5344CB8AC3E}">
        <p14:creationId xmlns:p14="http://schemas.microsoft.com/office/powerpoint/2010/main" val="996555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621900" y="1346300"/>
            <a:ext cx="8400300" cy="857400"/>
          </a:xfrm>
          <a:prstGeom prst="rect">
            <a:avLst/>
          </a:prstGeom>
        </p:spPr>
        <p:txBody>
          <a:bodyPr spcFirstLastPara="1" vert="horz" wrap="square" lIns="91425" tIns="91425" rIns="91425" bIns="91425" rtlCol="0" anchor="b" anchorCtr="0">
            <a:noAutofit/>
          </a:bodyPr>
          <a:lstStyle/>
          <a:p>
            <a:pPr algn="l"/>
            <a:r>
              <a:rPr lang="en"/>
              <a:t>Version 0 (V0) - April 22 to April 28 </a:t>
            </a:r>
            <a:br>
              <a:rPr lang="en"/>
            </a:br>
            <a:r>
              <a:rPr lang="en"/>
              <a:t>                          </a:t>
            </a:r>
            <a:r>
              <a:rPr lang="en">
                <a:solidFill>
                  <a:srgbClr val="6AA84F"/>
                </a:solidFill>
              </a:rPr>
              <a:t>  (and before)</a:t>
            </a:r>
            <a:endParaRPr>
              <a:solidFill>
                <a:srgbClr val="6AA84F"/>
              </a:solidFill>
            </a:endParaRPr>
          </a:p>
        </p:txBody>
      </p:sp>
      <p:sp>
        <p:nvSpPr>
          <p:cNvPr id="152" name="Google Shape;152;p21"/>
          <p:cNvSpPr txBox="1">
            <a:spLocks noGrp="1"/>
          </p:cNvSpPr>
          <p:nvPr>
            <p:ph type="body" idx="1"/>
          </p:nvPr>
        </p:nvSpPr>
        <p:spPr>
          <a:xfrm>
            <a:off x="621900" y="2203691"/>
            <a:ext cx="79002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Control version with no point system implemented</a:t>
            </a:r>
            <a:endParaRPr sz="2200"/>
          </a:p>
          <a:p>
            <a:pPr indent="-368300">
              <a:spcBef>
                <a:spcPts val="0"/>
              </a:spcBef>
              <a:buSzPts val="2200"/>
              <a:buChar char="-"/>
            </a:pPr>
            <a:r>
              <a:rPr lang="en" sz="2200"/>
              <a:t>Basis to compare the results of adding a point system on student learning</a:t>
            </a:r>
            <a:endParaRPr sz="22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April 29 to May 8</a:t>
            </a:r>
            <a:endParaRPr/>
          </a:p>
        </p:txBody>
      </p:sp>
      <p:sp>
        <p:nvSpPr>
          <p:cNvPr id="158" name="Google Shape;158;p22"/>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Purpose: Impact of point system on student behavior </a:t>
            </a:r>
            <a:endParaRPr sz="2200" dirty="0"/>
          </a:p>
          <a:p>
            <a:pPr indent="-368300">
              <a:spcBef>
                <a:spcPts val="0"/>
              </a:spcBef>
              <a:buSzPts val="2200"/>
              <a:buChar char="-"/>
            </a:pPr>
            <a:r>
              <a:rPr lang="en" sz="2200" dirty="0"/>
              <a:t>One point given for both English and Math basic mastery</a:t>
            </a:r>
            <a:endParaRPr sz="2200" dirty="0"/>
          </a:p>
          <a:p>
            <a:pPr indent="-368300">
              <a:spcBef>
                <a:spcPts val="0"/>
              </a:spcBef>
              <a:buSzPts val="2200"/>
              <a:buChar char="-"/>
            </a:pPr>
            <a:r>
              <a:rPr lang="en" sz="2200" dirty="0"/>
              <a:t>Points can only be earned through practice</a:t>
            </a:r>
          </a:p>
          <a:p>
            <a:pPr indent="-368300">
              <a:spcBef>
                <a:spcPts val="0"/>
              </a:spcBef>
              <a:buSzPts val="2200"/>
              <a:buChar char="-"/>
            </a:pPr>
            <a:endParaRPr lang="en" sz="2200" dirty="0">
              <a:solidFill>
                <a:schemeClr val="accent4"/>
              </a:solidFill>
            </a:endParaRPr>
          </a:p>
          <a:p>
            <a:pPr marL="88900" indent="0">
              <a:spcBef>
                <a:spcPts val="0"/>
              </a:spcBef>
              <a:buSzPts val="2200"/>
              <a:buNone/>
            </a:pPr>
            <a:endParaRPr lang="en" sz="2200" dirty="0">
              <a:solidFill>
                <a:schemeClr val="tx2">
                  <a:lumMod val="50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700"/>
          </a:p>
        </p:txBody>
      </p:sp>
      <p:pic>
        <p:nvPicPr>
          <p:cNvPr id="164" name="Google Shape;164;p23"/>
          <p:cNvPicPr preferRelativeResize="0"/>
          <p:nvPr/>
        </p:nvPicPr>
        <p:blipFill rotWithShape="1">
          <a:blip r:embed="rId3">
            <a:alphaModFix/>
          </a:blip>
          <a:srcRect t="15810" r="61152"/>
          <a:stretch/>
        </p:blipFill>
        <p:spPr>
          <a:xfrm>
            <a:off x="4803625" y="2187826"/>
            <a:ext cx="4141576" cy="2744999"/>
          </a:xfrm>
          <a:prstGeom prst="rect">
            <a:avLst/>
          </a:prstGeom>
          <a:noFill/>
          <a:ln>
            <a:noFill/>
          </a:ln>
        </p:spPr>
      </p:pic>
      <p:sp>
        <p:nvSpPr>
          <p:cNvPr id="165" name="Google Shape;165;p23"/>
          <p:cNvSpPr/>
          <p:nvPr/>
        </p:nvSpPr>
        <p:spPr>
          <a:xfrm>
            <a:off x="8326800" y="2187725"/>
            <a:ext cx="817200" cy="2745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6" name="Google Shape;166;p23"/>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Behavior</a:t>
            </a:r>
            <a:endParaRPr/>
          </a:p>
        </p:txBody>
      </p:sp>
      <p:sp>
        <p:nvSpPr>
          <p:cNvPr id="167" name="Google Shape;167;p23"/>
          <p:cNvSpPr txBox="1"/>
          <p:nvPr/>
        </p:nvSpPr>
        <p:spPr>
          <a:xfrm>
            <a:off x="25" y="2065325"/>
            <a:ext cx="4372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Students completed more English than Math concepts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47.4% for English in V0 → 59.5%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English faster to complete, so easier to earn points</a:t>
            </a:r>
            <a:endParaRPr sz="2200">
              <a:solidFill>
                <a:schemeClr val="dk1"/>
              </a:solidFill>
              <a:latin typeface="Lato"/>
              <a:ea typeface="Lato"/>
              <a:cs typeface="Lato"/>
              <a:sym typeface="Lato"/>
            </a:endParaRPr>
          </a:p>
          <a:p>
            <a:pPr marL="457200" indent="-368300">
              <a:buClr>
                <a:schemeClr val="accent6"/>
              </a:buClr>
              <a:buSzPts val="2200"/>
              <a:buFont typeface="Lato"/>
              <a:buChar char="-"/>
            </a:pPr>
            <a:r>
              <a:rPr lang="en" sz="2200">
                <a:solidFill>
                  <a:schemeClr val="dk1"/>
                </a:solidFill>
                <a:latin typeface="Lato"/>
                <a:ea typeface="Lato"/>
                <a:cs typeface="Lato"/>
                <a:sym typeface="Lato"/>
              </a:rPr>
              <a:t>Students completed more practice than tests </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49.1% for practice in V0 → 60%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No points given in tests</a:t>
            </a:r>
            <a:endParaRPr sz="2200">
              <a:solidFill>
                <a:schemeClr val="dk1"/>
              </a:solidFill>
              <a:latin typeface="Lato"/>
              <a:ea typeface="Lato"/>
              <a:cs typeface="Lato"/>
              <a:sym typeface="Lato"/>
            </a:endParaRPr>
          </a:p>
        </p:txBody>
      </p:sp>
      <p:cxnSp>
        <p:nvCxnSpPr>
          <p:cNvPr id="168" name="Google Shape;168;p23"/>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169" name="Google Shape;169;p23"/>
          <p:cNvPicPr preferRelativeResize="0"/>
          <p:nvPr/>
        </p:nvPicPr>
        <p:blipFill rotWithShape="1">
          <a:blip r:embed="rId3">
            <a:alphaModFix/>
          </a:blip>
          <a:srcRect l="4134" t="4963" r="61151" b="84280"/>
          <a:stretch/>
        </p:blipFill>
        <p:spPr>
          <a:xfrm>
            <a:off x="5023939" y="1714638"/>
            <a:ext cx="3700951" cy="350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4"/>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Improvement</a:t>
            </a:r>
            <a:endParaRPr/>
          </a:p>
        </p:txBody>
      </p:sp>
      <p:sp>
        <p:nvSpPr>
          <p:cNvPr id="176" name="Google Shape;176;p24"/>
          <p:cNvSpPr txBox="1"/>
          <p:nvPr/>
        </p:nvSpPr>
        <p:spPr>
          <a:xfrm>
            <a:off x="893701" y="1659589"/>
            <a:ext cx="6538235"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accent6"/>
              </a:buClr>
              <a:buSzPts val="1900"/>
              <a:buFont typeface="Lato"/>
              <a:buChar char="-"/>
            </a:pPr>
            <a:r>
              <a:rPr lang="en" sz="1900" dirty="0">
                <a:solidFill>
                  <a:schemeClr val="dk1"/>
                </a:solidFill>
                <a:latin typeface="Lato"/>
                <a:ea typeface="Lato"/>
                <a:cs typeface="Lato"/>
                <a:sym typeface="Lato"/>
              </a:rPr>
              <a:t>Increase in Math basic mastery rate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59.4% in V1 → 60.8% in V2</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Increase in Math and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39.6% in V1 for Math→ </a:t>
            </a:r>
            <a:endParaRPr sz="1900" dirty="0">
              <a:solidFill>
                <a:schemeClr val="dk1"/>
              </a:solidFill>
              <a:latin typeface="Lato"/>
              <a:ea typeface="Lato"/>
              <a:cs typeface="Lato"/>
              <a:sym typeface="Lato"/>
            </a:endParaRPr>
          </a:p>
          <a:p>
            <a:pPr marL="914400">
              <a:spcBef>
                <a:spcPts val="600"/>
              </a:spcBef>
            </a:pPr>
            <a:r>
              <a:rPr lang="en" sz="1900" dirty="0">
                <a:solidFill>
                  <a:schemeClr val="dk1"/>
                </a:solidFill>
                <a:latin typeface="Lato"/>
                <a:ea typeface="Lato"/>
                <a:cs typeface="Lato"/>
                <a:sym typeface="Lato"/>
              </a:rPr>
              <a:t>41.6% in V2</a:t>
            </a:r>
            <a:endParaRPr sz="1900" dirty="0">
              <a:solidFill>
                <a:schemeClr val="dk1"/>
              </a:solidFill>
              <a:latin typeface="Lato"/>
              <a:ea typeface="Lato"/>
              <a:cs typeface="Lato"/>
              <a:sym typeface="Lato"/>
            </a:endParaRPr>
          </a:p>
          <a:p>
            <a:pPr marL="914400" lvl="1"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49.7% in V1 for English → 52.6% in V2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Time spent to achieve basic mastery decreased in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35.7 seconds</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Time increased in Math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7.3 seconds</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8EF0375B-A7AB-ACB3-75FE-BE3430818D51}"/>
              </a:ext>
            </a:extLst>
          </p:cNvPr>
          <p:cNvSpPr>
            <a:spLocks noGrp="1"/>
          </p:cNvSpPr>
          <p:nvPr>
            <p:ph type="body" idx="1"/>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Key Takeaways</a:t>
            </a:r>
            <a:endParaRPr/>
          </a:p>
        </p:txBody>
      </p:sp>
      <p:sp>
        <p:nvSpPr>
          <p:cNvPr id="185" name="Google Shape;185;p25"/>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Students behavior driven by points</a:t>
            </a:r>
            <a:endParaRPr sz="2200"/>
          </a:p>
          <a:p>
            <a:pPr lvl="1" indent="-368300">
              <a:buSzPts val="2200"/>
              <a:buChar char="-"/>
            </a:pPr>
            <a:r>
              <a:rPr lang="en" sz="2200"/>
              <a:t>Increase practice since students can only earn points through practice</a:t>
            </a:r>
            <a:endParaRPr sz="2200"/>
          </a:p>
          <a:p>
            <a:pPr lvl="1" indent="-368300">
              <a:buSzPts val="2200"/>
              <a:buChar char="-"/>
            </a:pPr>
            <a:r>
              <a:rPr lang="en" sz="2200"/>
              <a:t>Increase English since took less time to achieve basic mastery</a:t>
            </a:r>
            <a:endParaRPr sz="2200"/>
          </a:p>
          <a:p>
            <a:pPr indent="-368300">
              <a:spcBef>
                <a:spcPts val="0"/>
              </a:spcBef>
              <a:buSzPts val="2200"/>
              <a:buChar char="-"/>
            </a:pPr>
            <a:r>
              <a:rPr lang="en" sz="2200"/>
              <a:t>Overall improvement, especially English</a:t>
            </a:r>
            <a:endParaRPr sz="2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May 9 to May 31</a:t>
            </a:r>
            <a:endParaRPr/>
          </a:p>
        </p:txBody>
      </p:sp>
      <p:sp>
        <p:nvSpPr>
          <p:cNvPr id="191" name="Google Shape;191;p26"/>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balance proportion of time spent in English and Math</a:t>
            </a:r>
            <a:endParaRPr sz="2200"/>
          </a:p>
          <a:p>
            <a:pPr indent="-368300">
              <a:spcBef>
                <a:spcPts val="0"/>
              </a:spcBef>
              <a:buClr>
                <a:schemeClr val="dk1"/>
              </a:buClr>
              <a:buSzPts val="2200"/>
              <a:buChar char="-"/>
            </a:pPr>
            <a:r>
              <a:rPr lang="en" sz="2200"/>
              <a:t>Made earning basic mastery for English worth one point and Math practice worth three points</a:t>
            </a:r>
            <a:endParaRPr sz="2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body" idx="1"/>
          </p:nvPr>
        </p:nvSpPr>
        <p:spPr>
          <a:xfrm>
            <a:off x="4803625" y="4970175"/>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197" name="Google Shape;197;p27"/>
          <p:cNvPicPr preferRelativeResize="0"/>
          <p:nvPr/>
        </p:nvPicPr>
        <p:blipFill rotWithShape="1">
          <a:blip r:embed="rId3">
            <a:alphaModFix/>
          </a:blip>
          <a:srcRect l="16244" t="15810" r="28819"/>
          <a:stretch/>
        </p:blipFill>
        <p:spPr>
          <a:xfrm>
            <a:off x="4602700" y="2465289"/>
            <a:ext cx="4411498" cy="2067571"/>
          </a:xfrm>
          <a:prstGeom prst="rect">
            <a:avLst/>
          </a:prstGeom>
          <a:noFill/>
          <a:ln>
            <a:noFill/>
          </a:ln>
        </p:spPr>
      </p:pic>
      <p:sp>
        <p:nvSpPr>
          <p:cNvPr id="198" name="Google Shape;198;p27"/>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Behavior</a:t>
            </a:r>
            <a:endParaRPr/>
          </a:p>
        </p:txBody>
      </p:sp>
      <p:sp>
        <p:nvSpPr>
          <p:cNvPr id="199" name="Google Shape;199;p27"/>
          <p:cNvSpPr txBox="1"/>
          <p:nvPr/>
        </p:nvSpPr>
        <p:spPr>
          <a:xfrm>
            <a:off x="25" y="2065325"/>
            <a:ext cx="441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More Math concepts completed, balancing overall proportion of Math and English completed</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44.7% for Math in V1 → </a:t>
            </a:r>
            <a:endParaRPr sz="2200">
              <a:solidFill>
                <a:schemeClr val="dk1"/>
              </a:solidFill>
              <a:latin typeface="Lato"/>
              <a:ea typeface="Lato"/>
              <a:cs typeface="Lato"/>
              <a:sym typeface="Lato"/>
            </a:endParaRPr>
          </a:p>
          <a:p>
            <a:pPr marL="914400">
              <a:spcBef>
                <a:spcPts val="600"/>
              </a:spcBef>
            </a:pPr>
            <a:r>
              <a:rPr lang="en" sz="2200">
                <a:solidFill>
                  <a:schemeClr val="dk1"/>
                </a:solidFill>
                <a:latin typeface="Lato"/>
                <a:ea typeface="Lato"/>
                <a:cs typeface="Lato"/>
                <a:sym typeface="Lato"/>
              </a:rPr>
              <a:t>49.3% in V2</a:t>
            </a:r>
            <a:endParaRPr sz="2200">
              <a:solidFill>
                <a:schemeClr val="dk1"/>
              </a:solidFill>
              <a:latin typeface="Lato"/>
              <a:ea typeface="Lato"/>
              <a:cs typeface="Lato"/>
              <a:sym typeface="Lato"/>
            </a:endParaRPr>
          </a:p>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Increase practice over tests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56.6% for practice in V1 → 66.5% in V2</a:t>
            </a:r>
            <a:endParaRPr sz="2200">
              <a:solidFill>
                <a:schemeClr val="dk1"/>
              </a:solidFill>
              <a:latin typeface="Lato"/>
              <a:ea typeface="Lato"/>
              <a:cs typeface="Lato"/>
              <a:sym typeface="Lato"/>
            </a:endParaRPr>
          </a:p>
        </p:txBody>
      </p:sp>
      <p:cxnSp>
        <p:nvCxnSpPr>
          <p:cNvPr id="200" name="Google Shape;200;p27"/>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01" name="Google Shape;201;p27"/>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8"/>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Improvement</a:t>
            </a:r>
            <a:endParaRPr/>
          </a:p>
        </p:txBody>
      </p:sp>
      <p:sp>
        <p:nvSpPr>
          <p:cNvPr id="208" name="Google Shape;208;p28"/>
          <p:cNvSpPr txBox="1"/>
          <p:nvPr/>
        </p:nvSpPr>
        <p:spPr>
          <a:xfrm>
            <a:off x="848659" y="1528200"/>
            <a:ext cx="7386917"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Increase English basic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71% in V1 → 73%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Slight decrease in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49.5% in V1 →  47.7%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Increase in median time spent to earn basic mastery for Math and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734.67 median seconds for Math in V1 → 813.97 seconds in V2</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347.45 median seconds for English in V1 →  377.6437 seconds in V2</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48322C6D-C891-D97F-8B73-580DAC35284E}"/>
              </a:ext>
            </a:extLst>
          </p:cNvPr>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446700" y="1883375"/>
            <a:ext cx="7856700" cy="3592500"/>
          </a:xfrm>
          <a:prstGeom prst="rect">
            <a:avLst/>
          </a:prstGeom>
        </p:spPr>
        <p:txBody>
          <a:bodyPr spcFirstLastPara="1" vert="horz" wrap="square" lIns="91425" tIns="91425" rIns="91425" bIns="91425" rtlCol="0" anchor="t" anchorCtr="0">
            <a:noAutofit/>
          </a:bodyPr>
          <a:lstStyle/>
          <a:p>
            <a:pPr marL="0" indent="0">
              <a:buNone/>
            </a:pPr>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“Process of adding game-like elements to something so as to encourage participation” </a:t>
            </a:r>
          </a:p>
          <a:p>
            <a:pPr marL="0" indent="0">
              <a:buNone/>
            </a:pPr>
            <a:endParaRPr lang="en-US" sz="1900" dirty="0">
              <a:solidFill>
                <a:srgbClr val="5F6368"/>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a:t>
            </a:r>
            <a:r>
              <a:rPr lang="en-US" sz="1900" b="1" dirty="0">
                <a:solidFill>
                  <a:srgbClr val="5F6368"/>
                </a:solidFill>
                <a:latin typeface="Lato" panose="020F0502020204030203" pitchFamily="34" charset="0"/>
                <a:ea typeface="Lato" panose="020F0502020204030203" pitchFamily="34" charset="0"/>
                <a:cs typeface="Lato" panose="020F0502020204030203" pitchFamily="34" charset="0"/>
              </a:rPr>
              <a:t>Gamification</a:t>
            </a:r>
            <a:r>
              <a:rPr lang="en-US" sz="1900" dirty="0">
                <a:solidFill>
                  <a:srgbClr val="4D5156"/>
                </a:solidFill>
                <a:latin typeface="Lato" panose="020F0502020204030203" pitchFamily="34" charset="0"/>
                <a:ea typeface="Lato" panose="020F0502020204030203" pitchFamily="34" charset="0"/>
                <a:cs typeface="Lato" panose="020F0502020204030203" pitchFamily="34" charset="0"/>
              </a:rPr>
              <a:t> can be a miraculous way to boost engagement with monotonous tasks at work and beyond, or an over-hyped strategy doomed to fail.</a:t>
            </a:r>
            <a:r>
              <a:rPr lang="en-US" sz="1900" dirty="0">
                <a:solidFill>
                  <a:srgbClr val="5F6368"/>
                </a:solidFill>
                <a:latin typeface="Lato" panose="020F0502020204030203" pitchFamily="34" charset="0"/>
                <a:ea typeface="Lato" panose="020F0502020204030203" pitchFamily="34" charset="0"/>
                <a:cs typeface="Lato" panose="020F0502020204030203" pitchFamily="34" charset="0"/>
              </a:rPr>
              <a:t>” (Milkman, 2021)</a:t>
            </a:r>
          </a:p>
        </p:txBody>
      </p:sp>
      <p:sp>
        <p:nvSpPr>
          <p:cNvPr id="101" name="Google Shape;101;p14"/>
          <p:cNvSpPr txBox="1">
            <a:spLocks noGrp="1"/>
          </p:cNvSpPr>
          <p:nvPr>
            <p:ph type="title"/>
          </p:nvPr>
        </p:nvSpPr>
        <p:spPr>
          <a:xfrm>
            <a:off x="430224" y="76200"/>
            <a:ext cx="8250600" cy="857400"/>
          </a:xfrm>
          <a:prstGeom prst="rect">
            <a:avLst/>
          </a:prstGeom>
        </p:spPr>
        <p:txBody>
          <a:bodyPr spcFirstLastPara="1" vert="horz" wrap="square" lIns="91425" tIns="91425" rIns="91425" bIns="91425" rtlCol="0" anchor="b" anchorCtr="0">
            <a:noAutofit/>
          </a:bodyPr>
          <a:lstStyle/>
          <a:p>
            <a:r>
              <a:rPr lang="en" dirty="0"/>
              <a:t>Gamification</a:t>
            </a:r>
            <a:endParaRPr dirty="0"/>
          </a:p>
        </p:txBody>
      </p:sp>
    </p:spTree>
    <p:extLst>
      <p:ext uri="{BB962C8B-B14F-4D97-AF65-F5344CB8AC3E}">
        <p14:creationId xmlns:p14="http://schemas.microsoft.com/office/powerpoint/2010/main" val="4012598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Key Takeaways</a:t>
            </a:r>
            <a:endParaRPr/>
          </a:p>
        </p:txBody>
      </p:sp>
      <p:sp>
        <p:nvSpPr>
          <p:cNvPr id="218" name="Google Shape;218;p29"/>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dirty="0"/>
              <a:t>Adding more points to Math successfully balanced out time spent on Math and English courses</a:t>
            </a:r>
            <a:endParaRPr sz="2200" dirty="0"/>
          </a:p>
          <a:p>
            <a:pPr indent="-368300">
              <a:spcBef>
                <a:spcPts val="0"/>
              </a:spcBef>
              <a:buClr>
                <a:schemeClr val="dk1"/>
              </a:buClr>
              <a:buSzPts val="2200"/>
              <a:buChar char="-"/>
            </a:pPr>
            <a:r>
              <a:rPr lang="en" sz="2200" dirty="0"/>
              <a:t>Students spent even more time practicing since they can’t earn points through tests</a:t>
            </a:r>
            <a:endParaRPr sz="2200" dirty="0"/>
          </a:p>
          <a:p>
            <a:pPr indent="0">
              <a:buNone/>
            </a:pPr>
            <a:endParaRPr sz="2200" dirty="0"/>
          </a:p>
          <a:p>
            <a:pPr indent="-368300">
              <a:buClr>
                <a:srgbClr val="6AA84F"/>
              </a:buClr>
              <a:buSzPts val="2200"/>
              <a:buChar char="-"/>
            </a:pPr>
            <a:r>
              <a:rPr lang="en" sz="2200" dirty="0">
                <a:solidFill>
                  <a:srgbClr val="6AA84F"/>
                </a:solidFill>
              </a:rPr>
              <a:t>But time per concept learned is going up…</a:t>
            </a:r>
            <a:endParaRPr sz="2200" dirty="0">
              <a:solidFill>
                <a:srgbClr val="6AA84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May 9 to May 31</a:t>
            </a:r>
            <a:endParaRPr/>
          </a:p>
        </p:txBody>
      </p:sp>
      <p:sp>
        <p:nvSpPr>
          <p:cNvPr id="224" name="Google Shape;224;p30"/>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Increase diagnostic test usage</a:t>
            </a:r>
            <a:endParaRPr sz="2200"/>
          </a:p>
          <a:p>
            <a:pPr indent="-368300">
              <a:spcBef>
                <a:spcPts val="0"/>
              </a:spcBef>
              <a:buSzPts val="2200"/>
              <a:buChar char="-"/>
            </a:pPr>
            <a:r>
              <a:rPr lang="en" sz="2200"/>
              <a:t>Students can earn points through achieving basic mastery on tests</a:t>
            </a:r>
            <a:endParaRPr sz="2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body" idx="1"/>
          </p:nvPr>
        </p:nvSpPr>
        <p:spPr>
          <a:xfrm>
            <a:off x="4803625" y="4655150"/>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230" name="Google Shape;230;p31"/>
          <p:cNvPicPr preferRelativeResize="0"/>
          <p:nvPr/>
        </p:nvPicPr>
        <p:blipFill rotWithShape="1">
          <a:blip r:embed="rId3">
            <a:alphaModFix/>
          </a:blip>
          <a:srcRect l="33007" t="15810"/>
          <a:stretch/>
        </p:blipFill>
        <p:spPr>
          <a:xfrm>
            <a:off x="4561925" y="2465300"/>
            <a:ext cx="4528374" cy="1740400"/>
          </a:xfrm>
          <a:prstGeom prst="rect">
            <a:avLst/>
          </a:prstGeom>
          <a:noFill/>
          <a:ln>
            <a:noFill/>
          </a:ln>
        </p:spPr>
      </p:pic>
      <p:sp>
        <p:nvSpPr>
          <p:cNvPr id="231" name="Google Shape;231;p31"/>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Behavior</a:t>
            </a:r>
            <a:endParaRPr/>
          </a:p>
        </p:txBody>
      </p:sp>
      <p:sp>
        <p:nvSpPr>
          <p:cNvPr id="232" name="Google Shape;232;p31"/>
          <p:cNvSpPr txBox="1"/>
          <p:nvPr/>
        </p:nvSpPr>
        <p:spPr>
          <a:xfrm>
            <a:off x="25" y="2065325"/>
            <a:ext cx="414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dk1"/>
              </a:buClr>
              <a:buSzPts val="2200"/>
              <a:buFont typeface="Lato"/>
              <a:buChar char="-"/>
            </a:pPr>
            <a:r>
              <a:rPr lang="en" sz="2200">
                <a:solidFill>
                  <a:schemeClr val="dk1"/>
                </a:solidFill>
                <a:latin typeface="Lato"/>
                <a:ea typeface="Lato"/>
                <a:cs typeface="Lato"/>
                <a:sym typeface="Lato"/>
              </a:rPr>
              <a:t>Students completed more tests </a:t>
            </a:r>
            <a:r>
              <a:rPr lang="en" sz="2200">
                <a:solidFill>
                  <a:srgbClr val="6AA84F"/>
                </a:solidFill>
                <a:latin typeface="Lato"/>
                <a:ea typeface="Lato"/>
                <a:cs typeface="Lato"/>
                <a:sym typeface="Lato"/>
              </a:rPr>
              <a:t>compared to</a:t>
            </a:r>
            <a:r>
              <a:rPr lang="en" sz="2200">
                <a:solidFill>
                  <a:schemeClr val="dk1"/>
                </a:solidFill>
                <a:latin typeface="Lato"/>
                <a:ea typeface="Lato"/>
                <a:cs typeface="Lato"/>
                <a:sym typeface="Lato"/>
              </a:rPr>
              <a:t> practice</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35.4% tests completed in V2 → 53.6% in V3</a:t>
            </a:r>
            <a:endParaRPr sz="2200">
              <a:solidFill>
                <a:schemeClr val="dk1"/>
              </a:solidFill>
              <a:latin typeface="Lato"/>
              <a:ea typeface="Lato"/>
              <a:cs typeface="Lato"/>
              <a:sym typeface="Lato"/>
            </a:endParaRPr>
          </a:p>
        </p:txBody>
      </p:sp>
      <p:cxnSp>
        <p:nvCxnSpPr>
          <p:cNvPr id="233" name="Google Shape;233;p31"/>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34" name="Google Shape;234;p31"/>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2"/>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Improvement</a:t>
            </a:r>
            <a:endParaRPr/>
          </a:p>
        </p:txBody>
      </p:sp>
      <p:sp>
        <p:nvSpPr>
          <p:cNvPr id="241" name="Google Shape;241;p32"/>
          <p:cNvSpPr txBox="1"/>
          <p:nvPr/>
        </p:nvSpPr>
        <p:spPr>
          <a:xfrm>
            <a:off x="854624" y="1770725"/>
            <a:ext cx="7351071" cy="3801600"/>
          </a:xfrm>
          <a:prstGeom prst="rect">
            <a:avLst/>
          </a:prstGeom>
          <a:noFill/>
          <a:ln>
            <a:noFill/>
          </a:ln>
        </p:spPr>
        <p:txBody>
          <a:bodyPr spcFirstLastPara="1" wrap="square" lIns="91425" tIns="91425" rIns="91425" bIns="91425" anchor="t" anchorCtr="0">
            <a:noAutofit/>
          </a:bodyPr>
          <a:lstStyle/>
          <a:p>
            <a:pPr marL="457200" indent="-342900">
              <a:spcBef>
                <a:spcPts val="600"/>
              </a:spcBef>
              <a:buClr>
                <a:schemeClr val="accent6"/>
              </a:buClr>
              <a:buSzPts val="1800"/>
              <a:buFont typeface="Lato"/>
              <a:buChar char="-"/>
            </a:pPr>
            <a:r>
              <a:rPr lang="en" dirty="0">
                <a:solidFill>
                  <a:schemeClr val="dk1"/>
                </a:solidFill>
                <a:latin typeface="Lato"/>
                <a:ea typeface="Lato"/>
                <a:cs typeface="Lato"/>
                <a:sym typeface="Lato"/>
              </a:rPr>
              <a:t>Median time to achieve basic mastery decreased in English and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372.4 median seconds for English in V2 → 326.2 seconds in V3,</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773.2 median seconds for Math in V2 → 560.3 in V3</a:t>
            </a:r>
            <a:endParaRPr dirty="0">
              <a:solidFill>
                <a:schemeClr val="dk1"/>
              </a:solidFill>
              <a:latin typeface="Lato"/>
              <a:ea typeface="Lato"/>
              <a:cs typeface="Lato"/>
              <a:sym typeface="Lato"/>
            </a:endParaRPr>
          </a:p>
          <a:p>
            <a:pPr marL="457200" indent="-342900">
              <a:buClr>
                <a:schemeClr val="accent6"/>
              </a:buClr>
              <a:buSzPts val="1800"/>
              <a:buFont typeface="Lato"/>
              <a:buChar char="-"/>
            </a:pPr>
            <a:r>
              <a:rPr lang="en" dirty="0">
                <a:solidFill>
                  <a:schemeClr val="dk1"/>
                </a:solidFill>
                <a:latin typeface="Lato"/>
                <a:ea typeface="Lato"/>
                <a:cs typeface="Lato"/>
                <a:sym typeface="Lato"/>
              </a:rPr>
              <a:t>Basic mastery decreased for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67.8% in V2 → 64.7% in V3</a:t>
            </a:r>
            <a:endParaRPr dirty="0">
              <a:solidFill>
                <a:schemeClr val="dk1"/>
              </a:solidFill>
              <a:latin typeface="Lato"/>
              <a:ea typeface="Lato"/>
              <a:cs typeface="Lato"/>
              <a:sym typeface="Lato"/>
            </a:endParaRPr>
          </a:p>
          <a:p>
            <a:pPr marL="457200" indent="-342900">
              <a:buClr>
                <a:schemeClr val="dk1"/>
              </a:buClr>
              <a:buSzPts val="1800"/>
              <a:buFont typeface="Lato"/>
              <a:buChar char="-"/>
            </a:pPr>
            <a:r>
              <a:rPr lang="en" dirty="0">
                <a:solidFill>
                  <a:schemeClr val="dk1"/>
                </a:solidFill>
                <a:latin typeface="Lato"/>
                <a:ea typeface="Lato"/>
                <a:cs typeface="Lato"/>
                <a:sym typeface="Lato"/>
              </a:rPr>
              <a:t>Advanced mastery rate decreased for Math and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2.6% decrease in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7.1% decrease in English</a:t>
            </a:r>
            <a:endParaRPr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F2AB9717-1C13-206A-55BD-AF2EF08A57C7}"/>
              </a:ext>
            </a:extLst>
          </p:cNvPr>
          <p:cNvSpPr>
            <a:spLocks noGrp="1"/>
          </p:cNvSpPr>
          <p:nvPr>
            <p:ph type="body" idx="1"/>
          </p:nvPr>
        </p:nvSpPr>
        <p:spPr/>
        <p:txBody>
          <a:bodyPr/>
          <a:lstStyle/>
          <a:p>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Key Takeaways</a:t>
            </a:r>
            <a:endParaRPr/>
          </a:p>
        </p:txBody>
      </p:sp>
      <p:sp>
        <p:nvSpPr>
          <p:cNvPr id="251" name="Google Shape;251;p33"/>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Allowing students to earn points on tests encouraged them to take tests and not skip</a:t>
            </a:r>
            <a:endParaRPr sz="2200"/>
          </a:p>
          <a:p>
            <a:pPr indent="-368300">
              <a:spcBef>
                <a:spcPts val="0"/>
              </a:spcBef>
              <a:buClr>
                <a:schemeClr val="dk1"/>
              </a:buClr>
              <a:buSzPts val="2200"/>
              <a:buChar char="-"/>
            </a:pPr>
            <a:r>
              <a:rPr lang="en" sz="2200"/>
              <a:t>Tests allow students to master concepts faster</a:t>
            </a:r>
            <a:endParaRPr sz="2200"/>
          </a:p>
          <a:p>
            <a:pPr lvl="1" indent="-368300">
              <a:buSzPts val="2200"/>
              <a:buChar char="-"/>
            </a:pPr>
            <a:r>
              <a:rPr lang="en" sz="2200"/>
              <a:t>Decrease in median time to achieve basic mastery for Math and English</a:t>
            </a:r>
            <a:endParaRPr sz="2200"/>
          </a:p>
          <a:p>
            <a:pPr indent="-368300">
              <a:spcBef>
                <a:spcPts val="0"/>
              </a:spcBef>
              <a:buClr>
                <a:schemeClr val="dk1"/>
              </a:buClr>
              <a:buSzPts val="2200"/>
              <a:buChar char="-"/>
            </a:pPr>
            <a:r>
              <a:rPr lang="en" sz="2200"/>
              <a:t>Decrease in advanced mastery rate for both subjects since tests only give basic mastery, not advanced, and students do not have a point-based incentive to earn advanced mastery</a:t>
            </a:r>
            <a:endParaRPr sz="22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idx="4294967295"/>
          </p:nvPr>
        </p:nvSpPr>
        <p:spPr>
          <a:xfrm>
            <a:off x="1340700" y="3000288"/>
            <a:ext cx="6462600" cy="857400"/>
          </a:xfrm>
          <a:prstGeom prst="rect">
            <a:avLst/>
          </a:prstGeom>
        </p:spPr>
        <p:txBody>
          <a:bodyPr spcFirstLastPara="1" vert="horz" wrap="square" lIns="91425" tIns="91425" rIns="91425" bIns="91425" rtlCol="0" anchor="ctr" anchorCtr="0">
            <a:noAutofit/>
          </a:bodyPr>
          <a:lstStyle/>
          <a:p>
            <a:pPr>
              <a:spcBef>
                <a:spcPts val="0"/>
              </a:spcBef>
            </a:pPr>
            <a:r>
              <a:rPr lang="en" sz="4700" b="1" dirty="0">
                <a:solidFill>
                  <a:schemeClr val="lt1"/>
                </a:solidFill>
              </a:rPr>
              <a:t>Study Conclusions</a:t>
            </a:r>
            <a:endParaRPr sz="4700" b="1" dirty="0">
              <a:solidFill>
                <a:schemeClr val="lt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268875" y="1115213"/>
            <a:ext cx="6462600" cy="857400"/>
          </a:xfrm>
          <a:prstGeom prst="rect">
            <a:avLst/>
          </a:prstGeom>
        </p:spPr>
        <p:txBody>
          <a:bodyPr spcFirstLastPara="1" vert="horz" wrap="square" lIns="91425" tIns="91425" rIns="91425" bIns="91425" rtlCol="0" anchor="b" anchorCtr="0">
            <a:noAutofit/>
          </a:bodyPr>
          <a:lstStyle/>
          <a:p>
            <a:pPr algn="l"/>
            <a:r>
              <a:rPr lang="en"/>
              <a:t>Conclusions</a:t>
            </a:r>
            <a:endParaRPr/>
          </a:p>
        </p:txBody>
      </p:sp>
      <p:sp>
        <p:nvSpPr>
          <p:cNvPr id="262" name="Google Shape;262;p35"/>
          <p:cNvSpPr txBox="1">
            <a:spLocks noGrp="1"/>
          </p:cNvSpPr>
          <p:nvPr>
            <p:ph type="body" idx="1"/>
          </p:nvPr>
        </p:nvSpPr>
        <p:spPr>
          <a:xfrm>
            <a:off x="268875" y="2061900"/>
            <a:ext cx="83445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Point system </a:t>
            </a:r>
            <a:r>
              <a:rPr lang="en" sz="2000" b="1">
                <a:solidFill>
                  <a:schemeClr val="dk2"/>
                </a:solidFill>
              </a:rPr>
              <a:t>improves learning efficiency </a:t>
            </a:r>
            <a:r>
              <a:rPr lang="en" sz="2000"/>
              <a:t>(less time to master and higher mastery rate)</a:t>
            </a:r>
            <a:endParaRPr sz="2000"/>
          </a:p>
          <a:p>
            <a:pPr indent="-317500">
              <a:spcBef>
                <a:spcPts val="0"/>
              </a:spcBef>
              <a:buSzPts val="1400"/>
              <a:buChar char="-"/>
            </a:pPr>
            <a:r>
              <a:rPr lang="en" sz="2000"/>
              <a:t>Students are </a:t>
            </a:r>
            <a:r>
              <a:rPr lang="en" sz="2000" b="1">
                <a:solidFill>
                  <a:schemeClr val="dk2"/>
                </a:solidFill>
              </a:rPr>
              <a:t>incentivized to do tasks that earn them points quickly</a:t>
            </a:r>
            <a:endParaRPr sz="2000" b="1">
              <a:solidFill>
                <a:schemeClr val="dk2"/>
              </a:solidFill>
            </a:endParaRPr>
          </a:p>
          <a:p>
            <a:pPr lvl="1" indent="-355600">
              <a:buSzPts val="2000"/>
              <a:buChar char="-"/>
            </a:pPr>
            <a:r>
              <a:rPr lang="en" sz="2000"/>
              <a:t>English takes less time than Math </a:t>
            </a:r>
            <a:endParaRPr sz="2000"/>
          </a:p>
          <a:p>
            <a:pPr lvl="1" indent="-355600">
              <a:buSzPts val="2000"/>
              <a:buChar char="-"/>
            </a:pPr>
            <a:r>
              <a:rPr lang="en" sz="2000"/>
              <a:t>Practice only gives points</a:t>
            </a:r>
            <a:endParaRPr sz="2000"/>
          </a:p>
          <a:p>
            <a:pPr indent="-355600">
              <a:spcBef>
                <a:spcPts val="0"/>
              </a:spcBef>
              <a:buSzPts val="2000"/>
              <a:buChar char="-"/>
            </a:pPr>
            <a:r>
              <a:rPr lang="en" sz="2000"/>
              <a:t>This incentive addressed through </a:t>
            </a:r>
            <a:r>
              <a:rPr lang="en" sz="2000" b="1">
                <a:solidFill>
                  <a:schemeClr val="dk2"/>
                </a:solidFill>
              </a:rPr>
              <a:t>engineering point distribution for different activities</a:t>
            </a:r>
            <a:endParaRPr sz="2000"/>
          </a:p>
          <a:p>
            <a:pPr indent="-317500">
              <a:spcBef>
                <a:spcPts val="0"/>
              </a:spcBef>
              <a:buSzPts val="1400"/>
              <a:buChar char="-"/>
            </a:pPr>
            <a:r>
              <a:rPr lang="en" sz="2000"/>
              <a:t>Point distribution </a:t>
            </a:r>
            <a:r>
              <a:rPr lang="en" sz="2000" b="1">
                <a:solidFill>
                  <a:schemeClr val="dk2"/>
                </a:solidFill>
              </a:rPr>
              <a:t>guides student learning behavior</a:t>
            </a:r>
            <a:endParaRPr sz="2000" b="1">
              <a:solidFill>
                <a:schemeClr val="dk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302375" y="1081763"/>
            <a:ext cx="6462600" cy="857400"/>
          </a:xfrm>
          <a:prstGeom prst="rect">
            <a:avLst/>
          </a:prstGeom>
        </p:spPr>
        <p:txBody>
          <a:bodyPr spcFirstLastPara="1" vert="horz" wrap="square" lIns="91425" tIns="91425" rIns="91425" bIns="91425" rtlCol="0" anchor="b" anchorCtr="0">
            <a:noAutofit/>
          </a:bodyPr>
          <a:lstStyle/>
          <a:p>
            <a:pPr algn="l"/>
            <a:r>
              <a:rPr lang="en"/>
              <a:t>Limitations</a:t>
            </a:r>
            <a:endParaRPr/>
          </a:p>
        </p:txBody>
      </p:sp>
      <p:sp>
        <p:nvSpPr>
          <p:cNvPr id="268" name="Google Shape;268;p36"/>
          <p:cNvSpPr txBox="1">
            <a:spLocks noGrp="1"/>
          </p:cNvSpPr>
          <p:nvPr>
            <p:ph type="body" idx="1"/>
          </p:nvPr>
        </p:nvSpPr>
        <p:spPr>
          <a:xfrm>
            <a:off x="157500" y="1981825"/>
            <a:ext cx="82998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Rapid iterations →</a:t>
            </a:r>
            <a:r>
              <a:rPr lang="en" sz="2000" b="1">
                <a:solidFill>
                  <a:schemeClr val="dk2"/>
                </a:solidFill>
              </a:rPr>
              <a:t> impact changes blend together</a:t>
            </a:r>
            <a:endParaRPr sz="2000" b="1">
              <a:solidFill>
                <a:schemeClr val="dk2"/>
              </a:solidFill>
            </a:endParaRPr>
          </a:p>
          <a:p>
            <a:pPr indent="-317500">
              <a:spcBef>
                <a:spcPts val="0"/>
              </a:spcBef>
              <a:buSzPts val="1400"/>
              <a:buChar char="-"/>
            </a:pPr>
            <a:r>
              <a:rPr lang="en" sz="2000" b="1">
                <a:solidFill>
                  <a:schemeClr val="dk2"/>
                </a:solidFill>
              </a:rPr>
              <a:t>Longer periods</a:t>
            </a:r>
            <a:r>
              <a:rPr lang="en" sz="2000"/>
              <a:t> of each version needed for clearer differences</a:t>
            </a:r>
            <a:endParaRPr sz="2000"/>
          </a:p>
          <a:p>
            <a:pPr indent="-317500">
              <a:spcBef>
                <a:spcPts val="0"/>
              </a:spcBef>
              <a:buSzPts val="1400"/>
              <a:buChar char="-"/>
            </a:pPr>
            <a:r>
              <a:rPr lang="en" sz="2000"/>
              <a:t>Clear and unquestionable evidence requires </a:t>
            </a:r>
            <a:r>
              <a:rPr lang="en" sz="2000" b="1">
                <a:solidFill>
                  <a:schemeClr val="dk2"/>
                </a:solidFill>
              </a:rPr>
              <a:t>randomized comparison on entirely new students</a:t>
            </a:r>
            <a:endParaRPr sz="2000" b="1">
              <a:solidFill>
                <a:schemeClr val="dk2"/>
              </a:solidFill>
            </a:endParaRPr>
          </a:p>
          <a:p>
            <a:pPr lvl="1" indent="-317500">
              <a:buSzPts val="1400"/>
              <a:buChar char="-"/>
            </a:pPr>
            <a:r>
              <a:rPr lang="en" sz="2000"/>
              <a:t>Students who used multiple versions might react to new versions differently than those who did not</a:t>
            </a:r>
            <a:endParaRPr sz="2000" i="1"/>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74" name="Google Shape;274;p37"/>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Each iteration’s </a:t>
            </a:r>
            <a:r>
              <a:rPr lang="en" sz="2200" b="1">
                <a:solidFill>
                  <a:schemeClr val="dk2"/>
                </a:solidFill>
              </a:rPr>
              <a:t>impact on other aspects of learning</a:t>
            </a:r>
            <a:r>
              <a:rPr lang="en" sz="2200"/>
              <a:t> besides mastery</a:t>
            </a:r>
            <a:endParaRPr sz="2200"/>
          </a:p>
          <a:p>
            <a:pPr lvl="1" indent="-368300">
              <a:buSzPts val="2200"/>
              <a:buChar char="-"/>
            </a:pPr>
            <a:r>
              <a:rPr lang="en" sz="2200"/>
              <a:t>Students can do problems across grade level and could choose content from younger grades for easier points</a:t>
            </a:r>
            <a:endParaRPr sz="2200"/>
          </a:p>
          <a:p>
            <a:pPr indent="-368300">
              <a:spcBef>
                <a:spcPts val="0"/>
              </a:spcBef>
              <a:buSzPts val="2200"/>
              <a:buChar char="-"/>
            </a:pPr>
            <a:r>
              <a:rPr lang="en" sz="2200"/>
              <a:t>Differences in </a:t>
            </a:r>
            <a:r>
              <a:rPr lang="en" sz="2200" b="1">
                <a:solidFill>
                  <a:schemeClr val="dk2"/>
                </a:solidFill>
              </a:rPr>
              <a:t>older versus younger students</a:t>
            </a:r>
            <a:r>
              <a:rPr lang="en" sz="2200"/>
              <a:t> in each version</a:t>
            </a:r>
            <a:endParaRPr sz="2200"/>
          </a:p>
          <a:p>
            <a:pPr indent="-368300">
              <a:spcBef>
                <a:spcPts val="0"/>
              </a:spcBef>
              <a:buSzPts val="2200"/>
              <a:buChar char="-"/>
            </a:pPr>
            <a:r>
              <a:rPr lang="en" sz="2200"/>
              <a:t>Compare </a:t>
            </a:r>
            <a:r>
              <a:rPr lang="en" sz="2200" b="1">
                <a:solidFill>
                  <a:schemeClr val="dk2"/>
                </a:solidFill>
              </a:rPr>
              <a:t>gaming</a:t>
            </a:r>
            <a:r>
              <a:rPr lang="en" sz="2200"/>
              <a:t> the system (frequency and form) by condition</a:t>
            </a:r>
            <a:br>
              <a:rPr lang="en" sz="2200"/>
            </a:br>
            <a:r>
              <a:rPr lang="en" sz="2200"/>
              <a:t>(cf. Zou et al., 2022 -- gaming in Kupei)</a:t>
            </a:r>
            <a:endParaRPr sz="22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80" name="Google Shape;280;p38"/>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Analyze impact</a:t>
            </a:r>
            <a:r>
              <a:rPr lang="en" sz="2200">
                <a:solidFill>
                  <a:srgbClr val="6AA84F"/>
                </a:solidFill>
              </a:rPr>
              <a:t> </a:t>
            </a:r>
            <a:r>
              <a:rPr lang="en" sz="2200"/>
              <a:t>of </a:t>
            </a:r>
            <a:r>
              <a:rPr lang="en" sz="2200" b="1">
                <a:solidFill>
                  <a:schemeClr val="dk2"/>
                </a:solidFill>
              </a:rPr>
              <a:t>V4</a:t>
            </a:r>
            <a:r>
              <a:rPr lang="en" sz="2200"/>
              <a:t> implemented after this study</a:t>
            </a:r>
            <a:endParaRPr sz="2200"/>
          </a:p>
          <a:p>
            <a:pPr lvl="1" indent="-368300">
              <a:buSzPts val="2200"/>
              <a:buChar char="-"/>
            </a:pPr>
            <a:r>
              <a:rPr lang="en" sz="2200"/>
              <a:t>Allowed students to earn an additional point for advanced mastery</a:t>
            </a:r>
            <a:endParaRPr sz="2200"/>
          </a:p>
          <a:p>
            <a:pPr indent="-368300">
              <a:spcBef>
                <a:spcPts val="0"/>
              </a:spcBef>
              <a:buClr>
                <a:schemeClr val="dk1"/>
              </a:buClr>
              <a:buSzPts val="2200"/>
              <a:buChar char="-"/>
            </a:pPr>
            <a:r>
              <a:rPr lang="en" sz="2200"/>
              <a:t>Conduct efficacy study comparing final version to a control condition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4"/>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r>
              <a:rPr lang="en" dirty="0"/>
              <a:t>Even DALL-E 2 is Excited By “The Exciting Power of Gamification”</a:t>
            </a:r>
            <a:endParaRPr dirty="0"/>
          </a:p>
        </p:txBody>
      </p:sp>
      <p:pic>
        <p:nvPicPr>
          <p:cNvPr id="5" name="Picture 4" descr="A picture containing text, person, holding, indoor&#10;&#10;Description automatically generated">
            <a:extLst>
              <a:ext uri="{FF2B5EF4-FFF2-40B4-BE49-F238E27FC236}">
                <a16:creationId xmlns:a16="http://schemas.microsoft.com/office/drawing/2014/main" id="{06751EF4-E896-87CD-42E6-3B52A0454E61}"/>
              </a:ext>
            </a:extLst>
          </p:cNvPr>
          <p:cNvPicPr>
            <a:picLocks noChangeAspect="1"/>
          </p:cNvPicPr>
          <p:nvPr/>
        </p:nvPicPr>
        <p:blipFill>
          <a:blip r:embed="rId3"/>
          <a:stretch>
            <a:fillRect/>
          </a:stretch>
        </p:blipFill>
        <p:spPr>
          <a:xfrm>
            <a:off x="718650" y="2189250"/>
            <a:ext cx="3199500" cy="319950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5383420E-9994-C03C-5948-50C643169B93}"/>
              </a:ext>
            </a:extLst>
          </p:cNvPr>
          <p:cNvPicPr>
            <a:picLocks noChangeAspect="1"/>
          </p:cNvPicPr>
          <p:nvPr/>
        </p:nvPicPr>
        <p:blipFill>
          <a:blip r:embed="rId4"/>
          <a:stretch>
            <a:fillRect/>
          </a:stretch>
        </p:blipFill>
        <p:spPr>
          <a:xfrm>
            <a:off x="4861350" y="2189250"/>
            <a:ext cx="3199500" cy="3199500"/>
          </a:xfrm>
          <a:prstGeom prst="rect">
            <a:avLst/>
          </a:prstGeom>
        </p:spPr>
      </p:pic>
    </p:spTree>
    <p:extLst>
      <p:ext uri="{BB962C8B-B14F-4D97-AF65-F5344CB8AC3E}">
        <p14:creationId xmlns:p14="http://schemas.microsoft.com/office/powerpoint/2010/main" val="1838237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A0A5-915D-6324-2F77-9D2379BFE9B0}"/>
              </a:ext>
            </a:extLst>
          </p:cNvPr>
          <p:cNvSpPr>
            <a:spLocks noGrp="1"/>
          </p:cNvSpPr>
          <p:nvPr>
            <p:ph type="title"/>
          </p:nvPr>
        </p:nvSpPr>
        <p:spPr/>
        <p:txBody>
          <a:bodyPr/>
          <a:lstStyle/>
          <a:p>
            <a:r>
              <a:rPr lang="en-US" dirty="0"/>
              <a:t>Broader Comments or Questions?</a:t>
            </a:r>
          </a:p>
        </p:txBody>
      </p:sp>
      <p:sp>
        <p:nvSpPr>
          <p:cNvPr id="3" name="Content Placeholder 2">
            <a:extLst>
              <a:ext uri="{FF2B5EF4-FFF2-40B4-BE49-F238E27FC236}">
                <a16:creationId xmlns:a16="http://schemas.microsoft.com/office/drawing/2014/main" id="{93553A7F-A270-BE41-36F0-F2BAB299F4B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77057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Upcoming classes</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a:bodyPr>
          <a:lstStyle/>
          <a:p>
            <a:r>
              <a:rPr lang="en-US" dirty="0"/>
              <a:t>Dec 8</a:t>
            </a:r>
          </a:p>
          <a:p>
            <a:pPr lvl="1"/>
            <a:r>
              <a:rPr lang="en-US" dirty="0"/>
              <a:t>Back to in-person!</a:t>
            </a:r>
          </a:p>
          <a:p>
            <a:pPr lvl="1"/>
            <a:r>
              <a:rPr lang="en-US" dirty="0"/>
              <a:t>A/B Testing and Iterative Refinement</a:t>
            </a:r>
          </a:p>
          <a:p>
            <a:pPr lvl="1"/>
            <a:endParaRPr lang="en-US" dirty="0"/>
          </a:p>
          <a:p>
            <a:r>
              <a:rPr lang="en-US" dirty="0"/>
              <a:t>Dec 15</a:t>
            </a:r>
          </a:p>
          <a:p>
            <a:pPr lvl="1"/>
            <a:r>
              <a:rPr lang="en-US" dirty="0"/>
              <a:t>Intelligent Tutoring Systems in the Classroom</a:t>
            </a:r>
          </a:p>
        </p:txBody>
      </p:sp>
    </p:spTree>
    <p:extLst>
      <p:ext uri="{BB962C8B-B14F-4D97-AF65-F5344CB8AC3E}">
        <p14:creationId xmlns:p14="http://schemas.microsoft.com/office/powerpoint/2010/main" val="3988393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5575</TotalTime>
  <Words>2593</Words>
  <Application>Microsoft Office PowerPoint</Application>
  <PresentationFormat>On-screen Show (4:3)</PresentationFormat>
  <Paragraphs>353</Paragraphs>
  <Slides>92</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Arial</vt:lpstr>
      <vt:lpstr>Calibri</vt:lpstr>
      <vt:lpstr>Lato</vt:lpstr>
      <vt:lpstr>Times New Roman</vt:lpstr>
      <vt:lpstr>Office Theme</vt:lpstr>
      <vt:lpstr>Adaptive Learning Systems</vt:lpstr>
      <vt:lpstr>Educational Games</vt:lpstr>
      <vt:lpstr>Why is that?</vt:lpstr>
      <vt:lpstr>There are exceptions, of course…</vt:lpstr>
      <vt:lpstr>Games are fun</vt:lpstr>
      <vt:lpstr>Gamification</vt:lpstr>
      <vt:lpstr>Gamification</vt:lpstr>
      <vt:lpstr>Gamification</vt:lpstr>
      <vt:lpstr>Even DALL-E 2 is Excited By “The Exciting Power of Gamification”</vt:lpstr>
      <vt:lpstr>But to others, it’s simply (Bruckman, 1999)</vt:lpstr>
      <vt:lpstr>Gamification-Based Rewards Systems</vt:lpstr>
      <vt:lpstr>Gamification-Based Rewards Systems</vt:lpstr>
      <vt:lpstr>What’s the difference</vt:lpstr>
      <vt:lpstr>What’s the difference</vt:lpstr>
      <vt:lpstr>What’s the difference</vt:lpstr>
      <vt:lpstr>MathBlaster</vt:lpstr>
      <vt:lpstr>“Chemistry Game” (Yaron et al., 2010)</vt:lpstr>
      <vt:lpstr>Super Mario Bros</vt:lpstr>
      <vt:lpstr>Zombie Division</vt:lpstr>
      <vt:lpstr>Prime Climb</vt:lpstr>
      <vt:lpstr>iSTART-ME</vt:lpstr>
      <vt:lpstr>Tactical Language Training System</vt:lpstr>
      <vt:lpstr>DragonBox</vt:lpstr>
      <vt:lpstr>Virtual Performance Assessment</vt:lpstr>
      <vt:lpstr>Crystal Island</vt:lpstr>
      <vt:lpstr>Physics Playground</vt:lpstr>
      <vt:lpstr>Civilization II</vt:lpstr>
      <vt:lpstr>Grand Theft Auto 4</vt:lpstr>
      <vt:lpstr>Shadowspect</vt:lpstr>
      <vt:lpstr>SimCity 2000</vt:lpstr>
      <vt:lpstr>SimAnt</vt:lpstr>
      <vt:lpstr>Decimal Point</vt:lpstr>
      <vt:lpstr>Robocode</vt:lpstr>
      <vt:lpstr>Pocket Tanks</vt:lpstr>
      <vt:lpstr>Battleship Numberline</vt:lpstr>
      <vt:lpstr>Can you identify</vt:lpstr>
      <vt:lpstr>Can you identify</vt:lpstr>
      <vt:lpstr>Comments? Questions?</vt:lpstr>
      <vt:lpstr>Gamification Features  (Jackson &amp; McNamara, 2013)</vt:lpstr>
      <vt:lpstr>Gamification Features  (Jackson &amp; McNamara, 2013)</vt:lpstr>
      <vt:lpstr>Gamification Features  (Jackson &amp; McNamara, 2013)</vt:lpstr>
      <vt:lpstr>Gamification Features  (Jackson &amp; McNamara, 2013;  Kim &amp; Shute, 2015)</vt:lpstr>
      <vt:lpstr>Gamification Features  (Jackson &amp; McNamara, 2013;  Kim &amp; Shute, 2015)</vt:lpstr>
      <vt:lpstr>Gamification Features  (Jackson &amp; McNamara, 2013)</vt:lpstr>
      <vt:lpstr>Gamification Features  (Jackson &amp; McNamara, 2013)</vt:lpstr>
      <vt:lpstr>Gamification Features  (Malone, 1981)</vt:lpstr>
      <vt:lpstr>Gamification Features  (Malone, 1981)</vt:lpstr>
      <vt:lpstr>Gamification Features  (Malone, 1981)</vt:lpstr>
      <vt:lpstr>Gamification Features  (Malone, 1981)</vt:lpstr>
      <vt:lpstr>Gamification Features  (Lomas et al., 2017)</vt:lpstr>
      <vt:lpstr>Gamification Features  (Lomas et al., 2017)</vt:lpstr>
      <vt:lpstr>Gamification Features  (Lomas et al., 2017)</vt:lpstr>
      <vt:lpstr>Gamification Features  (Lomas et al., 2017)</vt:lpstr>
      <vt:lpstr>Gamification Features  (Johnson et al., 2005)</vt:lpstr>
      <vt:lpstr>Gamification Features  (Johnson et al., 2005)</vt:lpstr>
      <vt:lpstr>Gamification Features  (Wouters &amp; van Oostendrop, 2017)</vt:lpstr>
      <vt:lpstr>Gamification Features  (Wouters &amp; van Oostendrop, 2017)</vt:lpstr>
      <vt:lpstr>Gamification Features  (Wouters &amp; van Oostendrop, 2017)</vt:lpstr>
      <vt:lpstr>Anti-Gamification Feature  (Mayer et al., 2019)</vt:lpstr>
      <vt:lpstr>Other Features?</vt:lpstr>
      <vt:lpstr>Beyond the game</vt:lpstr>
      <vt:lpstr>Breakout Task</vt:lpstr>
      <vt:lpstr>PowerPoint Presentation</vt:lpstr>
      <vt:lpstr>Let’s share out some of the ideas</vt:lpstr>
      <vt:lpstr>If there’s time</vt:lpstr>
      <vt:lpstr>Context: Kupei AI Learning System</vt:lpstr>
      <vt:lpstr>Kupei AI Learning System</vt:lpstr>
      <vt:lpstr>Mastery</vt:lpstr>
      <vt:lpstr>Versions</vt:lpstr>
      <vt:lpstr>Three Iterations of Re-Design</vt:lpstr>
      <vt:lpstr>Quasi-Experimental Approach</vt:lpstr>
      <vt:lpstr>Version 0 (V0) - April 22 to April 28                              (and before)</vt:lpstr>
      <vt:lpstr>Version 1 (V1) - April 29 to May 8</vt:lpstr>
      <vt:lpstr>Version 1 (V1) - Learning Behavior</vt:lpstr>
      <vt:lpstr>Version 1 (V1) - Learning Improvement</vt:lpstr>
      <vt:lpstr>Version 1 (V1) - Key Takeaways</vt:lpstr>
      <vt:lpstr>Version 2 (V2) - May 9 to May 31</vt:lpstr>
      <vt:lpstr>Version 2 (V2) - Learning Behavior</vt:lpstr>
      <vt:lpstr>Version 2 (V2) - Learning Improvement</vt:lpstr>
      <vt:lpstr>Version 2 (V2) - Key Takeaways</vt:lpstr>
      <vt:lpstr>Version 3 (V3) - May 9 to May 31</vt:lpstr>
      <vt:lpstr>Version 3 (V3) - Learning Behavior</vt:lpstr>
      <vt:lpstr>Version 3 (V3) - Learning Improvement</vt:lpstr>
      <vt:lpstr>Version 3 (V3) - Key Takeaways</vt:lpstr>
      <vt:lpstr>Study Conclusions</vt:lpstr>
      <vt:lpstr>Conclusions</vt:lpstr>
      <vt:lpstr>Limitations</vt:lpstr>
      <vt:lpstr>Future Studies</vt:lpstr>
      <vt:lpstr>Future Studies</vt:lpstr>
      <vt:lpstr>Broader Comments or Questions?</vt:lpstr>
      <vt:lpstr>Upcoming classes</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1063</cp:revision>
  <dcterms:created xsi:type="dcterms:W3CDTF">2010-01-07T20:34:12Z</dcterms:created>
  <dcterms:modified xsi:type="dcterms:W3CDTF">2022-11-24T00:26:41Z</dcterms:modified>
</cp:coreProperties>
</file>