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1091" r:id="rId3"/>
    <p:sldId id="1070" r:id="rId4"/>
    <p:sldId id="1071" r:id="rId5"/>
    <p:sldId id="1072" r:id="rId6"/>
    <p:sldId id="1073" r:id="rId7"/>
    <p:sldId id="1074" r:id="rId8"/>
    <p:sldId id="1075" r:id="rId9"/>
    <p:sldId id="1079" r:id="rId10"/>
    <p:sldId id="1078" r:id="rId11"/>
    <p:sldId id="1080" r:id="rId12"/>
    <p:sldId id="1076" r:id="rId13"/>
    <p:sldId id="1081" r:id="rId14"/>
    <p:sldId id="1077" r:id="rId15"/>
    <p:sldId id="1019" r:id="rId16"/>
    <p:sldId id="1053" r:id="rId17"/>
    <p:sldId id="1054" r:id="rId18"/>
    <p:sldId id="1052" r:id="rId19"/>
    <p:sldId id="1092" r:id="rId20"/>
    <p:sldId id="1093" r:id="rId21"/>
    <p:sldId id="1094" r:id="rId22"/>
    <p:sldId id="1098" r:id="rId23"/>
    <p:sldId id="288" r:id="rId24"/>
    <p:sldId id="1096" r:id="rId25"/>
    <p:sldId id="1101" r:id="rId26"/>
    <p:sldId id="958" r:id="rId27"/>
    <p:sldId id="959" r:id="rId28"/>
    <p:sldId id="1095" r:id="rId29"/>
    <p:sldId id="1099" r:id="rId30"/>
    <p:sldId id="965" r:id="rId31"/>
    <p:sldId id="966" r:id="rId32"/>
    <p:sldId id="1100" r:id="rId33"/>
    <p:sldId id="973" r:id="rId34"/>
    <p:sldId id="1102" r:id="rId35"/>
    <p:sldId id="962" r:id="rId36"/>
    <p:sldId id="1103" r:id="rId37"/>
    <p:sldId id="982" r:id="rId38"/>
    <p:sldId id="983" r:id="rId39"/>
    <p:sldId id="1104" r:id="rId40"/>
    <p:sldId id="986" r:id="rId41"/>
    <p:sldId id="1105" r:id="rId42"/>
    <p:sldId id="1119" r:id="rId43"/>
    <p:sldId id="1118" r:id="rId44"/>
    <p:sldId id="988" r:id="rId45"/>
    <p:sldId id="1106" r:id="rId46"/>
    <p:sldId id="1107" r:id="rId47"/>
    <p:sldId id="998" r:id="rId48"/>
    <p:sldId id="1112" r:id="rId49"/>
    <p:sldId id="1108" r:id="rId50"/>
    <p:sldId id="1109" r:id="rId51"/>
    <p:sldId id="1110" r:id="rId52"/>
    <p:sldId id="1111" r:id="rId53"/>
    <p:sldId id="1117" r:id="rId54"/>
    <p:sldId id="1113" r:id="rId55"/>
    <p:sldId id="1114" r:id="rId56"/>
    <p:sldId id="1120" r:id="rId57"/>
    <p:sldId id="1115" r:id="rId58"/>
    <p:sldId id="1082" r:id="rId59"/>
    <p:sldId id="1083" r:id="rId60"/>
    <p:sldId id="1084" r:id="rId61"/>
    <p:sldId id="262" r:id="rId62"/>
    <p:sldId id="1085" r:id="rId63"/>
    <p:sldId id="264" r:id="rId64"/>
    <p:sldId id="290" r:id="rId65"/>
    <p:sldId id="265" r:id="rId66"/>
    <p:sldId id="1086" r:id="rId67"/>
    <p:sldId id="1087" r:id="rId68"/>
    <p:sldId id="1088" r:id="rId69"/>
    <p:sldId id="1089" r:id="rId70"/>
    <p:sldId id="1090" r:id="rId71"/>
    <p:sldId id="271" r:id="rId72"/>
    <p:sldId id="272" r:id="rId73"/>
    <p:sldId id="273" r:id="rId74"/>
    <p:sldId id="274" r:id="rId75"/>
    <p:sldId id="275" r:id="rId76"/>
    <p:sldId id="276" r:id="rId77"/>
    <p:sldId id="277" r:id="rId78"/>
    <p:sldId id="278" r:id="rId79"/>
    <p:sldId id="279" r:id="rId80"/>
    <p:sldId id="280" r:id="rId81"/>
    <p:sldId id="281" r:id="rId82"/>
    <p:sldId id="282" r:id="rId83"/>
    <p:sldId id="1121" r:id="rId84"/>
    <p:sldId id="534" r:id="rId85"/>
    <p:sldId id="301"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450ECB-0C65-4AF3-957C-153223C1837D}">
          <p14:sldIdLst>
            <p14:sldId id="256"/>
            <p14:sldId id="1091"/>
            <p14:sldId id="1070"/>
            <p14:sldId id="1071"/>
            <p14:sldId id="1072"/>
            <p14:sldId id="1073"/>
            <p14:sldId id="1074"/>
            <p14:sldId id="1075"/>
            <p14:sldId id="1079"/>
            <p14:sldId id="1078"/>
            <p14:sldId id="1080"/>
            <p14:sldId id="1076"/>
            <p14:sldId id="1081"/>
            <p14:sldId id="1077"/>
            <p14:sldId id="1019"/>
            <p14:sldId id="1053"/>
            <p14:sldId id="1054"/>
            <p14:sldId id="1052"/>
            <p14:sldId id="1092"/>
            <p14:sldId id="1093"/>
            <p14:sldId id="1094"/>
            <p14:sldId id="1098"/>
            <p14:sldId id="288"/>
            <p14:sldId id="1096"/>
            <p14:sldId id="1101"/>
            <p14:sldId id="958"/>
            <p14:sldId id="959"/>
            <p14:sldId id="1095"/>
            <p14:sldId id="1099"/>
            <p14:sldId id="965"/>
            <p14:sldId id="966"/>
            <p14:sldId id="1100"/>
            <p14:sldId id="973"/>
            <p14:sldId id="1102"/>
            <p14:sldId id="962"/>
            <p14:sldId id="1103"/>
            <p14:sldId id="982"/>
            <p14:sldId id="983"/>
            <p14:sldId id="1104"/>
            <p14:sldId id="986"/>
            <p14:sldId id="1105"/>
            <p14:sldId id="1119"/>
            <p14:sldId id="1118"/>
            <p14:sldId id="988"/>
            <p14:sldId id="1106"/>
            <p14:sldId id="1107"/>
            <p14:sldId id="998"/>
            <p14:sldId id="1112"/>
            <p14:sldId id="1108"/>
            <p14:sldId id="1109"/>
            <p14:sldId id="1110"/>
            <p14:sldId id="1111"/>
            <p14:sldId id="1117"/>
            <p14:sldId id="1113"/>
            <p14:sldId id="1114"/>
            <p14:sldId id="1120"/>
            <p14:sldId id="1115"/>
            <p14:sldId id="1082"/>
            <p14:sldId id="1083"/>
            <p14:sldId id="1084"/>
            <p14:sldId id="262"/>
            <p14:sldId id="1085"/>
            <p14:sldId id="264"/>
            <p14:sldId id="290"/>
            <p14:sldId id="265"/>
            <p14:sldId id="1086"/>
            <p14:sldId id="1087"/>
            <p14:sldId id="1088"/>
            <p14:sldId id="1089"/>
            <p14:sldId id="1090"/>
            <p14:sldId id="271"/>
            <p14:sldId id="272"/>
            <p14:sldId id="273"/>
            <p14:sldId id="274"/>
            <p14:sldId id="275"/>
            <p14:sldId id="276"/>
            <p14:sldId id="277"/>
            <p14:sldId id="278"/>
            <p14:sldId id="279"/>
            <p14:sldId id="280"/>
            <p14:sldId id="281"/>
            <p14:sldId id="282"/>
            <p14:sldId id="1121"/>
            <p14:sldId id="534"/>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ker, Ryan Shaun" initials="RYA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28F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9" autoAdjust="0"/>
    <p:restoredTop sz="90686" autoAdjust="0"/>
  </p:normalViewPr>
  <p:slideViewPr>
    <p:cSldViewPr>
      <p:cViewPr varScale="1">
        <p:scale>
          <a:sx n="93" d="100"/>
          <a:sy n="93" d="100"/>
        </p:scale>
        <p:origin x="168"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AAA7C-7ACC-4BFB-BE93-9F32D66A2778}" type="datetimeFigureOut">
              <a:rPr lang="en-US" smtClean="0"/>
              <a:pPr/>
              <a:t>12/2/2022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639B-656A-4369-84E0-F13809BA208C}" type="slidenum">
              <a:rPr lang="en-US" smtClean="0"/>
              <a:pPr/>
              <a:t>‹#›</a:t>
            </a:fld>
            <a:endParaRPr lang="en-US"/>
          </a:p>
        </p:txBody>
      </p:sp>
    </p:spTree>
    <p:extLst>
      <p:ext uri="{BB962C8B-B14F-4D97-AF65-F5344CB8AC3E}">
        <p14:creationId xmlns:p14="http://schemas.microsoft.com/office/powerpoint/2010/main" val="11273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5797ac7e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35797ac7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3194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4363b3ac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4363b3ac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4363b3ac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34363b3ac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bd68e565de7f4c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bd68e565de7f4c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5797ac7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35797ac7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35797ac7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35797ac7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6590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bd68e565de7f4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bd68e565de7f4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4363b3ac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34363b3ac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5cb6c7f8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5cb6c7f8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5cb6c7f8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35cb6c7f8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35cb6c7f8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35cb6c7f8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552A0-AB03-4551-8D05-597F6D7ED4F1}" type="slidenum">
              <a:rPr lang="en-US" smtClean="0"/>
              <a:pPr/>
              <a:t>47</a:t>
            </a:fld>
            <a:endParaRPr lang="en-US"/>
          </a:p>
        </p:txBody>
      </p:sp>
    </p:spTree>
    <p:extLst>
      <p:ext uri="{BB962C8B-B14F-4D97-AF65-F5344CB8AC3E}">
        <p14:creationId xmlns:p14="http://schemas.microsoft.com/office/powerpoint/2010/main" val="383359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5cb6c7f8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5cb6c7f8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35cb6c7f8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35cb6c7f8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5cb6c7f8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35cb6c7f8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35cb6c7f82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35cb6c7f8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35cb6c7f8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35cb6c7f8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5cb6c7f8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35cb6c7f8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35cb6c7f8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35cb6c7f8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5cb6c7f82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35cb6c7f82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bd68e565de7f4c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bd68e565de7f4c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34363b3ac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34363b3ac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552A0-AB03-4551-8D05-597F6D7ED4F1}" type="slidenum">
              <a:rPr lang="en-US" smtClean="0"/>
              <a:pPr/>
              <a:t>48</a:t>
            </a:fld>
            <a:endParaRPr lang="en-US"/>
          </a:p>
        </p:txBody>
      </p:sp>
    </p:spTree>
    <p:extLst>
      <p:ext uri="{BB962C8B-B14F-4D97-AF65-F5344CB8AC3E}">
        <p14:creationId xmlns:p14="http://schemas.microsoft.com/office/powerpoint/2010/main" val="3995436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bd68e565de7f4c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bd68e565de7f4c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34363b3ac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34363b3ac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35cb6c7f82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35cb6c7f82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552A0-AB03-4551-8D05-597F6D7ED4F1}" type="slidenum">
              <a:rPr lang="en-US" smtClean="0"/>
              <a:pPr/>
              <a:t>49</a:t>
            </a:fld>
            <a:endParaRPr lang="en-US"/>
          </a:p>
        </p:txBody>
      </p:sp>
    </p:spTree>
    <p:extLst>
      <p:ext uri="{BB962C8B-B14F-4D97-AF65-F5344CB8AC3E}">
        <p14:creationId xmlns:p14="http://schemas.microsoft.com/office/powerpoint/2010/main" val="353259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552A0-AB03-4551-8D05-597F6D7ED4F1}" type="slidenum">
              <a:rPr lang="en-US" smtClean="0"/>
              <a:pPr/>
              <a:t>50</a:t>
            </a:fld>
            <a:endParaRPr lang="en-US"/>
          </a:p>
        </p:txBody>
      </p:sp>
    </p:spTree>
    <p:extLst>
      <p:ext uri="{BB962C8B-B14F-4D97-AF65-F5344CB8AC3E}">
        <p14:creationId xmlns:p14="http://schemas.microsoft.com/office/powerpoint/2010/main" val="298028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552A0-AB03-4551-8D05-597F6D7ED4F1}" type="slidenum">
              <a:rPr lang="en-US" smtClean="0"/>
              <a:pPr/>
              <a:t>51</a:t>
            </a:fld>
            <a:endParaRPr lang="en-US"/>
          </a:p>
        </p:txBody>
      </p:sp>
    </p:spTree>
    <p:extLst>
      <p:ext uri="{BB962C8B-B14F-4D97-AF65-F5344CB8AC3E}">
        <p14:creationId xmlns:p14="http://schemas.microsoft.com/office/powerpoint/2010/main" val="358021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552A0-AB03-4551-8D05-597F6D7ED4F1}" type="slidenum">
              <a:rPr lang="en-US" smtClean="0"/>
              <a:pPr/>
              <a:t>52</a:t>
            </a:fld>
            <a:endParaRPr lang="en-US"/>
          </a:p>
        </p:txBody>
      </p:sp>
    </p:spTree>
    <p:extLst>
      <p:ext uri="{BB962C8B-B14F-4D97-AF65-F5344CB8AC3E}">
        <p14:creationId xmlns:p14="http://schemas.microsoft.com/office/powerpoint/2010/main" val="158428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B552A0-AB03-4551-8D05-597F6D7ED4F1}" type="slidenum">
              <a:rPr lang="en-US" smtClean="0"/>
              <a:pPr/>
              <a:t>53</a:t>
            </a:fld>
            <a:endParaRPr lang="en-US"/>
          </a:p>
        </p:txBody>
      </p:sp>
    </p:spTree>
    <p:extLst>
      <p:ext uri="{BB962C8B-B14F-4D97-AF65-F5344CB8AC3E}">
        <p14:creationId xmlns:p14="http://schemas.microsoft.com/office/powerpoint/2010/main" val="415634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34363b3ac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34363b3ac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777E0E-AA0C-4CA6-9370-9BDDCA793804}"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Google Shape;40;p6"/>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6"/>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6"/>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6"/>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6"/>
          <p:cNvSpPr txBox="1">
            <a:spLocks noGrp="1"/>
          </p:cNvSpPr>
          <p:nvPr>
            <p:ph type="title"/>
          </p:nvPr>
        </p:nvSpPr>
        <p:spPr>
          <a:xfrm>
            <a:off x="893700" y="477851"/>
            <a:ext cx="6462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600200"/>
            <a:ext cx="3136800" cy="4967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600200"/>
            <a:ext cx="3136800" cy="4967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3282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477851"/>
            <a:ext cx="6462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831451"/>
            <a:ext cx="6462600" cy="4736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5"/>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5"/>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5"/>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 name="Google Shape;38;p5"/>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44052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11"/>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11"/>
          <p:cNvSpPr/>
          <p:nvPr/>
        </p:nvSpPr>
        <p:spPr>
          <a:xfrm>
            <a:off x="0" y="6755100"/>
            <a:ext cx="893700" cy="102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11"/>
          <p:cNvSpPr/>
          <p:nvPr/>
        </p:nvSpPr>
        <p:spPr>
          <a:xfrm>
            <a:off x="893710" y="6755100"/>
            <a:ext cx="64626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11"/>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09287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5"/>
        <p:cNvGrpSpPr/>
        <p:nvPr/>
      </p:nvGrpSpPr>
      <p:grpSpPr>
        <a:xfrm>
          <a:off x="0" y="0"/>
          <a:ext cx="0" cy="0"/>
          <a:chOff x="0" y="0"/>
          <a:chExt cx="0" cy="0"/>
        </a:xfrm>
      </p:grpSpPr>
      <p:sp>
        <p:nvSpPr>
          <p:cNvPr id="66" name="Google Shape;66;p9"/>
          <p:cNvSpPr/>
          <p:nvPr/>
        </p:nvSpPr>
        <p:spPr>
          <a:xfrm>
            <a:off x="7356366" y="6755100"/>
            <a:ext cx="893700" cy="102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9"/>
          <p:cNvSpPr/>
          <p:nvPr/>
        </p:nvSpPr>
        <p:spPr>
          <a:xfrm>
            <a:off x="8250312" y="6755100"/>
            <a:ext cx="893700" cy="102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9"/>
          <p:cNvSpPr/>
          <p:nvPr/>
        </p:nvSpPr>
        <p:spPr>
          <a:xfrm>
            <a:off x="0" y="6755100"/>
            <a:ext cx="893700" cy="102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9"/>
          <p:cNvSpPr/>
          <p:nvPr/>
        </p:nvSpPr>
        <p:spPr>
          <a:xfrm>
            <a:off x="893710" y="6755100"/>
            <a:ext cx="6462600" cy="10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9"/>
          <p:cNvSpPr txBox="1">
            <a:spLocks noGrp="1"/>
          </p:cNvSpPr>
          <p:nvPr>
            <p:ph type="body" idx="1"/>
          </p:nvPr>
        </p:nvSpPr>
        <p:spPr>
          <a:xfrm>
            <a:off x="893700" y="6199951"/>
            <a:ext cx="6462600" cy="4676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a:endParaRPr/>
          </a:p>
        </p:txBody>
      </p:sp>
      <p:sp>
        <p:nvSpPr>
          <p:cNvPr id="71" name="Google Shape;71;p9"/>
          <p:cNvSpPr txBox="1">
            <a:spLocks noGrp="1"/>
          </p:cNvSpPr>
          <p:nvPr>
            <p:ph type="sldNum" idx="12"/>
          </p:nvPr>
        </p:nvSpPr>
        <p:spPr>
          <a:xfrm>
            <a:off x="8480575" y="6262577"/>
            <a:ext cx="5487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8031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77E0E-AA0C-4CA6-9370-9BDDCA793804}"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777E0E-AA0C-4CA6-9370-9BDDCA793804}"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777E0E-AA0C-4CA6-9370-9BDDCA793804}" type="datetimeFigureOut">
              <a:rPr lang="en-US" smtClean="0"/>
              <a:pPr/>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777E0E-AA0C-4CA6-9370-9BDDCA793804}" type="datetimeFigureOut">
              <a:rPr lang="en-US" smtClean="0"/>
              <a:pPr/>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7E0E-AA0C-4CA6-9370-9BDDCA793804}" type="datetimeFigureOut">
              <a:rPr lang="en-US" smtClean="0"/>
              <a:pPr/>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77E0E-AA0C-4CA6-9370-9BDDCA793804}" type="datetimeFigureOut">
              <a:rPr lang="en-US" smtClean="0"/>
              <a:pPr/>
              <a:t>12/2/2022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49C08-3B7E-407B-958B-ADCA6B9AA5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Adaptive Learning Systems</a:t>
            </a:r>
          </a:p>
        </p:txBody>
      </p:sp>
      <p:sp>
        <p:nvSpPr>
          <p:cNvPr id="3" name="Subtitle 2"/>
          <p:cNvSpPr>
            <a:spLocks noGrp="1"/>
          </p:cNvSpPr>
          <p:nvPr>
            <p:ph type="subTitle" idx="1"/>
          </p:nvPr>
        </p:nvSpPr>
        <p:spPr/>
        <p:txBody>
          <a:bodyPr/>
          <a:lstStyle/>
          <a:p>
            <a:r>
              <a:rPr lang="en-US" dirty="0"/>
              <a:t>EDUC5100</a:t>
            </a:r>
            <a:br>
              <a:rPr lang="en-US" dirty="0"/>
            </a:br>
            <a:r>
              <a:rPr lang="en-US" dirty="0"/>
              <a:t>Fall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a:t>
            </a:r>
            <a:r>
              <a:rPr lang="en-US" dirty="0" err="1"/>
              <a:t>Wouters</a:t>
            </a:r>
            <a:r>
              <a:rPr lang="en-US" dirty="0"/>
              <a:t> &amp; van </a:t>
            </a:r>
            <a:r>
              <a:rPr lang="en-US" dirty="0" err="1"/>
              <a:t>Oostendrop</a:t>
            </a:r>
            <a:r>
              <a:rPr lang="en-US" dirty="0"/>
              <a:t>, 2017)</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Narrative</a:t>
            </a:r>
          </a:p>
          <a:p>
            <a:pPr lvl="1"/>
            <a:r>
              <a:rPr lang="en-US" dirty="0"/>
              <a:t>What might be some ways to mess this up?</a:t>
            </a:r>
          </a:p>
          <a:p>
            <a:pPr lvl="1"/>
            <a:endParaRPr lang="en-US" dirty="0"/>
          </a:p>
          <a:p>
            <a:pPr lvl="1"/>
            <a:endParaRPr lang="en-US" dirty="0"/>
          </a:p>
        </p:txBody>
      </p:sp>
    </p:spTree>
    <p:extLst>
      <p:ext uri="{BB962C8B-B14F-4D97-AF65-F5344CB8AC3E}">
        <p14:creationId xmlns:p14="http://schemas.microsoft.com/office/powerpoint/2010/main" val="416857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a:t>
            </a:r>
            <a:r>
              <a:rPr lang="en-US" dirty="0" err="1"/>
              <a:t>Wouters</a:t>
            </a:r>
            <a:r>
              <a:rPr lang="en-US" dirty="0"/>
              <a:t> &amp; van </a:t>
            </a:r>
            <a:r>
              <a:rPr lang="en-US" dirty="0" err="1"/>
              <a:t>Oostendrop</a:t>
            </a:r>
            <a:r>
              <a:rPr lang="en-US" dirty="0"/>
              <a:t>, 2017)</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Narrative</a:t>
            </a:r>
          </a:p>
          <a:p>
            <a:pPr lvl="1"/>
            <a:r>
              <a:rPr lang="en-US" dirty="0"/>
              <a:t>What might be some ways to mess this up?</a:t>
            </a:r>
          </a:p>
          <a:p>
            <a:pPr lvl="1"/>
            <a:endParaRPr lang="en-US" dirty="0"/>
          </a:p>
          <a:p>
            <a:pPr lvl="1"/>
            <a:r>
              <a:rPr lang="en-US" dirty="0"/>
              <a:t>Several studies find improved engagement but uncertain learning effect (</a:t>
            </a:r>
            <a:r>
              <a:rPr lang="en-US" dirty="0" err="1"/>
              <a:t>Wouters</a:t>
            </a:r>
            <a:r>
              <a:rPr lang="en-US" dirty="0"/>
              <a:t> &amp; van </a:t>
            </a:r>
            <a:r>
              <a:rPr lang="en-US" dirty="0" err="1"/>
              <a:t>Oostendrop</a:t>
            </a:r>
            <a:r>
              <a:rPr lang="en-US" dirty="0"/>
              <a:t>, 2017)</a:t>
            </a:r>
          </a:p>
          <a:p>
            <a:pPr lvl="1"/>
            <a:endParaRPr lang="en-US" dirty="0"/>
          </a:p>
        </p:txBody>
      </p:sp>
    </p:spTree>
    <p:extLst>
      <p:ext uri="{BB962C8B-B14F-4D97-AF65-F5344CB8AC3E}">
        <p14:creationId xmlns:p14="http://schemas.microsoft.com/office/powerpoint/2010/main" val="373239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1942-468C-6AEF-5F44-936723FDBBAD}"/>
              </a:ext>
            </a:extLst>
          </p:cNvPr>
          <p:cNvSpPr>
            <a:spLocks noGrp="1"/>
          </p:cNvSpPr>
          <p:nvPr>
            <p:ph type="title"/>
          </p:nvPr>
        </p:nvSpPr>
        <p:spPr/>
        <p:txBody>
          <a:bodyPr>
            <a:normAutofit fontScale="90000"/>
          </a:bodyPr>
          <a:lstStyle/>
          <a:p>
            <a:r>
              <a:rPr lang="en-US" dirty="0"/>
              <a:t>Anti-Gamification Feature </a:t>
            </a:r>
            <a:br>
              <a:rPr lang="en-US" dirty="0"/>
            </a:br>
            <a:r>
              <a:rPr lang="en-US" dirty="0"/>
              <a:t>(Mayer et al., 2019)</a:t>
            </a:r>
          </a:p>
        </p:txBody>
      </p:sp>
      <p:sp>
        <p:nvSpPr>
          <p:cNvPr id="3" name="Content Placeholder 2">
            <a:extLst>
              <a:ext uri="{FF2B5EF4-FFF2-40B4-BE49-F238E27FC236}">
                <a16:creationId xmlns:a16="http://schemas.microsoft.com/office/drawing/2014/main" id="{87704C90-1B7D-5F0B-C0FC-303B5CAF47C1}"/>
              </a:ext>
            </a:extLst>
          </p:cNvPr>
          <p:cNvSpPr>
            <a:spLocks noGrp="1"/>
          </p:cNvSpPr>
          <p:nvPr>
            <p:ph idx="1"/>
          </p:nvPr>
        </p:nvSpPr>
        <p:spPr/>
        <p:txBody>
          <a:bodyPr/>
          <a:lstStyle/>
          <a:p>
            <a:r>
              <a:rPr lang="en-US" dirty="0"/>
              <a:t>Prompting player to write self-explanations during gameplay</a:t>
            </a:r>
          </a:p>
          <a:p>
            <a:endParaRPr lang="en-US" dirty="0"/>
          </a:p>
          <a:p>
            <a:r>
              <a:rPr lang="en-US" dirty="0"/>
              <a:t>Leads to better learning</a:t>
            </a:r>
          </a:p>
          <a:p>
            <a:r>
              <a:rPr lang="en-US" dirty="0"/>
              <a:t>But does the game still feel like a game?</a:t>
            </a:r>
          </a:p>
        </p:txBody>
      </p:sp>
    </p:spTree>
    <p:extLst>
      <p:ext uri="{BB962C8B-B14F-4D97-AF65-F5344CB8AC3E}">
        <p14:creationId xmlns:p14="http://schemas.microsoft.com/office/powerpoint/2010/main" val="122071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0796-D297-F841-B245-B20BDDD8D570}"/>
              </a:ext>
            </a:extLst>
          </p:cNvPr>
          <p:cNvSpPr>
            <a:spLocks noGrp="1"/>
          </p:cNvSpPr>
          <p:nvPr>
            <p:ph type="title"/>
          </p:nvPr>
        </p:nvSpPr>
        <p:spPr/>
        <p:txBody>
          <a:bodyPr/>
          <a:lstStyle/>
          <a:p>
            <a:r>
              <a:rPr lang="en-US" dirty="0"/>
              <a:t>Other Features?</a:t>
            </a:r>
          </a:p>
        </p:txBody>
      </p:sp>
      <p:sp>
        <p:nvSpPr>
          <p:cNvPr id="3" name="Content Placeholder 2">
            <a:extLst>
              <a:ext uri="{FF2B5EF4-FFF2-40B4-BE49-F238E27FC236}">
                <a16:creationId xmlns:a16="http://schemas.microsoft.com/office/drawing/2014/main" id="{B9207E7F-7DA2-F64E-942D-2400E7BA69AD}"/>
              </a:ext>
            </a:extLst>
          </p:cNvPr>
          <p:cNvSpPr>
            <a:spLocks noGrp="1"/>
          </p:cNvSpPr>
          <p:nvPr>
            <p:ph idx="1"/>
          </p:nvPr>
        </p:nvSpPr>
        <p:spPr/>
        <p:txBody>
          <a:bodyPr/>
          <a:lstStyle/>
          <a:p>
            <a:r>
              <a:rPr lang="en-US" dirty="0"/>
              <a:t>Has anyone here seen another gamification feature they would like to discuss?</a:t>
            </a:r>
          </a:p>
        </p:txBody>
      </p:sp>
    </p:spTree>
    <p:extLst>
      <p:ext uri="{BB962C8B-B14F-4D97-AF65-F5344CB8AC3E}">
        <p14:creationId xmlns:p14="http://schemas.microsoft.com/office/powerpoint/2010/main" val="2557035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8236-E35F-55FC-3C93-7DA06E632333}"/>
              </a:ext>
            </a:extLst>
          </p:cNvPr>
          <p:cNvSpPr>
            <a:spLocks noGrp="1"/>
          </p:cNvSpPr>
          <p:nvPr>
            <p:ph type="title"/>
          </p:nvPr>
        </p:nvSpPr>
        <p:spPr/>
        <p:txBody>
          <a:bodyPr/>
          <a:lstStyle/>
          <a:p>
            <a:r>
              <a:rPr lang="en-US" dirty="0"/>
              <a:t>Beyond the game</a:t>
            </a:r>
          </a:p>
        </p:txBody>
      </p:sp>
      <p:sp>
        <p:nvSpPr>
          <p:cNvPr id="3" name="Content Placeholder 2">
            <a:extLst>
              <a:ext uri="{FF2B5EF4-FFF2-40B4-BE49-F238E27FC236}">
                <a16:creationId xmlns:a16="http://schemas.microsoft.com/office/drawing/2014/main" id="{DDDE269A-FAAB-B404-E8C1-861474FB9010}"/>
              </a:ext>
            </a:extLst>
          </p:cNvPr>
          <p:cNvSpPr>
            <a:spLocks noGrp="1"/>
          </p:cNvSpPr>
          <p:nvPr>
            <p:ph idx="1"/>
          </p:nvPr>
        </p:nvSpPr>
        <p:spPr/>
        <p:txBody>
          <a:bodyPr/>
          <a:lstStyle/>
          <a:p>
            <a:r>
              <a:rPr lang="en-US" dirty="0"/>
              <a:t>Several papers find that providing non-game activities relevant to game concepts before or after gameplay improves learning (Mayer et al., 2019)</a:t>
            </a:r>
          </a:p>
          <a:p>
            <a:endParaRPr lang="en-US" dirty="0"/>
          </a:p>
          <a:p>
            <a:r>
              <a:rPr lang="en-US" dirty="0"/>
              <a:t>What are your thoughts on this? </a:t>
            </a:r>
          </a:p>
        </p:txBody>
      </p:sp>
    </p:spTree>
    <p:extLst>
      <p:ext uri="{BB962C8B-B14F-4D97-AF65-F5344CB8AC3E}">
        <p14:creationId xmlns:p14="http://schemas.microsoft.com/office/powerpoint/2010/main" val="84455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A0A5-915D-6324-2F77-9D2379BFE9B0}"/>
              </a:ext>
            </a:extLst>
          </p:cNvPr>
          <p:cNvSpPr>
            <a:spLocks noGrp="1"/>
          </p:cNvSpPr>
          <p:nvPr>
            <p:ph type="title"/>
          </p:nvPr>
        </p:nvSpPr>
        <p:spPr/>
        <p:txBody>
          <a:bodyPr/>
          <a:lstStyle/>
          <a:p>
            <a:r>
              <a:rPr lang="en-US" dirty="0"/>
              <a:t>Breakout Task</a:t>
            </a:r>
          </a:p>
        </p:txBody>
      </p:sp>
      <p:sp>
        <p:nvSpPr>
          <p:cNvPr id="3" name="Content Placeholder 2">
            <a:extLst>
              <a:ext uri="{FF2B5EF4-FFF2-40B4-BE49-F238E27FC236}">
                <a16:creationId xmlns:a16="http://schemas.microsoft.com/office/drawing/2014/main" id="{93553A7F-A270-BE41-36F0-F2BAB299F4BC}"/>
              </a:ext>
            </a:extLst>
          </p:cNvPr>
          <p:cNvSpPr>
            <a:spLocks noGrp="1"/>
          </p:cNvSpPr>
          <p:nvPr>
            <p:ph idx="1"/>
          </p:nvPr>
        </p:nvSpPr>
        <p:spPr/>
        <p:txBody>
          <a:bodyPr>
            <a:normAutofit/>
          </a:bodyPr>
          <a:lstStyle/>
          <a:p>
            <a:r>
              <a:rPr lang="en-US" dirty="0"/>
              <a:t>In a minute, I will put you into breakout rooms</a:t>
            </a:r>
          </a:p>
          <a:p>
            <a:endParaRPr lang="en-US" dirty="0"/>
          </a:p>
          <a:p>
            <a:r>
              <a:rPr lang="en-US" dirty="0"/>
              <a:t>Your task: take </a:t>
            </a:r>
            <a:r>
              <a:rPr lang="en-US" dirty="0" err="1"/>
              <a:t>Aplusix</a:t>
            </a:r>
            <a:r>
              <a:rPr lang="en-US" dirty="0"/>
              <a:t>: Algebra Assistant and make it fun (without totally rewriting it)</a:t>
            </a:r>
          </a:p>
          <a:p>
            <a:endParaRPr lang="en-US" dirty="0"/>
          </a:p>
          <a:p>
            <a:r>
              <a:rPr lang="en-US" dirty="0"/>
              <a:t>Try to come up with ideas you think will genuinely work</a:t>
            </a:r>
          </a:p>
          <a:p>
            <a:endParaRPr lang="en-US" dirty="0"/>
          </a:p>
          <a:p>
            <a:endParaRPr lang="en-US" dirty="0"/>
          </a:p>
        </p:txBody>
      </p:sp>
      <p:sp>
        <p:nvSpPr>
          <p:cNvPr id="4" name="AutoShape 4" descr="Graphical representation of an equation in Aplusix. The figure in two... |  Download Scientific Diagram">
            <a:extLst>
              <a:ext uri="{FF2B5EF4-FFF2-40B4-BE49-F238E27FC236}">
                <a16:creationId xmlns:a16="http://schemas.microsoft.com/office/drawing/2014/main" id="{40102A98-C5FF-1122-9F6E-8CA347C5C5E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80180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PLUSIX website">
            <a:extLst>
              <a:ext uri="{FF2B5EF4-FFF2-40B4-BE49-F238E27FC236}">
                <a16:creationId xmlns:a16="http://schemas.microsoft.com/office/drawing/2014/main" id="{718495BE-96A0-1B7E-026D-CBD89F078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17" y="304800"/>
            <a:ext cx="6171128"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Graphical representation of an equation in Aplusix. The figure in two... |  Download Scientific Diagram">
            <a:extLst>
              <a:ext uri="{FF2B5EF4-FFF2-40B4-BE49-F238E27FC236}">
                <a16:creationId xmlns:a16="http://schemas.microsoft.com/office/drawing/2014/main" id="{40102A98-C5FF-1122-9F6E-8CA347C5C5E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E02021E5-C49A-B774-2AD5-93C3097E7FE1}"/>
              </a:ext>
            </a:extLst>
          </p:cNvPr>
          <p:cNvPicPr>
            <a:picLocks noChangeAspect="1"/>
          </p:cNvPicPr>
          <p:nvPr/>
        </p:nvPicPr>
        <p:blipFill>
          <a:blip r:embed="rId3"/>
          <a:stretch>
            <a:fillRect/>
          </a:stretch>
        </p:blipFill>
        <p:spPr>
          <a:xfrm>
            <a:off x="3733800" y="3520437"/>
            <a:ext cx="5286487" cy="3193919"/>
          </a:xfrm>
          <a:prstGeom prst="rect">
            <a:avLst/>
          </a:prstGeom>
        </p:spPr>
      </p:pic>
    </p:spTree>
    <p:extLst>
      <p:ext uri="{BB962C8B-B14F-4D97-AF65-F5344CB8AC3E}">
        <p14:creationId xmlns:p14="http://schemas.microsoft.com/office/powerpoint/2010/main" val="129457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8CEC-ADF7-A715-6391-85C5859737A9}"/>
              </a:ext>
            </a:extLst>
          </p:cNvPr>
          <p:cNvSpPr>
            <a:spLocks noGrp="1"/>
          </p:cNvSpPr>
          <p:nvPr>
            <p:ph type="title"/>
          </p:nvPr>
        </p:nvSpPr>
        <p:spPr/>
        <p:txBody>
          <a:bodyPr/>
          <a:lstStyle/>
          <a:p>
            <a:r>
              <a:rPr lang="en-US" dirty="0"/>
              <a:t>Let’s share out some of the ideas</a:t>
            </a:r>
          </a:p>
        </p:txBody>
      </p:sp>
      <p:sp>
        <p:nvSpPr>
          <p:cNvPr id="3" name="Content Placeholder 2">
            <a:extLst>
              <a:ext uri="{FF2B5EF4-FFF2-40B4-BE49-F238E27FC236}">
                <a16:creationId xmlns:a16="http://schemas.microsoft.com/office/drawing/2014/main" id="{08B446E1-D4FB-0ED6-2D70-968567F9EF8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94747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A0A5-915D-6324-2F77-9D2379BFE9B0}"/>
              </a:ext>
            </a:extLst>
          </p:cNvPr>
          <p:cNvSpPr>
            <a:spLocks noGrp="1"/>
          </p:cNvSpPr>
          <p:nvPr>
            <p:ph type="title"/>
          </p:nvPr>
        </p:nvSpPr>
        <p:spPr/>
        <p:txBody>
          <a:bodyPr/>
          <a:lstStyle/>
          <a:p>
            <a:r>
              <a:rPr lang="en-US" dirty="0"/>
              <a:t>Broader Comments or Questions?</a:t>
            </a:r>
          </a:p>
        </p:txBody>
      </p:sp>
      <p:sp>
        <p:nvSpPr>
          <p:cNvPr id="3" name="Content Placeholder 2">
            <a:extLst>
              <a:ext uri="{FF2B5EF4-FFF2-40B4-BE49-F238E27FC236}">
                <a16:creationId xmlns:a16="http://schemas.microsoft.com/office/drawing/2014/main" id="{93553A7F-A270-BE41-36F0-F2BAB299F4BC}"/>
              </a:ext>
            </a:extLst>
          </p:cNvPr>
          <p:cNvSpPr>
            <a:spLocks noGrp="1"/>
          </p:cNvSpPr>
          <p:nvPr>
            <p:ph idx="1"/>
          </p:nvPr>
        </p:nvSpPr>
        <p:spPr/>
        <p:txBody>
          <a:bodyPr/>
          <a:lstStyle/>
          <a:p>
            <a:r>
              <a:rPr lang="en-US" dirty="0"/>
              <a:t>On Gamification</a:t>
            </a:r>
          </a:p>
        </p:txBody>
      </p:sp>
    </p:spTree>
    <p:extLst>
      <p:ext uri="{BB962C8B-B14F-4D97-AF65-F5344CB8AC3E}">
        <p14:creationId xmlns:p14="http://schemas.microsoft.com/office/powerpoint/2010/main" val="333770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4BD0-77FA-775F-AD07-D2854BA10089}"/>
              </a:ext>
            </a:extLst>
          </p:cNvPr>
          <p:cNvSpPr>
            <a:spLocks noGrp="1"/>
          </p:cNvSpPr>
          <p:nvPr>
            <p:ph type="title"/>
          </p:nvPr>
        </p:nvSpPr>
        <p:spPr/>
        <p:txBody>
          <a:bodyPr/>
          <a:lstStyle/>
          <a:p>
            <a:r>
              <a:rPr lang="en-US" dirty="0"/>
              <a:t>On to today’s topic</a:t>
            </a:r>
          </a:p>
        </p:txBody>
      </p:sp>
      <p:sp>
        <p:nvSpPr>
          <p:cNvPr id="3" name="Content Placeholder 2">
            <a:extLst>
              <a:ext uri="{FF2B5EF4-FFF2-40B4-BE49-F238E27FC236}">
                <a16:creationId xmlns:a16="http://schemas.microsoft.com/office/drawing/2014/main" id="{459CB5BA-97CC-180C-01FE-B864504378B8}"/>
              </a:ext>
            </a:extLst>
          </p:cNvPr>
          <p:cNvSpPr>
            <a:spLocks noGrp="1"/>
          </p:cNvSpPr>
          <p:nvPr>
            <p:ph idx="1"/>
          </p:nvPr>
        </p:nvSpPr>
        <p:spPr/>
        <p:txBody>
          <a:bodyPr/>
          <a:lstStyle/>
          <a:p>
            <a:r>
              <a:rPr lang="en-US" dirty="0"/>
              <a:t>Original lecture title</a:t>
            </a:r>
          </a:p>
          <a:p>
            <a:endParaRPr lang="en-US" dirty="0"/>
          </a:p>
          <a:p>
            <a:r>
              <a:rPr lang="en-US" dirty="0"/>
              <a:t>A/B Testing and Iterative Refinement</a:t>
            </a:r>
          </a:p>
        </p:txBody>
      </p:sp>
    </p:spTree>
    <p:extLst>
      <p:ext uri="{BB962C8B-B14F-4D97-AF65-F5344CB8AC3E}">
        <p14:creationId xmlns:p14="http://schemas.microsoft.com/office/powerpoint/2010/main" val="124586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544B-E645-C83A-DFF9-F15856DA72CC}"/>
              </a:ext>
            </a:extLst>
          </p:cNvPr>
          <p:cNvSpPr>
            <a:spLocks noGrp="1"/>
          </p:cNvSpPr>
          <p:nvPr>
            <p:ph type="title"/>
          </p:nvPr>
        </p:nvSpPr>
        <p:spPr/>
        <p:txBody>
          <a:bodyPr/>
          <a:lstStyle/>
          <a:p>
            <a:r>
              <a:rPr lang="en-US" dirty="0"/>
              <a:t>Continuing from last class…</a:t>
            </a:r>
          </a:p>
        </p:txBody>
      </p:sp>
      <p:sp>
        <p:nvSpPr>
          <p:cNvPr id="3" name="Content Placeholder 2">
            <a:extLst>
              <a:ext uri="{FF2B5EF4-FFF2-40B4-BE49-F238E27FC236}">
                <a16:creationId xmlns:a16="http://schemas.microsoft.com/office/drawing/2014/main" id="{B839B4BC-DAF1-7AFC-8C5F-3C94A1C699F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443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4BD0-77FA-775F-AD07-D2854BA10089}"/>
              </a:ext>
            </a:extLst>
          </p:cNvPr>
          <p:cNvSpPr>
            <a:spLocks noGrp="1"/>
          </p:cNvSpPr>
          <p:nvPr>
            <p:ph type="title"/>
          </p:nvPr>
        </p:nvSpPr>
        <p:spPr/>
        <p:txBody>
          <a:bodyPr/>
          <a:lstStyle/>
          <a:p>
            <a:r>
              <a:rPr lang="en-US" dirty="0"/>
              <a:t>On to today’s topic</a:t>
            </a:r>
          </a:p>
        </p:txBody>
      </p:sp>
      <p:sp>
        <p:nvSpPr>
          <p:cNvPr id="3" name="Content Placeholder 2">
            <a:extLst>
              <a:ext uri="{FF2B5EF4-FFF2-40B4-BE49-F238E27FC236}">
                <a16:creationId xmlns:a16="http://schemas.microsoft.com/office/drawing/2014/main" id="{459CB5BA-97CC-180C-01FE-B864504378B8}"/>
              </a:ext>
            </a:extLst>
          </p:cNvPr>
          <p:cNvSpPr>
            <a:spLocks noGrp="1"/>
          </p:cNvSpPr>
          <p:nvPr>
            <p:ph idx="1"/>
          </p:nvPr>
        </p:nvSpPr>
        <p:spPr/>
        <p:txBody>
          <a:bodyPr/>
          <a:lstStyle/>
          <a:p>
            <a:r>
              <a:rPr lang="en-US" dirty="0"/>
              <a:t>Original lecture title</a:t>
            </a:r>
          </a:p>
          <a:p>
            <a:endParaRPr lang="en-US" dirty="0"/>
          </a:p>
          <a:p>
            <a:r>
              <a:rPr lang="en-US" dirty="0"/>
              <a:t>A/B Testing and Iterative Refinement</a:t>
            </a:r>
          </a:p>
        </p:txBody>
      </p:sp>
    </p:spTree>
    <p:extLst>
      <p:ext uri="{BB962C8B-B14F-4D97-AF65-F5344CB8AC3E}">
        <p14:creationId xmlns:p14="http://schemas.microsoft.com/office/powerpoint/2010/main" val="99764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4BD0-77FA-775F-AD07-D2854BA10089}"/>
              </a:ext>
            </a:extLst>
          </p:cNvPr>
          <p:cNvSpPr>
            <a:spLocks noGrp="1"/>
          </p:cNvSpPr>
          <p:nvPr>
            <p:ph type="title"/>
          </p:nvPr>
        </p:nvSpPr>
        <p:spPr/>
        <p:txBody>
          <a:bodyPr/>
          <a:lstStyle/>
          <a:p>
            <a:r>
              <a:rPr lang="en-US" dirty="0"/>
              <a:t>On to today’s topic</a:t>
            </a:r>
          </a:p>
        </p:txBody>
      </p:sp>
      <p:sp>
        <p:nvSpPr>
          <p:cNvPr id="3" name="Content Placeholder 2">
            <a:extLst>
              <a:ext uri="{FF2B5EF4-FFF2-40B4-BE49-F238E27FC236}">
                <a16:creationId xmlns:a16="http://schemas.microsoft.com/office/drawing/2014/main" id="{459CB5BA-97CC-180C-01FE-B864504378B8}"/>
              </a:ext>
            </a:extLst>
          </p:cNvPr>
          <p:cNvSpPr>
            <a:spLocks noGrp="1"/>
          </p:cNvSpPr>
          <p:nvPr>
            <p:ph idx="1"/>
          </p:nvPr>
        </p:nvSpPr>
        <p:spPr/>
        <p:txBody>
          <a:bodyPr/>
          <a:lstStyle/>
          <a:p>
            <a:r>
              <a:rPr lang="en-US" dirty="0"/>
              <a:t>New lecture title</a:t>
            </a:r>
          </a:p>
          <a:p>
            <a:endParaRPr lang="en-US" dirty="0"/>
          </a:p>
          <a:p>
            <a:r>
              <a:rPr lang="en-US" dirty="0"/>
              <a:t>Learning Engineering</a:t>
            </a:r>
          </a:p>
        </p:txBody>
      </p:sp>
    </p:spTree>
    <p:extLst>
      <p:ext uri="{BB962C8B-B14F-4D97-AF65-F5344CB8AC3E}">
        <p14:creationId xmlns:p14="http://schemas.microsoft.com/office/powerpoint/2010/main" val="3136683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D9CD-1C62-F606-2183-4E8B7FE52623}"/>
              </a:ext>
            </a:extLst>
          </p:cNvPr>
          <p:cNvSpPr>
            <a:spLocks noGrp="1"/>
          </p:cNvSpPr>
          <p:nvPr>
            <p:ph type="title"/>
          </p:nvPr>
        </p:nvSpPr>
        <p:spPr/>
        <p:txBody>
          <a:bodyPr/>
          <a:lstStyle/>
          <a:p>
            <a:r>
              <a:rPr lang="en-US" dirty="0"/>
              <a:t>Learning Engineering</a:t>
            </a:r>
          </a:p>
        </p:txBody>
      </p:sp>
      <p:sp>
        <p:nvSpPr>
          <p:cNvPr id="3" name="Content Placeholder 2">
            <a:extLst>
              <a:ext uri="{FF2B5EF4-FFF2-40B4-BE49-F238E27FC236}">
                <a16:creationId xmlns:a16="http://schemas.microsoft.com/office/drawing/2014/main" id="{F100A5A9-DED1-9003-54B5-FEBC9D6FDC7F}"/>
              </a:ext>
            </a:extLst>
          </p:cNvPr>
          <p:cNvSpPr>
            <a:spLocks noGrp="1"/>
          </p:cNvSpPr>
          <p:nvPr>
            <p:ph idx="1"/>
          </p:nvPr>
        </p:nvSpPr>
        <p:spPr/>
        <p:txBody>
          <a:bodyPr>
            <a:normAutofit fontScale="92500" lnSpcReduction="20000"/>
          </a:bodyPr>
          <a:lstStyle/>
          <a:p>
            <a:pPr marL="0" indent="0">
              <a:buNone/>
            </a:pPr>
            <a:r>
              <a:rPr lang="en-US" dirty="0"/>
              <a:t>“Learning engineering is the systematic application of principles and methods from the learning sciences to support and improve our understanding of learners and learning processes . . . Learning engineers design learning experiences and environments informed by the learning sciences. They combine knowledge, tools, and techniques from a variety of technical, pedagogical, empirical, and design-based disciplines while collaborating with subject-matter experts, software engineers, and others.” (</a:t>
            </a:r>
            <a:r>
              <a:rPr lang="en-US" dirty="0" err="1"/>
              <a:t>Kolodner</a:t>
            </a:r>
            <a:r>
              <a:rPr lang="en-US" dirty="0"/>
              <a:t>, 2021)</a:t>
            </a:r>
          </a:p>
        </p:txBody>
      </p:sp>
    </p:spTree>
    <p:extLst>
      <p:ext uri="{BB962C8B-B14F-4D97-AF65-F5344CB8AC3E}">
        <p14:creationId xmlns:p14="http://schemas.microsoft.com/office/powerpoint/2010/main" val="179189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5"/>
          <p:cNvSpPr txBox="1">
            <a:spLocks noGrp="1"/>
          </p:cNvSpPr>
          <p:nvPr>
            <p:ph type="title"/>
          </p:nvPr>
        </p:nvSpPr>
        <p:spPr>
          <a:xfrm>
            <a:off x="446700" y="1025975"/>
            <a:ext cx="8721616" cy="857400"/>
          </a:xfrm>
          <a:prstGeom prst="rect">
            <a:avLst/>
          </a:prstGeom>
        </p:spPr>
        <p:txBody>
          <a:bodyPr spcFirstLastPara="1" vert="horz" wrap="square" lIns="91425" tIns="91425" rIns="91425" bIns="91425" rtlCol="0" anchor="b" anchorCtr="0">
            <a:noAutofit/>
          </a:bodyPr>
          <a:lstStyle/>
          <a:p>
            <a:pPr algn="l"/>
            <a:r>
              <a:rPr lang="en-US" dirty="0"/>
              <a:t>Learning Engineering</a:t>
            </a:r>
          </a:p>
        </p:txBody>
      </p:sp>
      <p:sp>
        <p:nvSpPr>
          <p:cNvPr id="7" name="TextBox 6">
            <a:extLst>
              <a:ext uri="{FF2B5EF4-FFF2-40B4-BE49-F238E27FC236}">
                <a16:creationId xmlns:a16="http://schemas.microsoft.com/office/drawing/2014/main" id="{31BA1291-E8DF-2B94-1534-25AB2A46C2E8}"/>
              </a:ext>
            </a:extLst>
          </p:cNvPr>
          <p:cNvSpPr txBox="1"/>
          <p:nvPr/>
        </p:nvSpPr>
        <p:spPr>
          <a:xfrm>
            <a:off x="482600" y="2274888"/>
            <a:ext cx="8229600" cy="2677656"/>
          </a:xfrm>
          <a:prstGeom prst="rect">
            <a:avLst/>
          </a:prstGeom>
          <a:noFill/>
        </p:spPr>
        <p:txBody>
          <a:bodyPr wrap="square">
            <a:spAutoFit/>
          </a:bodyPr>
          <a:lstStyle/>
          <a:p>
            <a:r>
              <a:rPr lang="en-US" sz="2800" dirty="0">
                <a:latin typeface="Lato" panose="020F0502020204030203" pitchFamily="34" charset="0"/>
                <a:ea typeface="Lato" panose="020F0502020204030203" pitchFamily="34" charset="0"/>
                <a:cs typeface="Lato" panose="020F0502020204030203" pitchFamily="34" charset="0"/>
              </a:rPr>
              <a:t>“Learning engineering applies a rigorous </a:t>
            </a:r>
            <a:br>
              <a:rPr lang="en-US" sz="2800" dirty="0">
                <a:latin typeface="Lato" panose="020F0502020204030203" pitchFamily="34" charset="0"/>
                <a:ea typeface="Lato" panose="020F0502020204030203" pitchFamily="34" charset="0"/>
                <a:cs typeface="Lato" panose="020F0502020204030203" pitchFamily="34" charset="0"/>
              </a:rPr>
            </a:br>
            <a:r>
              <a:rPr lang="en-US" sz="2800" dirty="0">
                <a:latin typeface="Lato" panose="020F0502020204030203" pitchFamily="34" charset="0"/>
                <a:ea typeface="Lato" panose="020F0502020204030203" pitchFamily="34" charset="0"/>
                <a:cs typeface="Lato" panose="020F0502020204030203" pitchFamily="34" charset="0"/>
              </a:rPr>
              <a:t>combination of theory, data, and analysis to </a:t>
            </a:r>
            <a:br>
              <a:rPr lang="en-US" sz="2800" dirty="0">
                <a:latin typeface="Lato" panose="020F0502020204030203" pitchFamily="34" charset="0"/>
                <a:ea typeface="Lato" panose="020F0502020204030203" pitchFamily="34" charset="0"/>
                <a:cs typeface="Lato" panose="020F0502020204030203" pitchFamily="34" charset="0"/>
              </a:rPr>
            </a:br>
            <a:r>
              <a:rPr lang="en-US" sz="2800" dirty="0">
                <a:latin typeface="Lato" panose="020F0502020204030203" pitchFamily="34" charset="0"/>
                <a:ea typeface="Lato" panose="020F0502020204030203" pitchFamily="34" charset="0"/>
                <a:cs typeface="Lato" panose="020F0502020204030203" pitchFamily="34" charset="0"/>
              </a:rPr>
              <a:t>develop and improve educational systems and </a:t>
            </a:r>
            <a:br>
              <a:rPr lang="en-US" sz="2800" dirty="0">
                <a:latin typeface="Lato" panose="020F0502020204030203" pitchFamily="34" charset="0"/>
                <a:ea typeface="Lato" panose="020F0502020204030203" pitchFamily="34" charset="0"/>
                <a:cs typeface="Lato" panose="020F0502020204030203" pitchFamily="34" charset="0"/>
              </a:rPr>
            </a:br>
            <a:r>
              <a:rPr lang="en-US" sz="2800" dirty="0">
                <a:latin typeface="Lato" panose="020F0502020204030203" pitchFamily="34" charset="0"/>
                <a:ea typeface="Lato" panose="020F0502020204030203" pitchFamily="34" charset="0"/>
                <a:cs typeface="Lato" panose="020F0502020204030203" pitchFamily="34" charset="0"/>
              </a:rPr>
              <a:t>methodologies to produce enduring and high-quality learning” (Baker, </a:t>
            </a:r>
            <a:r>
              <a:rPr lang="en-US" sz="2800" dirty="0" err="1">
                <a:latin typeface="Lato" panose="020F0502020204030203" pitchFamily="34" charset="0"/>
                <a:ea typeface="Lato" panose="020F0502020204030203" pitchFamily="34" charset="0"/>
                <a:cs typeface="Lato" panose="020F0502020204030203" pitchFamily="34" charset="0"/>
              </a:rPr>
              <a:t>Boser</a:t>
            </a:r>
            <a:r>
              <a:rPr lang="en-US" sz="2800" dirty="0">
                <a:latin typeface="Lato" panose="020F0502020204030203" pitchFamily="34" charset="0"/>
                <a:ea typeface="Lato" panose="020F0502020204030203" pitchFamily="34" charset="0"/>
                <a:cs typeface="Lato" panose="020F0502020204030203" pitchFamily="34" charset="0"/>
              </a:rPr>
              <a:t>, &amp; Snow, 2022)</a:t>
            </a:r>
          </a:p>
          <a:p>
            <a:endParaRPr lang="en-US" sz="2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15713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00F9-0FE5-49E0-9706-F592DB353847}"/>
              </a:ext>
            </a:extLst>
          </p:cNvPr>
          <p:cNvSpPr>
            <a:spLocks noGrp="1"/>
          </p:cNvSpPr>
          <p:nvPr>
            <p:ph type="title"/>
          </p:nvPr>
        </p:nvSpPr>
        <p:spPr/>
        <p:txBody>
          <a:bodyPr/>
          <a:lstStyle/>
          <a:p>
            <a:r>
              <a:rPr lang="en-US" dirty="0"/>
              <a:t>Learning Engineering</a:t>
            </a:r>
          </a:p>
        </p:txBody>
      </p:sp>
      <p:sp>
        <p:nvSpPr>
          <p:cNvPr id="3" name="Content Placeholder 2">
            <a:extLst>
              <a:ext uri="{FF2B5EF4-FFF2-40B4-BE49-F238E27FC236}">
                <a16:creationId xmlns:a16="http://schemas.microsoft.com/office/drawing/2014/main" id="{125601D9-712D-4A45-B922-FEEFBDAB498F}"/>
              </a:ext>
            </a:extLst>
          </p:cNvPr>
          <p:cNvSpPr>
            <a:spLocks noGrp="1"/>
          </p:cNvSpPr>
          <p:nvPr>
            <p:ph idx="1"/>
          </p:nvPr>
        </p:nvSpPr>
        <p:spPr/>
        <p:txBody>
          <a:bodyPr>
            <a:normAutofit fontScale="92500" lnSpcReduction="10000"/>
          </a:bodyPr>
          <a:lstStyle/>
          <a:p>
            <a:r>
              <a:rPr lang="en-US" dirty="0"/>
              <a:t>Goal is design rather than scientific discovery (Means,  2018)</a:t>
            </a:r>
          </a:p>
          <a:p>
            <a:r>
              <a:rPr lang="en-US" dirty="0"/>
              <a:t>Leverages learning sciences and cognitive science (Rosé et al., 2019)</a:t>
            </a:r>
          </a:p>
          <a:p>
            <a:r>
              <a:rPr lang="en-US" dirty="0"/>
              <a:t>Leverages computer science, rapid growth in data, improvement in learning analytics methods (</a:t>
            </a:r>
            <a:r>
              <a:rPr lang="en-US" dirty="0" err="1"/>
              <a:t>Shimmei</a:t>
            </a:r>
            <a:r>
              <a:rPr lang="en-US" dirty="0"/>
              <a:t> &amp; Matsuda, 2020) </a:t>
            </a:r>
          </a:p>
          <a:p>
            <a:r>
              <a:rPr lang="en-US" dirty="0"/>
              <a:t>Applies the ideas of engineering to learning; is about both effectiveness and efficiency </a:t>
            </a:r>
            <a:br>
              <a:rPr lang="en-US" dirty="0"/>
            </a:br>
            <a:r>
              <a:rPr lang="en-US" dirty="0"/>
              <a:t>(Dede, Richards, &amp; </a:t>
            </a:r>
            <a:r>
              <a:rPr lang="en-US" dirty="0" err="1"/>
              <a:t>Saxberg</a:t>
            </a:r>
            <a:r>
              <a:rPr lang="en-US" dirty="0"/>
              <a:t>,  2018). </a:t>
            </a:r>
          </a:p>
        </p:txBody>
      </p:sp>
    </p:spTree>
    <p:extLst>
      <p:ext uri="{BB962C8B-B14F-4D97-AF65-F5344CB8AC3E}">
        <p14:creationId xmlns:p14="http://schemas.microsoft.com/office/powerpoint/2010/main" val="69438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47E8-3184-B66C-4552-1E1EE5E309FC}"/>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B7BF94A5-0A4E-6C71-94AA-2E3960C55A8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96030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00F9-0FE5-49E0-9706-F592DB353847}"/>
              </a:ext>
            </a:extLst>
          </p:cNvPr>
          <p:cNvSpPr>
            <a:spLocks noGrp="1"/>
          </p:cNvSpPr>
          <p:nvPr>
            <p:ph type="title"/>
          </p:nvPr>
        </p:nvSpPr>
        <p:spPr/>
        <p:txBody>
          <a:bodyPr/>
          <a:lstStyle/>
          <a:p>
            <a:r>
              <a:rPr lang="en-US" dirty="0"/>
              <a:t>The Key Idea</a:t>
            </a:r>
          </a:p>
        </p:txBody>
      </p:sp>
      <p:sp>
        <p:nvSpPr>
          <p:cNvPr id="3" name="Content Placeholder 2">
            <a:extLst>
              <a:ext uri="{FF2B5EF4-FFF2-40B4-BE49-F238E27FC236}">
                <a16:creationId xmlns:a16="http://schemas.microsoft.com/office/drawing/2014/main" id="{125601D9-712D-4A45-B922-FEEFBDAB498F}"/>
              </a:ext>
            </a:extLst>
          </p:cNvPr>
          <p:cNvSpPr>
            <a:spLocks noGrp="1"/>
          </p:cNvSpPr>
          <p:nvPr>
            <p:ph idx="1"/>
          </p:nvPr>
        </p:nvSpPr>
        <p:spPr/>
        <p:txBody>
          <a:bodyPr/>
          <a:lstStyle/>
          <a:p>
            <a:r>
              <a:rPr lang="en-US" dirty="0"/>
              <a:t>Iterate, iterate, iterate!</a:t>
            </a:r>
          </a:p>
          <a:p>
            <a:pPr marL="0" indent="0">
              <a:buNone/>
            </a:pPr>
            <a:endParaRPr lang="en-US" dirty="0"/>
          </a:p>
        </p:txBody>
      </p:sp>
    </p:spTree>
    <p:extLst>
      <p:ext uri="{BB962C8B-B14F-4D97-AF65-F5344CB8AC3E}">
        <p14:creationId xmlns:p14="http://schemas.microsoft.com/office/powerpoint/2010/main" val="3857340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00F9-0FE5-49E0-9706-F592DB353847}"/>
              </a:ext>
            </a:extLst>
          </p:cNvPr>
          <p:cNvSpPr>
            <a:spLocks noGrp="1"/>
          </p:cNvSpPr>
          <p:nvPr>
            <p:ph type="title"/>
          </p:nvPr>
        </p:nvSpPr>
        <p:spPr/>
        <p:txBody>
          <a:bodyPr/>
          <a:lstStyle/>
          <a:p>
            <a:r>
              <a:rPr lang="en-US" dirty="0"/>
              <a:t>The Key Idea</a:t>
            </a:r>
          </a:p>
        </p:txBody>
      </p:sp>
      <p:sp>
        <p:nvSpPr>
          <p:cNvPr id="3" name="Content Placeholder 2">
            <a:extLst>
              <a:ext uri="{FF2B5EF4-FFF2-40B4-BE49-F238E27FC236}">
                <a16:creationId xmlns:a16="http://schemas.microsoft.com/office/drawing/2014/main" id="{125601D9-712D-4A45-B922-FEEFBDAB498F}"/>
              </a:ext>
            </a:extLst>
          </p:cNvPr>
          <p:cNvSpPr>
            <a:spLocks noGrp="1"/>
          </p:cNvSpPr>
          <p:nvPr>
            <p:ph idx="1"/>
          </p:nvPr>
        </p:nvSpPr>
        <p:spPr/>
        <p:txBody>
          <a:bodyPr/>
          <a:lstStyle/>
          <a:p>
            <a:r>
              <a:rPr lang="en-US" dirty="0"/>
              <a:t>Iterate, iterate, iterate!</a:t>
            </a:r>
          </a:p>
          <a:p>
            <a:endParaRPr lang="en-US" dirty="0"/>
          </a:p>
          <a:p>
            <a:r>
              <a:rPr lang="en-US" dirty="0"/>
              <a:t>But do so based on data…</a:t>
            </a:r>
          </a:p>
        </p:txBody>
      </p:sp>
    </p:spTree>
    <p:extLst>
      <p:ext uri="{BB962C8B-B14F-4D97-AF65-F5344CB8AC3E}">
        <p14:creationId xmlns:p14="http://schemas.microsoft.com/office/powerpoint/2010/main" val="2857748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D417-54EC-12DF-535D-E341BD8B5DA4}"/>
              </a:ext>
            </a:extLst>
          </p:cNvPr>
          <p:cNvSpPr>
            <a:spLocks noGrp="1"/>
          </p:cNvSpPr>
          <p:nvPr>
            <p:ph type="title"/>
          </p:nvPr>
        </p:nvSpPr>
        <p:spPr/>
        <p:txBody>
          <a:bodyPr/>
          <a:lstStyle/>
          <a:p>
            <a:r>
              <a:rPr lang="en-US" dirty="0"/>
              <a:t>A/B Testing</a:t>
            </a:r>
          </a:p>
        </p:txBody>
      </p:sp>
      <p:sp>
        <p:nvSpPr>
          <p:cNvPr id="3" name="Content Placeholder 2">
            <a:extLst>
              <a:ext uri="{FF2B5EF4-FFF2-40B4-BE49-F238E27FC236}">
                <a16:creationId xmlns:a16="http://schemas.microsoft.com/office/drawing/2014/main" id="{6A191280-9E4B-EA48-331E-B3354F76F849}"/>
              </a:ext>
            </a:extLst>
          </p:cNvPr>
          <p:cNvSpPr>
            <a:spLocks noGrp="1"/>
          </p:cNvSpPr>
          <p:nvPr>
            <p:ph idx="1"/>
          </p:nvPr>
        </p:nvSpPr>
        <p:spPr/>
        <p:txBody>
          <a:bodyPr/>
          <a:lstStyle/>
          <a:p>
            <a:r>
              <a:rPr lang="en-US" dirty="0"/>
              <a:t>What is A/B Testing?</a:t>
            </a:r>
          </a:p>
        </p:txBody>
      </p:sp>
    </p:spTree>
    <p:extLst>
      <p:ext uri="{BB962C8B-B14F-4D97-AF65-F5344CB8AC3E}">
        <p14:creationId xmlns:p14="http://schemas.microsoft.com/office/powerpoint/2010/main" val="1098571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D417-54EC-12DF-535D-E341BD8B5DA4}"/>
              </a:ext>
            </a:extLst>
          </p:cNvPr>
          <p:cNvSpPr>
            <a:spLocks noGrp="1"/>
          </p:cNvSpPr>
          <p:nvPr>
            <p:ph type="title"/>
          </p:nvPr>
        </p:nvSpPr>
        <p:spPr/>
        <p:txBody>
          <a:bodyPr/>
          <a:lstStyle/>
          <a:p>
            <a:r>
              <a:rPr lang="en-US" dirty="0"/>
              <a:t>A/B Testing</a:t>
            </a:r>
          </a:p>
        </p:txBody>
      </p:sp>
      <p:sp>
        <p:nvSpPr>
          <p:cNvPr id="3" name="Content Placeholder 2">
            <a:extLst>
              <a:ext uri="{FF2B5EF4-FFF2-40B4-BE49-F238E27FC236}">
                <a16:creationId xmlns:a16="http://schemas.microsoft.com/office/drawing/2014/main" id="{6A191280-9E4B-EA48-331E-B3354F76F849}"/>
              </a:ext>
            </a:extLst>
          </p:cNvPr>
          <p:cNvSpPr>
            <a:spLocks noGrp="1"/>
          </p:cNvSpPr>
          <p:nvPr>
            <p:ph idx="1"/>
          </p:nvPr>
        </p:nvSpPr>
        <p:spPr/>
        <p:txBody>
          <a:bodyPr/>
          <a:lstStyle/>
          <a:p>
            <a:r>
              <a:rPr lang="en-US" dirty="0"/>
              <a:t>What is A/B Testing?</a:t>
            </a:r>
          </a:p>
          <a:p>
            <a:endParaRPr lang="en-US" dirty="0"/>
          </a:p>
          <a:p>
            <a:r>
              <a:rPr lang="en-US" dirty="0"/>
              <a:t>What is the difference (in practical usage of the terms) between </a:t>
            </a:r>
          </a:p>
          <a:p>
            <a:pPr lvl="1"/>
            <a:r>
              <a:rPr lang="en-US" dirty="0"/>
              <a:t>A/B testing</a:t>
            </a:r>
          </a:p>
          <a:p>
            <a:pPr lvl="1"/>
            <a:r>
              <a:rPr lang="en-US" dirty="0"/>
              <a:t>Randomized Controlled Trial (RCT) </a:t>
            </a:r>
          </a:p>
        </p:txBody>
      </p:sp>
    </p:spTree>
    <p:extLst>
      <p:ext uri="{BB962C8B-B14F-4D97-AF65-F5344CB8AC3E}">
        <p14:creationId xmlns:p14="http://schemas.microsoft.com/office/powerpoint/2010/main" val="1013273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(Lomas et al., 2017)</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Novelty</a:t>
            </a:r>
          </a:p>
          <a:p>
            <a:pPr lvl="1"/>
            <a:r>
              <a:rPr lang="en-US" dirty="0"/>
              <a:t>Operationalized as frequency of changing gaming parameters</a:t>
            </a:r>
          </a:p>
          <a:p>
            <a:pPr lvl="1"/>
            <a:endParaRPr lang="en-US" dirty="0"/>
          </a:p>
        </p:txBody>
      </p:sp>
    </p:spTree>
    <p:extLst>
      <p:ext uri="{BB962C8B-B14F-4D97-AF65-F5344CB8AC3E}">
        <p14:creationId xmlns:p14="http://schemas.microsoft.com/office/powerpoint/2010/main" val="4137112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23D5-D345-487A-8FC8-14497EE6593B}"/>
              </a:ext>
            </a:extLst>
          </p:cNvPr>
          <p:cNvSpPr>
            <a:spLocks noGrp="1"/>
          </p:cNvSpPr>
          <p:nvPr>
            <p:ph type="title"/>
          </p:nvPr>
        </p:nvSpPr>
        <p:spPr/>
        <p:txBody>
          <a:bodyPr/>
          <a:lstStyle/>
          <a:p>
            <a:r>
              <a:rPr lang="en-US" dirty="0"/>
              <a:t>A/B/n testing</a:t>
            </a:r>
          </a:p>
        </p:txBody>
      </p:sp>
      <p:sp>
        <p:nvSpPr>
          <p:cNvPr id="3" name="Content Placeholder 2">
            <a:extLst>
              <a:ext uri="{FF2B5EF4-FFF2-40B4-BE49-F238E27FC236}">
                <a16:creationId xmlns:a16="http://schemas.microsoft.com/office/drawing/2014/main" id="{D5FA943E-81B9-4F76-9183-6C4E1D45F63F}"/>
              </a:ext>
            </a:extLst>
          </p:cNvPr>
          <p:cNvSpPr>
            <a:spLocks noGrp="1"/>
          </p:cNvSpPr>
          <p:nvPr>
            <p:ph idx="1"/>
          </p:nvPr>
        </p:nvSpPr>
        <p:spPr/>
        <p:txBody>
          <a:bodyPr/>
          <a:lstStyle/>
          <a:p>
            <a:r>
              <a:rPr lang="en-US" dirty="0"/>
              <a:t>Create variants of your system</a:t>
            </a:r>
          </a:p>
          <a:p>
            <a:pPr lvl="1"/>
            <a:r>
              <a:rPr lang="en-US" dirty="0"/>
              <a:t>2 is A/B</a:t>
            </a:r>
          </a:p>
          <a:p>
            <a:pPr lvl="1"/>
            <a:r>
              <a:rPr lang="en-US" dirty="0"/>
              <a:t>3+ is A/B/n</a:t>
            </a:r>
          </a:p>
          <a:p>
            <a:r>
              <a:rPr lang="en-US" dirty="0"/>
              <a:t>Randomly decide which variant a student receives</a:t>
            </a:r>
          </a:p>
          <a:p>
            <a:r>
              <a:rPr lang="en-US" dirty="0"/>
              <a:t>Compare results between variants</a:t>
            </a:r>
          </a:p>
          <a:p>
            <a:endParaRPr lang="en-US" dirty="0"/>
          </a:p>
        </p:txBody>
      </p:sp>
    </p:spTree>
    <p:extLst>
      <p:ext uri="{BB962C8B-B14F-4D97-AF65-F5344CB8AC3E}">
        <p14:creationId xmlns:p14="http://schemas.microsoft.com/office/powerpoint/2010/main" val="1713984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2E565-F6E2-4CED-B95C-72E120A797AD}"/>
              </a:ext>
            </a:extLst>
          </p:cNvPr>
          <p:cNvSpPr>
            <a:spLocks noGrp="1"/>
          </p:cNvSpPr>
          <p:nvPr>
            <p:ph type="title"/>
          </p:nvPr>
        </p:nvSpPr>
        <p:spPr/>
        <p:txBody>
          <a:bodyPr/>
          <a:lstStyle/>
          <a:p>
            <a:r>
              <a:rPr lang="en-US" dirty="0"/>
              <a:t>Sequential quasi-experimentation</a:t>
            </a:r>
          </a:p>
        </p:txBody>
      </p:sp>
      <p:sp>
        <p:nvSpPr>
          <p:cNvPr id="3" name="Content Placeholder 2">
            <a:extLst>
              <a:ext uri="{FF2B5EF4-FFF2-40B4-BE49-F238E27FC236}">
                <a16:creationId xmlns:a16="http://schemas.microsoft.com/office/drawing/2014/main" id="{B7DDE2D8-80CF-4CFB-A263-637BFD2CDCE9}"/>
              </a:ext>
            </a:extLst>
          </p:cNvPr>
          <p:cNvSpPr>
            <a:spLocks noGrp="1"/>
          </p:cNvSpPr>
          <p:nvPr>
            <p:ph idx="1"/>
          </p:nvPr>
        </p:nvSpPr>
        <p:spPr/>
        <p:txBody>
          <a:bodyPr/>
          <a:lstStyle/>
          <a:p>
            <a:r>
              <a:rPr lang="en-US" dirty="0"/>
              <a:t>Create variants of your system</a:t>
            </a:r>
          </a:p>
          <a:p>
            <a:r>
              <a:rPr lang="en-US" dirty="0"/>
              <a:t>Try one then, then try the next one, and so on</a:t>
            </a:r>
          </a:p>
          <a:p>
            <a:r>
              <a:rPr lang="en-US" dirty="0"/>
              <a:t>Compare results between variants</a:t>
            </a:r>
          </a:p>
          <a:p>
            <a:endParaRPr lang="en-US" dirty="0"/>
          </a:p>
        </p:txBody>
      </p:sp>
    </p:spTree>
    <p:extLst>
      <p:ext uri="{BB962C8B-B14F-4D97-AF65-F5344CB8AC3E}">
        <p14:creationId xmlns:p14="http://schemas.microsoft.com/office/powerpoint/2010/main" val="2083613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B245-F0D6-48C4-6EA9-E24C62B13D49}"/>
              </a:ext>
            </a:extLst>
          </p:cNvPr>
          <p:cNvSpPr>
            <a:spLocks noGrp="1"/>
          </p:cNvSpPr>
          <p:nvPr>
            <p:ph type="title"/>
          </p:nvPr>
        </p:nvSpPr>
        <p:spPr/>
        <p:txBody>
          <a:bodyPr/>
          <a:lstStyle/>
          <a:p>
            <a:r>
              <a:rPr lang="en-US" dirty="0"/>
              <a:t>A/B or Sequential Quasi</a:t>
            </a:r>
          </a:p>
        </p:txBody>
      </p:sp>
      <p:sp>
        <p:nvSpPr>
          <p:cNvPr id="3" name="Content Placeholder 2">
            <a:extLst>
              <a:ext uri="{FF2B5EF4-FFF2-40B4-BE49-F238E27FC236}">
                <a16:creationId xmlns:a16="http://schemas.microsoft.com/office/drawing/2014/main" id="{E00D604E-C865-69DA-3975-8FA6CED8A12E}"/>
              </a:ext>
            </a:extLst>
          </p:cNvPr>
          <p:cNvSpPr>
            <a:spLocks noGrp="1"/>
          </p:cNvSpPr>
          <p:nvPr>
            <p:ph idx="1"/>
          </p:nvPr>
        </p:nvSpPr>
        <p:spPr/>
        <p:txBody>
          <a:bodyPr/>
          <a:lstStyle/>
          <a:p>
            <a:r>
              <a:rPr lang="en-US" dirty="0"/>
              <a:t>What are the strengths and weaknesses of each?</a:t>
            </a:r>
          </a:p>
        </p:txBody>
      </p:sp>
    </p:spTree>
    <p:extLst>
      <p:ext uri="{BB962C8B-B14F-4D97-AF65-F5344CB8AC3E}">
        <p14:creationId xmlns:p14="http://schemas.microsoft.com/office/powerpoint/2010/main" val="3517739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C87D-8613-4398-B5A2-534A2A5AA787}"/>
              </a:ext>
            </a:extLst>
          </p:cNvPr>
          <p:cNvSpPr>
            <a:spLocks noGrp="1"/>
          </p:cNvSpPr>
          <p:nvPr>
            <p:ph type="title"/>
          </p:nvPr>
        </p:nvSpPr>
        <p:spPr/>
        <p:txBody>
          <a:bodyPr/>
          <a:lstStyle/>
          <a:p>
            <a:r>
              <a:rPr lang="en-US" dirty="0"/>
              <a:t>A/B/n or quasi?</a:t>
            </a:r>
          </a:p>
        </p:txBody>
      </p:sp>
      <p:sp>
        <p:nvSpPr>
          <p:cNvPr id="3" name="Content Placeholder 2">
            <a:extLst>
              <a:ext uri="{FF2B5EF4-FFF2-40B4-BE49-F238E27FC236}">
                <a16:creationId xmlns:a16="http://schemas.microsoft.com/office/drawing/2014/main" id="{E7FC5FE5-65B2-4E0E-902B-231AA8F8172D}"/>
              </a:ext>
            </a:extLst>
          </p:cNvPr>
          <p:cNvSpPr>
            <a:spLocks noGrp="1"/>
          </p:cNvSpPr>
          <p:nvPr>
            <p:ph idx="1"/>
          </p:nvPr>
        </p:nvSpPr>
        <p:spPr>
          <a:xfrm>
            <a:off x="4876800" y="1600199"/>
            <a:ext cx="4038600" cy="4525963"/>
          </a:xfrm>
        </p:spPr>
        <p:txBody>
          <a:bodyPr/>
          <a:lstStyle/>
          <a:p>
            <a:pPr marL="0" indent="0">
              <a:buNone/>
            </a:pPr>
            <a:r>
              <a:rPr lang="en-US" dirty="0"/>
              <a:t>Sequential quasi</a:t>
            </a:r>
          </a:p>
          <a:p>
            <a:r>
              <a:rPr lang="en-US" sz="2800" dirty="0"/>
              <a:t>Easier to use in classrooms or other settings where students talk</a:t>
            </a:r>
          </a:p>
          <a:p>
            <a:r>
              <a:rPr lang="en-US" sz="2800" dirty="0"/>
              <a:t>You can adapt design based on results at each step</a:t>
            </a:r>
          </a:p>
        </p:txBody>
      </p:sp>
      <p:sp>
        <p:nvSpPr>
          <p:cNvPr id="4" name="Content Placeholder 2">
            <a:extLst>
              <a:ext uri="{FF2B5EF4-FFF2-40B4-BE49-F238E27FC236}">
                <a16:creationId xmlns:a16="http://schemas.microsoft.com/office/drawing/2014/main" id="{B2EA7BE1-98F7-4CB4-BE5B-43483FAEF372}"/>
              </a:ext>
            </a:extLst>
          </p:cNvPr>
          <p:cNvSpPr txBox="1">
            <a:spLocks/>
          </p:cNvSpPr>
          <p:nvPr/>
        </p:nvSpPr>
        <p:spPr>
          <a:xfrm>
            <a:off x="838200" y="1600200"/>
            <a:ext cx="3657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A/B/n</a:t>
            </a:r>
          </a:p>
          <a:p>
            <a:r>
              <a:rPr lang="en-US" sz="2800" dirty="0"/>
              <a:t>Results and implications are clearer</a:t>
            </a:r>
          </a:p>
          <a:p>
            <a:r>
              <a:rPr lang="en-US" sz="2800" dirty="0"/>
              <a:t>Faster to conduct</a:t>
            </a:r>
          </a:p>
        </p:txBody>
      </p:sp>
    </p:spTree>
    <p:extLst>
      <p:ext uri="{BB962C8B-B14F-4D97-AF65-F5344CB8AC3E}">
        <p14:creationId xmlns:p14="http://schemas.microsoft.com/office/powerpoint/2010/main" val="904156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47E8-3184-B66C-4552-1E1EE5E309FC}"/>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B7BF94A5-0A4E-6C71-94AA-2E3960C55A8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62727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C901-89EB-4382-ABF9-CF67DD28B06B}"/>
              </a:ext>
            </a:extLst>
          </p:cNvPr>
          <p:cNvSpPr>
            <a:spLocks noGrp="1"/>
          </p:cNvSpPr>
          <p:nvPr>
            <p:ph type="title"/>
          </p:nvPr>
        </p:nvSpPr>
        <p:spPr/>
        <p:txBody>
          <a:bodyPr/>
          <a:lstStyle/>
          <a:p>
            <a:r>
              <a:rPr lang="en-US" dirty="0"/>
              <a:t>Learning Analytics/EDM</a:t>
            </a:r>
          </a:p>
        </p:txBody>
      </p:sp>
      <p:sp>
        <p:nvSpPr>
          <p:cNvPr id="3" name="Content Placeholder 2">
            <a:extLst>
              <a:ext uri="{FF2B5EF4-FFF2-40B4-BE49-F238E27FC236}">
                <a16:creationId xmlns:a16="http://schemas.microsoft.com/office/drawing/2014/main" id="{A23A6FD4-5E9D-46E0-A4FC-EB22885967E2}"/>
              </a:ext>
            </a:extLst>
          </p:cNvPr>
          <p:cNvSpPr>
            <a:spLocks noGrp="1"/>
          </p:cNvSpPr>
          <p:nvPr>
            <p:ph idx="1"/>
          </p:nvPr>
        </p:nvSpPr>
        <p:spPr/>
        <p:txBody>
          <a:bodyPr/>
          <a:lstStyle/>
          <a:p>
            <a:r>
              <a:rPr lang="en-US" dirty="0"/>
              <a:t>A great source of variables for A/B/n &amp; quasi-experiments</a:t>
            </a:r>
          </a:p>
          <a:p>
            <a:endParaRPr lang="en-US" dirty="0"/>
          </a:p>
          <a:p>
            <a:r>
              <a:rPr lang="en-US" dirty="0"/>
              <a:t>Not enough just to compare conditions</a:t>
            </a:r>
          </a:p>
          <a:p>
            <a:endParaRPr lang="en-US" dirty="0"/>
          </a:p>
          <a:p>
            <a:r>
              <a:rPr lang="en-US" dirty="0"/>
              <a:t>What are you comparing them in terms of?</a:t>
            </a:r>
          </a:p>
        </p:txBody>
      </p:sp>
    </p:spTree>
    <p:extLst>
      <p:ext uri="{BB962C8B-B14F-4D97-AF65-F5344CB8AC3E}">
        <p14:creationId xmlns:p14="http://schemas.microsoft.com/office/powerpoint/2010/main" val="1566060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ACF9-08F9-F446-39E8-F111FEDDED1C}"/>
              </a:ext>
            </a:extLst>
          </p:cNvPr>
          <p:cNvSpPr>
            <a:spLocks noGrp="1"/>
          </p:cNvSpPr>
          <p:nvPr>
            <p:ph type="title"/>
          </p:nvPr>
        </p:nvSpPr>
        <p:spPr/>
        <p:txBody>
          <a:bodyPr>
            <a:normAutofit fontScale="90000"/>
          </a:bodyPr>
          <a:lstStyle/>
          <a:p>
            <a:r>
              <a:rPr lang="en-US" dirty="0"/>
              <a:t>Let’s say we are comparing 2 versions of an adaptive learning system</a:t>
            </a:r>
          </a:p>
        </p:txBody>
      </p:sp>
      <p:sp>
        <p:nvSpPr>
          <p:cNvPr id="3" name="Content Placeholder 2">
            <a:extLst>
              <a:ext uri="{FF2B5EF4-FFF2-40B4-BE49-F238E27FC236}">
                <a16:creationId xmlns:a16="http://schemas.microsoft.com/office/drawing/2014/main" id="{F86E3138-496E-4A88-CF1D-37641629778A}"/>
              </a:ext>
            </a:extLst>
          </p:cNvPr>
          <p:cNvSpPr>
            <a:spLocks noGrp="1"/>
          </p:cNvSpPr>
          <p:nvPr>
            <p:ph idx="1"/>
          </p:nvPr>
        </p:nvSpPr>
        <p:spPr/>
        <p:txBody>
          <a:bodyPr/>
          <a:lstStyle/>
          <a:p>
            <a:r>
              <a:rPr lang="en-US" dirty="0"/>
              <a:t>What are some dependent variables we could compare the 2 versions in terms of?</a:t>
            </a:r>
          </a:p>
        </p:txBody>
      </p:sp>
    </p:spTree>
    <p:extLst>
      <p:ext uri="{BB962C8B-B14F-4D97-AF65-F5344CB8AC3E}">
        <p14:creationId xmlns:p14="http://schemas.microsoft.com/office/powerpoint/2010/main" val="4049659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40E3-488B-4804-BC4F-6E83CD95BC17}"/>
              </a:ext>
            </a:extLst>
          </p:cNvPr>
          <p:cNvSpPr>
            <a:spLocks noGrp="1"/>
          </p:cNvSpPr>
          <p:nvPr>
            <p:ph type="title"/>
          </p:nvPr>
        </p:nvSpPr>
        <p:spPr/>
        <p:txBody>
          <a:bodyPr/>
          <a:lstStyle/>
          <a:p>
            <a:r>
              <a:rPr lang="en-US" dirty="0"/>
              <a:t>Some possible variables</a:t>
            </a:r>
          </a:p>
        </p:txBody>
      </p:sp>
      <p:sp>
        <p:nvSpPr>
          <p:cNvPr id="3" name="Content Placeholder 2">
            <a:extLst>
              <a:ext uri="{FF2B5EF4-FFF2-40B4-BE49-F238E27FC236}">
                <a16:creationId xmlns:a16="http://schemas.microsoft.com/office/drawing/2014/main" id="{F2E64EB0-042E-45F8-ACD5-DF9E6465B0B4}"/>
              </a:ext>
            </a:extLst>
          </p:cNvPr>
          <p:cNvSpPr>
            <a:spLocks noGrp="1"/>
          </p:cNvSpPr>
          <p:nvPr>
            <p:ph idx="1"/>
          </p:nvPr>
        </p:nvSpPr>
        <p:spPr/>
        <p:txBody>
          <a:bodyPr>
            <a:normAutofit fontScale="92500" lnSpcReduction="20000"/>
          </a:bodyPr>
          <a:lstStyle/>
          <a:p>
            <a:r>
              <a:rPr lang="en-US" dirty="0"/>
              <a:t>Completion</a:t>
            </a:r>
          </a:p>
          <a:p>
            <a:r>
              <a:rPr lang="en-US" dirty="0" err="1"/>
              <a:t>Stopout</a:t>
            </a:r>
            <a:r>
              <a:rPr lang="en-US" dirty="0"/>
              <a:t>/dropout/quitting</a:t>
            </a:r>
          </a:p>
          <a:p>
            <a:r>
              <a:rPr lang="en-US" dirty="0"/>
              <a:t>Within-system learning</a:t>
            </a:r>
          </a:p>
          <a:p>
            <a:r>
              <a:rPr lang="en-US" dirty="0"/>
              <a:t>Use of learning outside the system</a:t>
            </a:r>
          </a:p>
          <a:p>
            <a:endParaRPr lang="en-US" dirty="0"/>
          </a:p>
          <a:p>
            <a:r>
              <a:rPr lang="en-US" dirty="0"/>
              <a:t>Gaming the system, careless behavior</a:t>
            </a:r>
          </a:p>
          <a:p>
            <a:r>
              <a:rPr lang="en-US" dirty="0"/>
              <a:t>Frustration, boredom, engaged concentration</a:t>
            </a:r>
          </a:p>
          <a:p>
            <a:endParaRPr lang="en-US" dirty="0"/>
          </a:p>
          <a:p>
            <a:r>
              <a:rPr lang="en-US" dirty="0"/>
              <a:t>Self-regulated learning strategies</a:t>
            </a:r>
          </a:p>
        </p:txBody>
      </p:sp>
    </p:spTree>
    <p:extLst>
      <p:ext uri="{BB962C8B-B14F-4D97-AF65-F5344CB8AC3E}">
        <p14:creationId xmlns:p14="http://schemas.microsoft.com/office/powerpoint/2010/main" val="3232900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71BC-0170-46F8-A2A0-365264306D2F}"/>
              </a:ext>
            </a:extLst>
          </p:cNvPr>
          <p:cNvSpPr>
            <a:spLocks noGrp="1"/>
          </p:cNvSpPr>
          <p:nvPr>
            <p:ph type="title"/>
          </p:nvPr>
        </p:nvSpPr>
        <p:spPr/>
        <p:txBody>
          <a:bodyPr/>
          <a:lstStyle/>
          <a:p>
            <a:r>
              <a:rPr lang="en-US" dirty="0"/>
              <a:t>Measuring learning within-system</a:t>
            </a:r>
          </a:p>
        </p:txBody>
      </p:sp>
      <p:sp>
        <p:nvSpPr>
          <p:cNvPr id="3" name="Content Placeholder 2">
            <a:extLst>
              <a:ext uri="{FF2B5EF4-FFF2-40B4-BE49-F238E27FC236}">
                <a16:creationId xmlns:a16="http://schemas.microsoft.com/office/drawing/2014/main" id="{D5252A27-43CE-4A15-87A8-8ED39A3671F2}"/>
              </a:ext>
            </a:extLst>
          </p:cNvPr>
          <p:cNvSpPr>
            <a:spLocks noGrp="1"/>
          </p:cNvSpPr>
          <p:nvPr>
            <p:ph idx="1"/>
          </p:nvPr>
        </p:nvSpPr>
        <p:spPr/>
        <p:txBody>
          <a:bodyPr/>
          <a:lstStyle/>
          <a:p>
            <a:r>
              <a:rPr lang="en-US" dirty="0"/>
              <a:t>Knowledge (using knowledge models)</a:t>
            </a:r>
          </a:p>
          <a:p>
            <a:r>
              <a:rPr lang="en-US" dirty="0"/>
              <a:t>Mastery rate (speed of learning)</a:t>
            </a:r>
          </a:p>
          <a:p>
            <a:endParaRPr lang="en-US" dirty="0"/>
          </a:p>
        </p:txBody>
      </p:sp>
    </p:spTree>
    <p:extLst>
      <p:ext uri="{BB962C8B-B14F-4D97-AF65-F5344CB8AC3E}">
        <p14:creationId xmlns:p14="http://schemas.microsoft.com/office/powerpoint/2010/main" val="1909100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9A91-0977-F9EE-BAE4-347800B31A24}"/>
              </a:ext>
            </a:extLst>
          </p:cNvPr>
          <p:cNvSpPr>
            <a:spLocks noGrp="1"/>
          </p:cNvSpPr>
          <p:nvPr>
            <p:ph type="title"/>
          </p:nvPr>
        </p:nvSpPr>
        <p:spPr/>
        <p:txBody>
          <a:bodyPr/>
          <a:lstStyle/>
          <a:p>
            <a:r>
              <a:rPr lang="en-US" dirty="0"/>
              <a:t>Further Comments?</a:t>
            </a:r>
          </a:p>
        </p:txBody>
      </p:sp>
      <p:sp>
        <p:nvSpPr>
          <p:cNvPr id="3" name="Content Placeholder 2">
            <a:extLst>
              <a:ext uri="{FF2B5EF4-FFF2-40B4-BE49-F238E27FC236}">
                <a16:creationId xmlns:a16="http://schemas.microsoft.com/office/drawing/2014/main" id="{784C6168-B1A0-77C8-A132-E042B303E92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4547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(Lomas et al., 2017)</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Novelty</a:t>
            </a:r>
          </a:p>
          <a:p>
            <a:pPr lvl="1"/>
            <a:r>
              <a:rPr lang="en-US" dirty="0"/>
              <a:t>What might be some ways to mess this up?</a:t>
            </a:r>
          </a:p>
          <a:p>
            <a:pPr lvl="1"/>
            <a:endParaRPr lang="en-US" dirty="0"/>
          </a:p>
        </p:txBody>
      </p:sp>
    </p:spTree>
    <p:extLst>
      <p:ext uri="{BB962C8B-B14F-4D97-AF65-F5344CB8AC3E}">
        <p14:creationId xmlns:p14="http://schemas.microsoft.com/office/powerpoint/2010/main" val="3335733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44A5-F1E0-4A50-9760-CAB6E097FBE1}"/>
              </a:ext>
            </a:extLst>
          </p:cNvPr>
          <p:cNvSpPr>
            <a:spLocks noGrp="1"/>
          </p:cNvSpPr>
          <p:nvPr>
            <p:ph type="title"/>
          </p:nvPr>
        </p:nvSpPr>
        <p:spPr/>
        <p:txBody>
          <a:bodyPr/>
          <a:lstStyle/>
          <a:p>
            <a:r>
              <a:rPr lang="en-US" dirty="0"/>
              <a:t>How big a sample should you use?</a:t>
            </a:r>
          </a:p>
        </p:txBody>
      </p:sp>
      <p:sp>
        <p:nvSpPr>
          <p:cNvPr id="3" name="Content Placeholder 2">
            <a:extLst>
              <a:ext uri="{FF2B5EF4-FFF2-40B4-BE49-F238E27FC236}">
                <a16:creationId xmlns:a16="http://schemas.microsoft.com/office/drawing/2014/main" id="{59CF52FD-AD4D-436A-A5C3-8F6AB185326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98205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44A5-F1E0-4A50-9760-CAB6E097FBE1}"/>
              </a:ext>
            </a:extLst>
          </p:cNvPr>
          <p:cNvSpPr>
            <a:spLocks noGrp="1"/>
          </p:cNvSpPr>
          <p:nvPr>
            <p:ph type="title"/>
          </p:nvPr>
        </p:nvSpPr>
        <p:spPr/>
        <p:txBody>
          <a:bodyPr/>
          <a:lstStyle/>
          <a:p>
            <a:r>
              <a:rPr lang="en-US" dirty="0"/>
              <a:t>Some options</a:t>
            </a:r>
          </a:p>
        </p:txBody>
      </p:sp>
      <p:sp>
        <p:nvSpPr>
          <p:cNvPr id="3" name="Content Placeholder 2">
            <a:extLst>
              <a:ext uri="{FF2B5EF4-FFF2-40B4-BE49-F238E27FC236}">
                <a16:creationId xmlns:a16="http://schemas.microsoft.com/office/drawing/2014/main" id="{59CF52FD-AD4D-436A-A5C3-8F6AB185326A}"/>
              </a:ext>
            </a:extLst>
          </p:cNvPr>
          <p:cNvSpPr>
            <a:spLocks noGrp="1"/>
          </p:cNvSpPr>
          <p:nvPr>
            <p:ph idx="1"/>
          </p:nvPr>
        </p:nvSpPr>
        <p:spPr/>
        <p:txBody>
          <a:bodyPr/>
          <a:lstStyle/>
          <a:p>
            <a:r>
              <a:rPr lang="en-US" dirty="0"/>
              <a:t>Use everybody</a:t>
            </a:r>
          </a:p>
          <a:p>
            <a:r>
              <a:rPr lang="en-US" dirty="0"/>
              <a:t>Pick a number in advance</a:t>
            </a:r>
          </a:p>
          <a:p>
            <a:r>
              <a:rPr lang="en-US" dirty="0"/>
              <a:t>Pick a convenience cohort</a:t>
            </a:r>
          </a:p>
          <a:p>
            <a:r>
              <a:rPr lang="en-US" dirty="0"/>
              <a:t>Conduct statistical power analysis</a:t>
            </a:r>
          </a:p>
          <a:p>
            <a:endParaRPr lang="en-US" dirty="0"/>
          </a:p>
        </p:txBody>
      </p:sp>
    </p:spTree>
    <p:extLst>
      <p:ext uri="{BB962C8B-B14F-4D97-AF65-F5344CB8AC3E}">
        <p14:creationId xmlns:p14="http://schemas.microsoft.com/office/powerpoint/2010/main" val="2508520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44A5-F1E0-4A50-9760-CAB6E097FBE1}"/>
              </a:ext>
            </a:extLst>
          </p:cNvPr>
          <p:cNvSpPr>
            <a:spLocks noGrp="1"/>
          </p:cNvSpPr>
          <p:nvPr>
            <p:ph type="title"/>
          </p:nvPr>
        </p:nvSpPr>
        <p:spPr/>
        <p:txBody>
          <a:bodyPr/>
          <a:lstStyle/>
          <a:p>
            <a:r>
              <a:rPr lang="en-US" dirty="0"/>
              <a:t>Some options</a:t>
            </a:r>
          </a:p>
        </p:txBody>
      </p:sp>
      <p:sp>
        <p:nvSpPr>
          <p:cNvPr id="3" name="Content Placeholder 2">
            <a:extLst>
              <a:ext uri="{FF2B5EF4-FFF2-40B4-BE49-F238E27FC236}">
                <a16:creationId xmlns:a16="http://schemas.microsoft.com/office/drawing/2014/main" id="{59CF52FD-AD4D-436A-A5C3-8F6AB185326A}"/>
              </a:ext>
            </a:extLst>
          </p:cNvPr>
          <p:cNvSpPr>
            <a:spLocks noGrp="1"/>
          </p:cNvSpPr>
          <p:nvPr>
            <p:ph idx="1"/>
          </p:nvPr>
        </p:nvSpPr>
        <p:spPr/>
        <p:txBody>
          <a:bodyPr/>
          <a:lstStyle/>
          <a:p>
            <a:r>
              <a:rPr lang="en-US" dirty="0"/>
              <a:t>Use everybody</a:t>
            </a:r>
          </a:p>
          <a:p>
            <a:r>
              <a:rPr lang="en-US" dirty="0"/>
              <a:t>Pick a number in advance</a:t>
            </a:r>
          </a:p>
          <a:p>
            <a:r>
              <a:rPr lang="en-US" dirty="0"/>
              <a:t>Pick a convenience cohort</a:t>
            </a:r>
          </a:p>
          <a:p>
            <a:r>
              <a:rPr lang="en-US" dirty="0"/>
              <a:t>Conduct statistical power analysis</a:t>
            </a:r>
          </a:p>
          <a:p>
            <a:pPr lvl="1"/>
            <a:r>
              <a:rPr lang="en-US" dirty="0"/>
              <a:t>Does everybody know what this is?</a:t>
            </a:r>
          </a:p>
          <a:p>
            <a:endParaRPr lang="en-US" dirty="0"/>
          </a:p>
        </p:txBody>
      </p:sp>
    </p:spTree>
    <p:extLst>
      <p:ext uri="{BB962C8B-B14F-4D97-AF65-F5344CB8AC3E}">
        <p14:creationId xmlns:p14="http://schemas.microsoft.com/office/powerpoint/2010/main" val="1043899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44A5-F1E0-4A50-9760-CAB6E097FBE1}"/>
              </a:ext>
            </a:extLst>
          </p:cNvPr>
          <p:cNvSpPr>
            <a:spLocks noGrp="1"/>
          </p:cNvSpPr>
          <p:nvPr>
            <p:ph type="title"/>
          </p:nvPr>
        </p:nvSpPr>
        <p:spPr/>
        <p:txBody>
          <a:bodyPr/>
          <a:lstStyle/>
          <a:p>
            <a:r>
              <a:rPr lang="en-US" dirty="0"/>
              <a:t>What are the pluses and minuses?</a:t>
            </a:r>
          </a:p>
        </p:txBody>
      </p:sp>
      <p:sp>
        <p:nvSpPr>
          <p:cNvPr id="3" name="Content Placeholder 2">
            <a:extLst>
              <a:ext uri="{FF2B5EF4-FFF2-40B4-BE49-F238E27FC236}">
                <a16:creationId xmlns:a16="http://schemas.microsoft.com/office/drawing/2014/main" id="{59CF52FD-AD4D-436A-A5C3-8F6AB185326A}"/>
              </a:ext>
            </a:extLst>
          </p:cNvPr>
          <p:cNvSpPr>
            <a:spLocks noGrp="1"/>
          </p:cNvSpPr>
          <p:nvPr>
            <p:ph idx="1"/>
          </p:nvPr>
        </p:nvSpPr>
        <p:spPr/>
        <p:txBody>
          <a:bodyPr/>
          <a:lstStyle/>
          <a:p>
            <a:r>
              <a:rPr lang="en-US" dirty="0"/>
              <a:t>Use everybody</a:t>
            </a:r>
          </a:p>
          <a:p>
            <a:r>
              <a:rPr lang="en-US" dirty="0"/>
              <a:t>Pick a number in advance</a:t>
            </a:r>
          </a:p>
          <a:p>
            <a:r>
              <a:rPr lang="en-US" dirty="0"/>
              <a:t>Pick a convenience cohort</a:t>
            </a:r>
          </a:p>
          <a:p>
            <a:r>
              <a:rPr lang="en-US" dirty="0"/>
              <a:t>Conduct statistical power analysis</a:t>
            </a:r>
          </a:p>
          <a:p>
            <a:endParaRPr lang="en-US" dirty="0"/>
          </a:p>
        </p:txBody>
      </p:sp>
    </p:spTree>
    <p:extLst>
      <p:ext uri="{BB962C8B-B14F-4D97-AF65-F5344CB8AC3E}">
        <p14:creationId xmlns:p14="http://schemas.microsoft.com/office/powerpoint/2010/main" val="1933580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44A5-F1E0-4A50-9760-CAB6E097FBE1}"/>
              </a:ext>
            </a:extLst>
          </p:cNvPr>
          <p:cNvSpPr>
            <a:spLocks noGrp="1"/>
          </p:cNvSpPr>
          <p:nvPr>
            <p:ph type="title"/>
          </p:nvPr>
        </p:nvSpPr>
        <p:spPr/>
        <p:txBody>
          <a:bodyPr>
            <a:normAutofit fontScale="90000"/>
          </a:bodyPr>
          <a:lstStyle/>
          <a:p>
            <a:r>
              <a:rPr lang="en-US" dirty="0"/>
              <a:t>Why not just run the A/B test on everyone?</a:t>
            </a:r>
          </a:p>
        </p:txBody>
      </p:sp>
      <p:sp>
        <p:nvSpPr>
          <p:cNvPr id="3" name="Content Placeholder 2">
            <a:extLst>
              <a:ext uri="{FF2B5EF4-FFF2-40B4-BE49-F238E27FC236}">
                <a16:creationId xmlns:a16="http://schemas.microsoft.com/office/drawing/2014/main" id="{59CF52FD-AD4D-436A-A5C3-8F6AB185326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53271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44A5-F1E0-4A50-9760-CAB6E097FBE1}"/>
              </a:ext>
            </a:extLst>
          </p:cNvPr>
          <p:cNvSpPr>
            <a:spLocks noGrp="1"/>
          </p:cNvSpPr>
          <p:nvPr>
            <p:ph type="title"/>
          </p:nvPr>
        </p:nvSpPr>
        <p:spPr/>
        <p:txBody>
          <a:bodyPr>
            <a:normAutofit fontScale="90000"/>
          </a:bodyPr>
          <a:lstStyle/>
          <a:p>
            <a:r>
              <a:rPr lang="en-US" dirty="0"/>
              <a:t>Why not just run the A/B test on everyone?</a:t>
            </a:r>
          </a:p>
        </p:txBody>
      </p:sp>
      <p:sp>
        <p:nvSpPr>
          <p:cNvPr id="3" name="Content Placeholder 2">
            <a:extLst>
              <a:ext uri="{FF2B5EF4-FFF2-40B4-BE49-F238E27FC236}">
                <a16:creationId xmlns:a16="http://schemas.microsoft.com/office/drawing/2014/main" id="{59CF52FD-AD4D-436A-A5C3-8F6AB185326A}"/>
              </a:ext>
            </a:extLst>
          </p:cNvPr>
          <p:cNvSpPr>
            <a:spLocks noGrp="1"/>
          </p:cNvSpPr>
          <p:nvPr>
            <p:ph idx="1"/>
          </p:nvPr>
        </p:nvSpPr>
        <p:spPr/>
        <p:txBody>
          <a:bodyPr/>
          <a:lstStyle/>
          <a:p>
            <a:r>
              <a:rPr lang="en-US" dirty="0"/>
              <a:t>Do you want to deploy an untested change to a million learners when you could deploy it to 300?</a:t>
            </a:r>
          </a:p>
        </p:txBody>
      </p:sp>
    </p:spTree>
    <p:extLst>
      <p:ext uri="{BB962C8B-B14F-4D97-AF65-F5344CB8AC3E}">
        <p14:creationId xmlns:p14="http://schemas.microsoft.com/office/powerpoint/2010/main" val="1233103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2777-62BA-ABEB-F361-2D8FB4B0ECF3}"/>
              </a:ext>
            </a:extLst>
          </p:cNvPr>
          <p:cNvSpPr>
            <a:spLocks noGrp="1"/>
          </p:cNvSpPr>
          <p:nvPr>
            <p:ph type="title"/>
          </p:nvPr>
        </p:nvSpPr>
        <p:spPr/>
        <p:txBody>
          <a:bodyPr/>
          <a:lstStyle/>
          <a:p>
            <a:r>
              <a:rPr lang="en-US" dirty="0"/>
              <a:t>Comments? Questions?</a:t>
            </a:r>
          </a:p>
        </p:txBody>
      </p:sp>
      <p:sp>
        <p:nvSpPr>
          <p:cNvPr id="3" name="Content Placeholder 2">
            <a:extLst>
              <a:ext uri="{FF2B5EF4-FFF2-40B4-BE49-F238E27FC236}">
                <a16:creationId xmlns:a16="http://schemas.microsoft.com/office/drawing/2014/main" id="{2714CD1D-93BD-B5F9-D842-070B68E07E1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80359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76E1-DA58-4F49-8F37-160B5F0EB4E7}"/>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3B1C4D66-21F0-4440-84E9-F1E1D5BE0B62}"/>
              </a:ext>
            </a:extLst>
          </p:cNvPr>
          <p:cNvSpPr>
            <a:spLocks noGrp="1"/>
          </p:cNvSpPr>
          <p:nvPr>
            <p:ph idx="1"/>
          </p:nvPr>
        </p:nvSpPr>
        <p:spPr>
          <a:xfrm>
            <a:off x="457200" y="1600200"/>
            <a:ext cx="8229600" cy="4983162"/>
          </a:xfrm>
        </p:spPr>
        <p:txBody>
          <a:bodyPr>
            <a:normAutofit/>
          </a:bodyPr>
          <a:lstStyle/>
          <a:p>
            <a:r>
              <a:rPr lang="en-US" dirty="0" err="1"/>
              <a:t>ASSISTments</a:t>
            </a:r>
            <a:r>
              <a:rPr lang="en-US" dirty="0"/>
              <a:t> determined which learning supports were more effective (Razzaq et al., 2006)</a:t>
            </a:r>
          </a:p>
          <a:p>
            <a:pPr lvl="1"/>
            <a:r>
              <a:rPr lang="en-US" dirty="0"/>
              <a:t>Hints better than scaffolds</a:t>
            </a:r>
          </a:p>
          <a:p>
            <a:pPr lvl="1"/>
            <a:r>
              <a:rPr lang="en-US" dirty="0"/>
              <a:t>Led to using scaffolds much less often, way beyond original study context</a:t>
            </a:r>
          </a:p>
          <a:p>
            <a:pPr lvl="1"/>
            <a:endParaRPr lang="en-US" dirty="0"/>
          </a:p>
        </p:txBody>
      </p:sp>
    </p:spTree>
    <p:extLst>
      <p:ext uri="{BB962C8B-B14F-4D97-AF65-F5344CB8AC3E}">
        <p14:creationId xmlns:p14="http://schemas.microsoft.com/office/powerpoint/2010/main" val="4142784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76E1-DA58-4F49-8F37-160B5F0EB4E7}"/>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3B1C4D66-21F0-4440-84E9-F1E1D5BE0B62}"/>
              </a:ext>
            </a:extLst>
          </p:cNvPr>
          <p:cNvSpPr>
            <a:spLocks noGrp="1"/>
          </p:cNvSpPr>
          <p:nvPr>
            <p:ph idx="1"/>
          </p:nvPr>
        </p:nvSpPr>
        <p:spPr>
          <a:xfrm>
            <a:off x="457200" y="1600200"/>
            <a:ext cx="8229600" cy="4983162"/>
          </a:xfrm>
        </p:spPr>
        <p:txBody>
          <a:bodyPr>
            <a:normAutofit/>
          </a:bodyPr>
          <a:lstStyle/>
          <a:p>
            <a:r>
              <a:rPr lang="en-US" dirty="0" err="1"/>
              <a:t>ASSISTments</a:t>
            </a:r>
            <a:r>
              <a:rPr lang="en-US" dirty="0"/>
              <a:t> determined which learning supports were more effective (Razzaq et al., 2006)</a:t>
            </a:r>
          </a:p>
          <a:p>
            <a:pPr lvl="1"/>
            <a:r>
              <a:rPr lang="en-US" dirty="0"/>
              <a:t>Hints better than scaffolds</a:t>
            </a:r>
          </a:p>
          <a:p>
            <a:pPr lvl="1"/>
            <a:r>
              <a:rPr lang="en-US" dirty="0"/>
              <a:t>Led to using scaffolds much less often, way beyond original study context</a:t>
            </a:r>
          </a:p>
          <a:p>
            <a:pPr lvl="1"/>
            <a:r>
              <a:rPr lang="en-US" dirty="0"/>
              <a:t>But… Zhou et al. (2021) found opposite effect in replication study, also within </a:t>
            </a:r>
            <a:r>
              <a:rPr lang="en-US" dirty="0" err="1"/>
              <a:t>ASSISTments</a:t>
            </a:r>
            <a:endParaRPr lang="en-US" dirty="0"/>
          </a:p>
          <a:p>
            <a:pPr lvl="2"/>
            <a:r>
              <a:rPr lang="en-US" dirty="0"/>
              <a:t>Different age group</a:t>
            </a:r>
          </a:p>
          <a:p>
            <a:pPr lvl="2"/>
            <a:r>
              <a:rPr lang="en-US" dirty="0"/>
              <a:t>Different content</a:t>
            </a:r>
          </a:p>
        </p:txBody>
      </p:sp>
    </p:spTree>
    <p:extLst>
      <p:ext uri="{BB962C8B-B14F-4D97-AF65-F5344CB8AC3E}">
        <p14:creationId xmlns:p14="http://schemas.microsoft.com/office/powerpoint/2010/main" val="2315407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76E1-DA58-4F49-8F37-160B5F0EB4E7}"/>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3B1C4D66-21F0-4440-84E9-F1E1D5BE0B62}"/>
              </a:ext>
            </a:extLst>
          </p:cNvPr>
          <p:cNvSpPr>
            <a:spLocks noGrp="1"/>
          </p:cNvSpPr>
          <p:nvPr>
            <p:ph idx="1"/>
          </p:nvPr>
        </p:nvSpPr>
        <p:spPr>
          <a:xfrm>
            <a:off x="457200" y="1600200"/>
            <a:ext cx="8229600" cy="4983162"/>
          </a:xfrm>
        </p:spPr>
        <p:txBody>
          <a:bodyPr>
            <a:normAutofit/>
          </a:bodyPr>
          <a:lstStyle/>
          <a:p>
            <a:r>
              <a:rPr lang="en-US" dirty="0"/>
              <a:t>Cognitive Tutor refined their knowledge model and increased student learning (Koedinger et al., 2013)</a:t>
            </a:r>
          </a:p>
          <a:p>
            <a:pPr lvl="1"/>
            <a:r>
              <a:rPr lang="en-US" dirty="0"/>
              <a:t>Split some skills in knowledge model so that mastery was calculated separately</a:t>
            </a:r>
          </a:p>
          <a:p>
            <a:pPr lvl="1"/>
            <a:r>
              <a:rPr lang="en-US" dirty="0"/>
              <a:t>Led to time focused on specific skills and better learning</a:t>
            </a:r>
          </a:p>
        </p:txBody>
      </p:sp>
    </p:spTree>
    <p:extLst>
      <p:ext uri="{BB962C8B-B14F-4D97-AF65-F5344CB8AC3E}">
        <p14:creationId xmlns:p14="http://schemas.microsoft.com/office/powerpoint/2010/main" val="295260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(Lomas et al., 2017)</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Suspense</a:t>
            </a:r>
          </a:p>
          <a:p>
            <a:pPr lvl="1"/>
            <a:r>
              <a:rPr lang="en-US" dirty="0"/>
              <a:t>How close the player is to losing</a:t>
            </a:r>
          </a:p>
          <a:p>
            <a:pPr lvl="1"/>
            <a:endParaRPr lang="en-US" dirty="0"/>
          </a:p>
        </p:txBody>
      </p:sp>
    </p:spTree>
    <p:extLst>
      <p:ext uri="{BB962C8B-B14F-4D97-AF65-F5344CB8AC3E}">
        <p14:creationId xmlns:p14="http://schemas.microsoft.com/office/powerpoint/2010/main" val="116938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76E1-DA58-4F49-8F37-160B5F0EB4E7}"/>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3B1C4D66-21F0-4440-84E9-F1E1D5BE0B62}"/>
              </a:ext>
            </a:extLst>
          </p:cNvPr>
          <p:cNvSpPr>
            <a:spLocks noGrp="1"/>
          </p:cNvSpPr>
          <p:nvPr>
            <p:ph idx="1"/>
          </p:nvPr>
        </p:nvSpPr>
        <p:spPr>
          <a:xfrm>
            <a:off x="457200" y="1600200"/>
            <a:ext cx="8229600" cy="4983162"/>
          </a:xfrm>
        </p:spPr>
        <p:txBody>
          <a:bodyPr>
            <a:normAutofit/>
          </a:bodyPr>
          <a:lstStyle/>
          <a:p>
            <a:r>
              <a:rPr lang="en-US" dirty="0" err="1"/>
              <a:t>HarvardX</a:t>
            </a:r>
            <a:r>
              <a:rPr lang="en-US" dirty="0"/>
              <a:t> iteratively developed a strategy for getting students to come back after they stop out (Whitehill et al., 2015)</a:t>
            </a:r>
          </a:p>
          <a:p>
            <a:pPr lvl="1"/>
            <a:r>
              <a:rPr lang="en-US" dirty="0"/>
              <a:t>Designed and delivered email messages</a:t>
            </a:r>
          </a:p>
          <a:p>
            <a:pPr lvl="1"/>
            <a:r>
              <a:rPr lang="en-US" dirty="0"/>
              <a:t>Led to higher completion rates</a:t>
            </a:r>
          </a:p>
          <a:p>
            <a:pPr lvl="1"/>
            <a:r>
              <a:rPr lang="en-US" dirty="0"/>
              <a:t>Never scaled to other MOOCs and I’m not sure why</a:t>
            </a:r>
          </a:p>
        </p:txBody>
      </p:sp>
    </p:spTree>
    <p:extLst>
      <p:ext uri="{BB962C8B-B14F-4D97-AF65-F5344CB8AC3E}">
        <p14:creationId xmlns:p14="http://schemas.microsoft.com/office/powerpoint/2010/main" val="3399204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76E1-DA58-4F49-8F37-160B5F0EB4E7}"/>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3B1C4D66-21F0-4440-84E9-F1E1D5BE0B62}"/>
              </a:ext>
            </a:extLst>
          </p:cNvPr>
          <p:cNvSpPr>
            <a:spLocks noGrp="1"/>
          </p:cNvSpPr>
          <p:nvPr>
            <p:ph idx="1"/>
          </p:nvPr>
        </p:nvSpPr>
        <p:spPr>
          <a:xfrm>
            <a:off x="457200" y="1600200"/>
            <a:ext cx="8229600" cy="4983162"/>
          </a:xfrm>
        </p:spPr>
        <p:txBody>
          <a:bodyPr>
            <a:normAutofit/>
          </a:bodyPr>
          <a:lstStyle/>
          <a:p>
            <a:r>
              <a:rPr lang="en-US" dirty="0" err="1"/>
              <a:t>Mindspark</a:t>
            </a:r>
            <a:r>
              <a:rPr lang="en-US" dirty="0"/>
              <a:t> developed a fast way to determine which skills had lower-quality knowledge models (Agarwal et al., 2018)</a:t>
            </a:r>
          </a:p>
          <a:p>
            <a:pPr lvl="1"/>
            <a:r>
              <a:rPr lang="en-US" dirty="0"/>
              <a:t>Applied Bayesian Knowledge Tracing model to all skills</a:t>
            </a:r>
          </a:p>
          <a:p>
            <a:pPr lvl="1"/>
            <a:r>
              <a:rPr lang="en-US" dirty="0"/>
              <a:t>Looked for skills with unexpectedly high guess or slip rates</a:t>
            </a:r>
          </a:p>
          <a:p>
            <a:pPr lvl="1"/>
            <a:r>
              <a:rPr lang="en-US" dirty="0"/>
              <a:t>Investigated those skills in detail and fixed them, leading to better optimization of student time</a:t>
            </a:r>
          </a:p>
        </p:txBody>
      </p:sp>
    </p:spTree>
    <p:extLst>
      <p:ext uri="{BB962C8B-B14F-4D97-AF65-F5344CB8AC3E}">
        <p14:creationId xmlns:p14="http://schemas.microsoft.com/office/powerpoint/2010/main" val="3581556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76E1-DA58-4F49-8F37-160B5F0EB4E7}"/>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3B1C4D66-21F0-4440-84E9-F1E1D5BE0B62}"/>
              </a:ext>
            </a:extLst>
          </p:cNvPr>
          <p:cNvSpPr>
            <a:spLocks noGrp="1"/>
          </p:cNvSpPr>
          <p:nvPr>
            <p:ph idx="1"/>
          </p:nvPr>
        </p:nvSpPr>
        <p:spPr>
          <a:xfrm>
            <a:off x="457200" y="1600200"/>
            <a:ext cx="8229600" cy="4983162"/>
          </a:xfrm>
        </p:spPr>
        <p:txBody>
          <a:bodyPr>
            <a:normAutofit/>
          </a:bodyPr>
          <a:lstStyle/>
          <a:p>
            <a:r>
              <a:rPr lang="en-US" dirty="0"/>
              <a:t>Alef NextGen determined which content was least effective (and fixed it) (Baker et al., 2018)</a:t>
            </a:r>
          </a:p>
          <a:p>
            <a:pPr lvl="1"/>
            <a:r>
              <a:rPr lang="en-US" dirty="0"/>
              <a:t>Applied variant of Bayesian Knowledge Tracing model to all skills, which also fit learning parameter for video content</a:t>
            </a:r>
          </a:p>
          <a:p>
            <a:pPr lvl="1"/>
            <a:r>
              <a:rPr lang="en-US" dirty="0"/>
              <a:t>Looked for videos with very low learning and improved them</a:t>
            </a:r>
          </a:p>
          <a:p>
            <a:pPr lvl="1"/>
            <a:r>
              <a:rPr lang="en-US" dirty="0"/>
              <a:t>Also looked for videos with very high learning and studied them</a:t>
            </a:r>
          </a:p>
          <a:p>
            <a:endParaRPr lang="en-US" dirty="0"/>
          </a:p>
        </p:txBody>
      </p:sp>
    </p:spTree>
    <p:extLst>
      <p:ext uri="{BB962C8B-B14F-4D97-AF65-F5344CB8AC3E}">
        <p14:creationId xmlns:p14="http://schemas.microsoft.com/office/powerpoint/2010/main" val="3134828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76E1-DA58-4F49-8F37-160B5F0EB4E7}"/>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3B1C4D66-21F0-4440-84E9-F1E1D5BE0B62}"/>
              </a:ext>
            </a:extLst>
          </p:cNvPr>
          <p:cNvSpPr>
            <a:spLocks noGrp="1"/>
          </p:cNvSpPr>
          <p:nvPr>
            <p:ph idx="1"/>
          </p:nvPr>
        </p:nvSpPr>
        <p:spPr>
          <a:xfrm>
            <a:off x="457200" y="1600200"/>
            <a:ext cx="8229600" cy="4983162"/>
          </a:xfrm>
        </p:spPr>
        <p:txBody>
          <a:bodyPr>
            <a:normAutofit/>
          </a:bodyPr>
          <a:lstStyle/>
          <a:p>
            <a:r>
              <a:rPr lang="en-US" dirty="0" err="1"/>
              <a:t>MathGarden</a:t>
            </a:r>
            <a:r>
              <a:rPr lang="en-US" dirty="0"/>
              <a:t> introduced delay before students were allowed to skip a problem (and fixed it) (</a:t>
            </a:r>
            <a:r>
              <a:rPr lang="en-US" dirty="0" err="1"/>
              <a:t>Savi</a:t>
            </a:r>
            <a:r>
              <a:rPr lang="en-US" dirty="0"/>
              <a:t> et al., 2018)</a:t>
            </a:r>
          </a:p>
          <a:p>
            <a:pPr lvl="1"/>
            <a:r>
              <a:rPr lang="en-US" dirty="0"/>
              <a:t>The longer the delay, the less likely students were to solve the problem</a:t>
            </a:r>
          </a:p>
          <a:p>
            <a:pPr lvl="1"/>
            <a:r>
              <a:rPr lang="en-US" dirty="0"/>
              <a:t>Longer delays led to longer average problem-solving time (i.e. students were attempting problems that took them longer to solve)</a:t>
            </a:r>
          </a:p>
          <a:p>
            <a:pPr lvl="1"/>
            <a:r>
              <a:rPr lang="en-US" dirty="0"/>
              <a:t>Longer delays led to lower percent correct</a:t>
            </a:r>
          </a:p>
          <a:p>
            <a:endParaRPr lang="en-US" dirty="0"/>
          </a:p>
        </p:txBody>
      </p:sp>
    </p:spTree>
    <p:extLst>
      <p:ext uri="{BB962C8B-B14F-4D97-AF65-F5344CB8AC3E}">
        <p14:creationId xmlns:p14="http://schemas.microsoft.com/office/powerpoint/2010/main" val="866885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73F3-46F6-ECFB-BCA4-64E739056029}"/>
              </a:ext>
            </a:extLst>
          </p:cNvPr>
          <p:cNvSpPr>
            <a:spLocks noGrp="1"/>
          </p:cNvSpPr>
          <p:nvPr>
            <p:ph type="title"/>
          </p:nvPr>
        </p:nvSpPr>
        <p:spPr/>
        <p:txBody>
          <a:bodyPr/>
          <a:lstStyle/>
          <a:p>
            <a:r>
              <a:rPr lang="en-US" dirty="0"/>
              <a:t>Comments? Questions?</a:t>
            </a:r>
          </a:p>
        </p:txBody>
      </p:sp>
      <p:sp>
        <p:nvSpPr>
          <p:cNvPr id="3" name="Content Placeholder 2">
            <a:extLst>
              <a:ext uri="{FF2B5EF4-FFF2-40B4-BE49-F238E27FC236}">
                <a16:creationId xmlns:a16="http://schemas.microsoft.com/office/drawing/2014/main" id="{A1AF8AC8-90EB-5944-34FE-2F61566BCB6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448222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D821-4743-F0E8-DFC0-DD4A305A2CD7}"/>
              </a:ext>
            </a:extLst>
          </p:cNvPr>
          <p:cNvSpPr>
            <a:spLocks noGrp="1"/>
          </p:cNvSpPr>
          <p:nvPr>
            <p:ph type="title"/>
          </p:nvPr>
        </p:nvSpPr>
        <p:spPr/>
        <p:txBody>
          <a:bodyPr>
            <a:normAutofit fontScale="90000"/>
          </a:bodyPr>
          <a:lstStyle/>
          <a:p>
            <a:r>
              <a:rPr lang="en-US" dirty="0"/>
              <a:t>From self-improvement to big science</a:t>
            </a:r>
          </a:p>
        </p:txBody>
      </p:sp>
      <p:sp>
        <p:nvSpPr>
          <p:cNvPr id="3" name="Content Placeholder 2">
            <a:extLst>
              <a:ext uri="{FF2B5EF4-FFF2-40B4-BE49-F238E27FC236}">
                <a16:creationId xmlns:a16="http://schemas.microsoft.com/office/drawing/2014/main" id="{2DCA84D9-2E3B-7E3F-F498-478098CD749B}"/>
              </a:ext>
            </a:extLst>
          </p:cNvPr>
          <p:cNvSpPr>
            <a:spLocks noGrp="1"/>
          </p:cNvSpPr>
          <p:nvPr>
            <p:ph idx="1"/>
          </p:nvPr>
        </p:nvSpPr>
        <p:spPr/>
        <p:txBody>
          <a:bodyPr/>
          <a:lstStyle/>
          <a:p>
            <a:r>
              <a:rPr lang="en-US" dirty="0" err="1"/>
              <a:t>ASSISTments</a:t>
            </a:r>
            <a:r>
              <a:rPr lang="en-US" dirty="0"/>
              <a:t> platform now offers external researchers ability to conduct A/B studies on their platform</a:t>
            </a:r>
          </a:p>
          <a:p>
            <a:endParaRPr lang="en-US" dirty="0"/>
          </a:p>
          <a:p>
            <a:r>
              <a:rPr lang="en-US" dirty="0"/>
              <a:t>Used by dozens of external researchers</a:t>
            </a:r>
          </a:p>
          <a:p>
            <a:endParaRPr lang="en-US" dirty="0"/>
          </a:p>
          <a:p>
            <a:r>
              <a:rPr lang="en-US" dirty="0"/>
              <a:t>Not used to improve platform, but helps to answer research questions</a:t>
            </a:r>
          </a:p>
        </p:txBody>
      </p:sp>
    </p:spTree>
    <p:extLst>
      <p:ext uri="{BB962C8B-B14F-4D97-AF65-F5344CB8AC3E}">
        <p14:creationId xmlns:p14="http://schemas.microsoft.com/office/powerpoint/2010/main" val="1492252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D821-4743-F0E8-DFC0-DD4A305A2CD7}"/>
              </a:ext>
            </a:extLst>
          </p:cNvPr>
          <p:cNvSpPr>
            <a:spLocks noGrp="1"/>
          </p:cNvSpPr>
          <p:nvPr>
            <p:ph type="title"/>
          </p:nvPr>
        </p:nvSpPr>
        <p:spPr/>
        <p:txBody>
          <a:bodyPr>
            <a:normAutofit fontScale="90000"/>
          </a:bodyPr>
          <a:lstStyle/>
          <a:p>
            <a:r>
              <a:rPr lang="en-US" dirty="0"/>
              <a:t>From self-improvement to big science</a:t>
            </a:r>
          </a:p>
        </p:txBody>
      </p:sp>
      <p:sp>
        <p:nvSpPr>
          <p:cNvPr id="3" name="Content Placeholder 2">
            <a:extLst>
              <a:ext uri="{FF2B5EF4-FFF2-40B4-BE49-F238E27FC236}">
                <a16:creationId xmlns:a16="http://schemas.microsoft.com/office/drawing/2014/main" id="{2DCA84D9-2E3B-7E3F-F498-478098CD749B}"/>
              </a:ext>
            </a:extLst>
          </p:cNvPr>
          <p:cNvSpPr>
            <a:spLocks noGrp="1"/>
          </p:cNvSpPr>
          <p:nvPr>
            <p:ph idx="1"/>
          </p:nvPr>
        </p:nvSpPr>
        <p:spPr/>
        <p:txBody>
          <a:bodyPr/>
          <a:lstStyle/>
          <a:p>
            <a:r>
              <a:rPr lang="en-US" dirty="0"/>
              <a:t>Similar functionality and availability emerging in other platforms, such as </a:t>
            </a:r>
            <a:r>
              <a:rPr lang="en-US" dirty="0" err="1"/>
              <a:t>MATHia</a:t>
            </a:r>
            <a:r>
              <a:rPr lang="en-US" dirty="0"/>
              <a:t> and </a:t>
            </a:r>
            <a:r>
              <a:rPr lang="en-US" dirty="0" err="1"/>
              <a:t>Realizeit</a:t>
            </a:r>
            <a:endParaRPr lang="en-US" dirty="0"/>
          </a:p>
        </p:txBody>
      </p:sp>
    </p:spTree>
    <p:extLst>
      <p:ext uri="{BB962C8B-B14F-4D97-AF65-F5344CB8AC3E}">
        <p14:creationId xmlns:p14="http://schemas.microsoft.com/office/powerpoint/2010/main" val="3907911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8F147-8986-AD62-E4F0-E56D6A7DCFE2}"/>
              </a:ext>
            </a:extLst>
          </p:cNvPr>
          <p:cNvSpPr>
            <a:spLocks noGrp="1"/>
          </p:cNvSpPr>
          <p:nvPr>
            <p:ph type="title"/>
          </p:nvPr>
        </p:nvSpPr>
        <p:spPr/>
        <p:txBody>
          <a:bodyPr/>
          <a:lstStyle/>
          <a:p>
            <a:r>
              <a:rPr lang="en-US" dirty="0"/>
              <a:t>Thoughts? Comments?</a:t>
            </a:r>
          </a:p>
        </p:txBody>
      </p:sp>
      <p:sp>
        <p:nvSpPr>
          <p:cNvPr id="3" name="Content Placeholder 2">
            <a:extLst>
              <a:ext uri="{FF2B5EF4-FFF2-40B4-BE49-F238E27FC236}">
                <a16:creationId xmlns:a16="http://schemas.microsoft.com/office/drawing/2014/main" id="{DD2E1DD3-4EC3-9E5F-CE69-8C471F07A8F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296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C978-1389-709D-3F66-1D4539169353}"/>
              </a:ext>
            </a:extLst>
          </p:cNvPr>
          <p:cNvSpPr>
            <a:spLocks noGrp="1"/>
          </p:cNvSpPr>
          <p:nvPr>
            <p:ph type="title"/>
          </p:nvPr>
        </p:nvSpPr>
        <p:spPr/>
        <p:txBody>
          <a:bodyPr>
            <a:normAutofit fontScale="90000"/>
          </a:bodyPr>
          <a:lstStyle/>
          <a:p>
            <a:r>
              <a:rPr lang="en-US" dirty="0"/>
              <a:t>Bringing today and last week together..</a:t>
            </a:r>
          </a:p>
        </p:txBody>
      </p:sp>
      <p:sp>
        <p:nvSpPr>
          <p:cNvPr id="3" name="Content Placeholder 2">
            <a:extLst>
              <a:ext uri="{FF2B5EF4-FFF2-40B4-BE49-F238E27FC236}">
                <a16:creationId xmlns:a16="http://schemas.microsoft.com/office/drawing/2014/main" id="{596BAF4B-ED9F-00E5-0208-EA894D81C33F}"/>
              </a:ext>
            </a:extLst>
          </p:cNvPr>
          <p:cNvSpPr>
            <a:spLocks noGrp="1"/>
          </p:cNvSpPr>
          <p:nvPr>
            <p:ph idx="1"/>
          </p:nvPr>
        </p:nvSpPr>
        <p:spPr/>
        <p:txBody>
          <a:bodyPr/>
          <a:lstStyle/>
          <a:p>
            <a:r>
              <a:rPr lang="en-US" dirty="0"/>
              <a:t>Deep-dive on learning engineering to optimize a rewards system</a:t>
            </a:r>
          </a:p>
          <a:p>
            <a:endParaRPr lang="en-US" dirty="0"/>
          </a:p>
          <a:p>
            <a:r>
              <a:rPr lang="en-US" dirty="0"/>
              <a:t>(Wang et al., 2022)</a:t>
            </a:r>
          </a:p>
        </p:txBody>
      </p:sp>
    </p:spTree>
    <p:extLst>
      <p:ext uri="{BB962C8B-B14F-4D97-AF65-F5344CB8AC3E}">
        <p14:creationId xmlns:p14="http://schemas.microsoft.com/office/powerpoint/2010/main" val="2977588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893700" y="1215638"/>
            <a:ext cx="6462600" cy="857400"/>
          </a:xfrm>
          <a:prstGeom prst="rect">
            <a:avLst/>
          </a:prstGeom>
        </p:spPr>
        <p:txBody>
          <a:bodyPr spcFirstLastPara="1" vert="horz" wrap="square" lIns="91425" tIns="91425" rIns="91425" bIns="91425" rtlCol="0" anchor="b" anchorCtr="0">
            <a:noAutofit/>
          </a:bodyPr>
          <a:lstStyle/>
          <a:p>
            <a:pPr algn="l"/>
            <a:r>
              <a:rPr lang="en" dirty="0"/>
              <a:t>Context: Kupei AI Learning System</a:t>
            </a:r>
            <a:endParaRPr dirty="0"/>
          </a:p>
        </p:txBody>
      </p:sp>
      <p:sp>
        <p:nvSpPr>
          <p:cNvPr id="113" name="Google Shape;113;p16"/>
          <p:cNvSpPr txBox="1">
            <a:spLocks noGrp="1"/>
          </p:cNvSpPr>
          <p:nvPr>
            <p:ph type="body" idx="1"/>
          </p:nvPr>
        </p:nvSpPr>
        <p:spPr>
          <a:xfrm>
            <a:off x="893700" y="2154650"/>
            <a:ext cx="7351500" cy="3552300"/>
          </a:xfrm>
          <a:prstGeom prst="rect">
            <a:avLst/>
          </a:prstGeom>
        </p:spPr>
        <p:txBody>
          <a:bodyPr spcFirstLastPara="1" vert="horz" wrap="square" lIns="91425" tIns="91425" rIns="91425" bIns="91425" rtlCol="0" anchor="t" anchorCtr="0">
            <a:noAutofit/>
          </a:bodyPr>
          <a:lstStyle/>
          <a:p>
            <a:pPr indent="-330200">
              <a:buSzPts val="1600"/>
              <a:buChar char="-"/>
            </a:pPr>
            <a:r>
              <a:rPr lang="en" sz="2200" dirty="0"/>
              <a:t>AI-driven learning system tutoring 3rd-12th grade students in </a:t>
            </a:r>
            <a:r>
              <a:rPr lang="en" sz="2200" b="1" dirty="0">
                <a:solidFill>
                  <a:schemeClr val="dk2"/>
                </a:solidFill>
              </a:rPr>
              <a:t>English and Math</a:t>
            </a:r>
            <a:r>
              <a:rPr lang="en" sz="2200" dirty="0"/>
              <a:t> in China</a:t>
            </a:r>
            <a:endParaRPr sz="2200" dirty="0"/>
          </a:p>
          <a:p>
            <a:pPr indent="-330200">
              <a:spcBef>
                <a:spcPts val="0"/>
              </a:spcBef>
              <a:buSzPts val="1600"/>
              <a:buChar char="-"/>
            </a:pPr>
            <a:r>
              <a:rPr lang="en" sz="2200" dirty="0"/>
              <a:t>Study run from </a:t>
            </a:r>
            <a:r>
              <a:rPr lang="en" sz="2200" b="1" dirty="0">
                <a:solidFill>
                  <a:schemeClr val="dk2"/>
                </a:solidFill>
              </a:rPr>
              <a:t>April 22, 2021 to June 17, 2021</a:t>
            </a:r>
            <a:endParaRPr sz="2200" b="1" dirty="0">
              <a:solidFill>
                <a:schemeClr val="dk2"/>
              </a:solidFill>
            </a:endParaRPr>
          </a:p>
          <a:p>
            <a:pPr indent="-330200">
              <a:spcBef>
                <a:spcPts val="0"/>
              </a:spcBef>
              <a:buSzPts val="1600"/>
              <a:buFont typeface="Lato"/>
              <a:buChar char="-"/>
            </a:pPr>
            <a:r>
              <a:rPr lang="en-US" sz="2200" b="1" dirty="0">
                <a:solidFill>
                  <a:schemeClr val="dk2"/>
                </a:solidFill>
              </a:rPr>
              <a:t>5726 students</a:t>
            </a:r>
            <a:r>
              <a:rPr lang="en-US" sz="2200" dirty="0"/>
              <a:t> </a:t>
            </a:r>
            <a:endParaRPr lang="en" sz="2200" b="1" dirty="0">
              <a:solidFill>
                <a:schemeClr val="dk2"/>
              </a:solidFill>
            </a:endParaRPr>
          </a:p>
          <a:p>
            <a:pPr indent="-330200">
              <a:spcBef>
                <a:spcPts val="0"/>
              </a:spcBef>
              <a:buSzPts val="1600"/>
              <a:buChar char="-"/>
            </a:pPr>
            <a:r>
              <a:rPr lang="en" sz="2200" b="1" dirty="0">
                <a:solidFill>
                  <a:schemeClr val="dk2"/>
                </a:solidFill>
              </a:rPr>
              <a:t>27785 concepts</a:t>
            </a:r>
            <a:r>
              <a:rPr lang="en" sz="2200" dirty="0"/>
              <a:t> and </a:t>
            </a:r>
            <a:r>
              <a:rPr lang="en" sz="2200" b="1" dirty="0">
                <a:solidFill>
                  <a:schemeClr val="dk2"/>
                </a:solidFill>
              </a:rPr>
              <a:t>1,393,529 actions (working on a concept)</a:t>
            </a:r>
            <a:endParaRPr sz="2200" b="1" dirty="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(Lomas et al., 2017)</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Suspense</a:t>
            </a:r>
          </a:p>
          <a:p>
            <a:pPr lvl="1"/>
            <a:r>
              <a:rPr lang="en-US" dirty="0"/>
              <a:t>What might be some ways to mess this up?</a:t>
            </a:r>
          </a:p>
          <a:p>
            <a:pPr lvl="1"/>
            <a:endParaRPr lang="en-US" dirty="0"/>
          </a:p>
        </p:txBody>
      </p:sp>
    </p:spTree>
    <p:extLst>
      <p:ext uri="{BB962C8B-B14F-4D97-AF65-F5344CB8AC3E}">
        <p14:creationId xmlns:p14="http://schemas.microsoft.com/office/powerpoint/2010/main" val="3683384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1340700" y="920288"/>
            <a:ext cx="6462600" cy="857400"/>
          </a:xfrm>
          <a:prstGeom prst="rect">
            <a:avLst/>
          </a:prstGeom>
        </p:spPr>
        <p:txBody>
          <a:bodyPr spcFirstLastPara="1" vert="horz" wrap="square" lIns="91425" tIns="91425" rIns="91425" bIns="91425" rtlCol="0" anchor="ctr" anchorCtr="0">
            <a:noAutofit/>
          </a:bodyPr>
          <a:lstStyle/>
          <a:p>
            <a:r>
              <a:rPr lang="en"/>
              <a:t>Kupei AI Learning System</a:t>
            </a:r>
            <a:endParaRPr/>
          </a:p>
        </p:txBody>
      </p:sp>
      <p:sp>
        <p:nvSpPr>
          <p:cNvPr id="119" name="Google Shape;119;p17"/>
          <p:cNvSpPr txBox="1">
            <a:spLocks noGrp="1"/>
          </p:cNvSpPr>
          <p:nvPr>
            <p:ph type="body" idx="1"/>
          </p:nvPr>
        </p:nvSpPr>
        <p:spPr>
          <a:xfrm>
            <a:off x="0" y="1777700"/>
            <a:ext cx="4621500" cy="3725700"/>
          </a:xfrm>
          <a:prstGeom prst="rect">
            <a:avLst/>
          </a:prstGeom>
        </p:spPr>
        <p:txBody>
          <a:bodyPr spcFirstLastPara="1" vert="horz" wrap="square" lIns="91425" tIns="91425" rIns="91425" bIns="91425" rtlCol="0" anchor="t" anchorCtr="0">
            <a:noAutofit/>
          </a:bodyPr>
          <a:lstStyle/>
          <a:p>
            <a:pPr indent="-349250">
              <a:buSzPts val="1900"/>
              <a:buChar char="-"/>
            </a:pPr>
            <a:r>
              <a:rPr lang="en" sz="1900" b="1"/>
              <a:t>Courses → Grade → Units → Concepts</a:t>
            </a:r>
            <a:endParaRPr sz="1900" b="1"/>
          </a:p>
          <a:p>
            <a:pPr indent="-349250">
              <a:spcBef>
                <a:spcPts val="0"/>
              </a:spcBef>
              <a:buSzPts val="1900"/>
              <a:buChar char="-"/>
            </a:pPr>
            <a:r>
              <a:rPr lang="en" sz="1900"/>
              <a:t>Practice activities and video learning content</a:t>
            </a:r>
            <a:endParaRPr sz="1900"/>
          </a:p>
          <a:p>
            <a:pPr indent="-349250">
              <a:spcBef>
                <a:spcPts val="0"/>
              </a:spcBef>
              <a:buSzPts val="1900"/>
              <a:buChar char="-"/>
            </a:pPr>
            <a:r>
              <a:rPr lang="en" sz="1900"/>
              <a:t>Diagnostic test before each unit</a:t>
            </a:r>
            <a:endParaRPr sz="1900"/>
          </a:p>
          <a:p>
            <a:pPr lvl="1" indent="-349250">
              <a:buSzPts val="1900"/>
              <a:buChar char="-"/>
            </a:pPr>
            <a:r>
              <a:rPr lang="en" sz="1900"/>
              <a:t>Computer-adaptive test to determine what concepts unknown, to focus student practice time</a:t>
            </a:r>
            <a:endParaRPr sz="1900"/>
          </a:p>
          <a:p>
            <a:pPr lvl="1" indent="-349250">
              <a:buSzPts val="1900"/>
              <a:buChar char="-"/>
            </a:pPr>
            <a:r>
              <a:rPr lang="en" sz="1900"/>
              <a:t>Optional but recommended</a:t>
            </a:r>
            <a:endParaRPr sz="1900"/>
          </a:p>
          <a:p>
            <a:pPr indent="-349250">
              <a:spcBef>
                <a:spcPts val="0"/>
              </a:spcBef>
              <a:buSzPts val="1900"/>
              <a:buChar char="-"/>
            </a:pPr>
            <a:r>
              <a:rPr lang="en" sz="1900"/>
              <a:t>Students can be assessed as mastering concepts in either test or practice </a:t>
            </a:r>
            <a:endParaRPr sz="1900"/>
          </a:p>
        </p:txBody>
      </p:sp>
      <p:pic>
        <p:nvPicPr>
          <p:cNvPr id="120" name="Google Shape;120;p17"/>
          <p:cNvPicPr preferRelativeResize="0"/>
          <p:nvPr/>
        </p:nvPicPr>
        <p:blipFill>
          <a:blip r:embed="rId3">
            <a:alphaModFix/>
          </a:blip>
          <a:stretch>
            <a:fillRect/>
          </a:stretch>
        </p:blipFill>
        <p:spPr>
          <a:xfrm>
            <a:off x="4704576" y="1933564"/>
            <a:ext cx="4140315" cy="2223763"/>
          </a:xfrm>
          <a:prstGeom prst="rect">
            <a:avLst/>
          </a:prstGeom>
          <a:noFill/>
          <a:ln>
            <a:noFill/>
          </a:ln>
        </p:spPr>
      </p:pic>
      <p:sp>
        <p:nvSpPr>
          <p:cNvPr id="121" name="Google Shape;121;p17"/>
          <p:cNvSpPr txBox="1"/>
          <p:nvPr/>
        </p:nvSpPr>
        <p:spPr>
          <a:xfrm>
            <a:off x="4552125" y="4255839"/>
            <a:ext cx="4477200" cy="1706591"/>
          </a:xfrm>
          <a:prstGeom prst="rect">
            <a:avLst/>
          </a:prstGeom>
          <a:noFill/>
          <a:ln>
            <a:noFill/>
          </a:ln>
        </p:spPr>
        <p:txBody>
          <a:bodyPr spcFirstLastPara="1" wrap="square" lIns="91425" tIns="91425" rIns="91425" bIns="91425" anchor="t" anchorCtr="0">
            <a:spAutoFit/>
          </a:bodyPr>
          <a:lstStyle/>
          <a:p>
            <a:pPr algn="ctr">
              <a:lnSpc>
                <a:spcPct val="115000"/>
              </a:lnSpc>
            </a:pPr>
            <a:r>
              <a:rPr lang="en" sz="1300" b="1" dirty="0">
                <a:solidFill>
                  <a:schemeClr val="dk2"/>
                </a:solidFill>
                <a:latin typeface="Lato"/>
                <a:ea typeface="Lato"/>
                <a:cs typeface="Lato"/>
                <a:sym typeface="Lato"/>
              </a:rPr>
              <a:t>Student Unit Learning Screen</a:t>
            </a:r>
            <a:endParaRPr sz="1300" b="1" dirty="0">
              <a:solidFill>
                <a:schemeClr val="dk2"/>
              </a:solidFill>
              <a:latin typeface="Lato"/>
              <a:ea typeface="Lato"/>
              <a:cs typeface="Lato"/>
              <a:sym typeface="Lato"/>
            </a:endParaRPr>
          </a:p>
          <a:p>
            <a:pPr algn="ctr">
              <a:lnSpc>
                <a:spcPct val="115000"/>
              </a:lnSpc>
            </a:pPr>
            <a:endParaRPr sz="700" b="1" dirty="0">
              <a:solidFill>
                <a:schemeClr val="dk2"/>
              </a:solidFill>
              <a:latin typeface="Lato"/>
              <a:ea typeface="Lato"/>
              <a:cs typeface="Lato"/>
              <a:sym typeface="Lato"/>
            </a:endParaRPr>
          </a:p>
          <a:p>
            <a:pPr algn="ctr">
              <a:lnSpc>
                <a:spcPct val="115000"/>
              </a:lnSpc>
            </a:pPr>
            <a:r>
              <a:rPr lang="en" sz="1100" dirty="0">
                <a:solidFill>
                  <a:schemeClr val="dk2"/>
                </a:solidFill>
                <a:latin typeface="Lato"/>
                <a:ea typeface="Lato"/>
                <a:cs typeface="Lato"/>
                <a:sym typeface="Lato"/>
              </a:rPr>
              <a:t>The large orange button says “test” and the red button at the bottom right says “practice.” In this unit, there are 15 concepts to master. The progress bar next to the practice button shows mastery progress for each concept.</a:t>
            </a:r>
          </a:p>
          <a:p>
            <a:pPr algn="ctr">
              <a:lnSpc>
                <a:spcPct val="115000"/>
              </a:lnSpc>
            </a:pPr>
            <a:endParaRPr lang="en" sz="1100" dirty="0">
              <a:solidFill>
                <a:schemeClr val="dk2"/>
              </a:solidFill>
              <a:latin typeface="Lato"/>
              <a:ea typeface="Lato"/>
              <a:cs typeface="Lato"/>
              <a:sym typeface="Lato"/>
            </a:endParaRPr>
          </a:p>
          <a:p>
            <a:pPr algn="ctr">
              <a:lnSpc>
                <a:spcPct val="115000"/>
              </a:lnSpc>
            </a:pPr>
            <a:r>
              <a:rPr lang="en" sz="1100" dirty="0">
                <a:solidFill>
                  <a:schemeClr val="dk2"/>
                </a:solidFill>
                <a:latin typeface="Lato"/>
                <a:ea typeface="Lato"/>
                <a:cs typeface="Lato"/>
                <a:sym typeface="Lato"/>
              </a:rPr>
              <a:t>Translation courtesy of my co-authors, since I can’t read Chinese</a:t>
            </a:r>
            <a:endParaRPr sz="1100" dirty="0">
              <a:solidFill>
                <a:schemeClr val="dk2"/>
              </a:solidFill>
              <a:latin typeface="Lato"/>
              <a:ea typeface="Lato"/>
              <a:cs typeface="Lato"/>
              <a:sym typeface="Lato"/>
            </a:endParaRPr>
          </a:p>
        </p:txBody>
      </p:sp>
      <p:cxnSp>
        <p:nvCxnSpPr>
          <p:cNvPr id="122" name="Google Shape;122;p17"/>
          <p:cNvCxnSpPr/>
          <p:nvPr/>
        </p:nvCxnSpPr>
        <p:spPr>
          <a:xfrm>
            <a:off x="4514625" y="1934450"/>
            <a:ext cx="37500" cy="38643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1105300" y="901513"/>
            <a:ext cx="6462600" cy="857400"/>
          </a:xfrm>
          <a:prstGeom prst="rect">
            <a:avLst/>
          </a:prstGeom>
        </p:spPr>
        <p:txBody>
          <a:bodyPr spcFirstLastPara="1" vert="horz" wrap="square" lIns="91425" tIns="91425" rIns="91425" bIns="91425" rtlCol="0" anchor="b" anchorCtr="0">
            <a:noAutofit/>
          </a:bodyPr>
          <a:lstStyle/>
          <a:p>
            <a:r>
              <a:rPr lang="en" dirty="0"/>
              <a:t>Mastery</a:t>
            </a:r>
            <a:endParaRPr dirty="0"/>
          </a:p>
        </p:txBody>
      </p:sp>
      <p:sp>
        <p:nvSpPr>
          <p:cNvPr id="128" name="Google Shape;128;p18"/>
          <p:cNvSpPr txBox="1">
            <a:spLocks noGrp="1"/>
          </p:cNvSpPr>
          <p:nvPr>
            <p:ph type="body" idx="1"/>
          </p:nvPr>
        </p:nvSpPr>
        <p:spPr>
          <a:xfrm>
            <a:off x="0" y="1942075"/>
            <a:ext cx="4195200" cy="3773700"/>
          </a:xfrm>
          <a:prstGeom prst="rect">
            <a:avLst/>
          </a:prstGeom>
        </p:spPr>
        <p:txBody>
          <a:bodyPr spcFirstLastPara="1" vert="horz" wrap="square" lIns="91425" tIns="91425" rIns="91425" bIns="91425" rtlCol="0" anchor="t" anchorCtr="0">
            <a:noAutofit/>
          </a:bodyPr>
          <a:lstStyle/>
          <a:p>
            <a:pPr indent="-327025">
              <a:buSzPts val="1550"/>
              <a:buChar char="-"/>
            </a:pPr>
            <a:r>
              <a:rPr lang="en" sz="1550" dirty="0"/>
              <a:t>Concept proficiency </a:t>
            </a:r>
            <a:r>
              <a:rPr lang="en" sz="1550" b="1" dirty="0"/>
              <a:t>three levels</a:t>
            </a:r>
            <a:r>
              <a:rPr lang="en" sz="1550" dirty="0"/>
              <a:t>: unmastered, basic mastery, and advanced mastery</a:t>
            </a:r>
            <a:endParaRPr sz="1550" dirty="0"/>
          </a:p>
          <a:p>
            <a:pPr indent="-327025">
              <a:spcBef>
                <a:spcPts val="0"/>
              </a:spcBef>
              <a:buSzPts val="1550"/>
              <a:buChar char="-"/>
            </a:pPr>
            <a:r>
              <a:rPr lang="en" sz="1550" dirty="0"/>
              <a:t>Bayesian Knowledge Tracing</a:t>
            </a:r>
            <a:br>
              <a:rPr lang="en" sz="1550" dirty="0"/>
            </a:br>
            <a:r>
              <a:rPr lang="en" sz="1550" dirty="0"/>
              <a:t>(Corbett &amp; Anderson, 1995)</a:t>
            </a:r>
            <a:endParaRPr sz="1550" dirty="0"/>
          </a:p>
          <a:p>
            <a:pPr indent="-327025">
              <a:spcBef>
                <a:spcPts val="0"/>
              </a:spcBef>
              <a:buSzPts val="1550"/>
              <a:buChar char="-"/>
            </a:pPr>
            <a:r>
              <a:rPr lang="en" sz="1550" b="1" dirty="0">
                <a:solidFill>
                  <a:schemeClr val="dk2"/>
                </a:solidFill>
              </a:rPr>
              <a:t>Unmastered</a:t>
            </a:r>
            <a:r>
              <a:rPr lang="en" sz="1550" dirty="0"/>
              <a:t> = &lt;80% probability of knowing a skill</a:t>
            </a:r>
            <a:endParaRPr sz="1550" dirty="0"/>
          </a:p>
          <a:p>
            <a:pPr indent="-327025">
              <a:spcBef>
                <a:spcPts val="0"/>
              </a:spcBef>
              <a:buSzPts val="1550"/>
              <a:buChar char="-"/>
            </a:pPr>
            <a:r>
              <a:rPr lang="en" sz="1550" b="1" dirty="0">
                <a:solidFill>
                  <a:schemeClr val="dk2"/>
                </a:solidFill>
              </a:rPr>
              <a:t>Basic Mastery</a:t>
            </a:r>
            <a:r>
              <a:rPr lang="en" sz="1550" dirty="0"/>
              <a:t> = 80% to 95% </a:t>
            </a:r>
            <a:endParaRPr sz="1550" dirty="0"/>
          </a:p>
          <a:p>
            <a:pPr indent="-327025">
              <a:spcBef>
                <a:spcPts val="0"/>
              </a:spcBef>
              <a:buSzPts val="1550"/>
              <a:buChar char="-"/>
            </a:pPr>
            <a:r>
              <a:rPr lang="en" sz="1550" b="1" dirty="0">
                <a:solidFill>
                  <a:schemeClr val="dk2"/>
                </a:solidFill>
              </a:rPr>
              <a:t>Advanced Mastery</a:t>
            </a:r>
            <a:r>
              <a:rPr lang="en" sz="1550" dirty="0"/>
              <a:t> = &gt;95% </a:t>
            </a:r>
            <a:endParaRPr sz="1550" dirty="0"/>
          </a:p>
          <a:p>
            <a:pPr marL="0" indent="0">
              <a:buNone/>
            </a:pPr>
            <a:endParaRPr sz="1550" dirty="0"/>
          </a:p>
          <a:p>
            <a:pPr indent="-327025">
              <a:buSzPts val="1550"/>
              <a:buChar char="-"/>
            </a:pPr>
            <a:r>
              <a:rPr lang="en" sz="1550" b="1" dirty="0"/>
              <a:t>Advanced mastery</a:t>
            </a:r>
            <a:r>
              <a:rPr lang="en" sz="1550" dirty="0"/>
              <a:t> earned </a:t>
            </a:r>
            <a:r>
              <a:rPr lang="en" sz="1550" i="1" dirty="0">
                <a:solidFill>
                  <a:schemeClr val="dk2"/>
                </a:solidFill>
              </a:rPr>
              <a:t>from practice</a:t>
            </a:r>
            <a:endParaRPr sz="1550" i="1" dirty="0">
              <a:solidFill>
                <a:schemeClr val="dk2"/>
              </a:solidFill>
            </a:endParaRPr>
          </a:p>
          <a:p>
            <a:pPr indent="-327025">
              <a:spcBef>
                <a:spcPts val="0"/>
              </a:spcBef>
              <a:buSzPts val="1550"/>
              <a:buChar char="-"/>
            </a:pPr>
            <a:r>
              <a:rPr lang="en" sz="1550" b="1" dirty="0"/>
              <a:t>Basic mastery</a:t>
            </a:r>
            <a:r>
              <a:rPr lang="en" sz="1550" dirty="0"/>
              <a:t> earned </a:t>
            </a:r>
            <a:r>
              <a:rPr lang="en" sz="1550" i="1" dirty="0">
                <a:solidFill>
                  <a:schemeClr val="dk2"/>
                </a:solidFill>
              </a:rPr>
              <a:t>from</a:t>
            </a:r>
            <a:r>
              <a:rPr lang="en" sz="1550" dirty="0">
                <a:solidFill>
                  <a:schemeClr val="dk2"/>
                </a:solidFill>
              </a:rPr>
              <a:t> </a:t>
            </a:r>
            <a:r>
              <a:rPr lang="en" sz="1550" i="1" dirty="0">
                <a:solidFill>
                  <a:schemeClr val="dk2"/>
                </a:solidFill>
              </a:rPr>
              <a:t>tests or practice</a:t>
            </a:r>
            <a:endParaRPr sz="1550" i="1" dirty="0">
              <a:solidFill>
                <a:schemeClr val="dk2"/>
              </a:solidFill>
            </a:endParaRPr>
          </a:p>
          <a:p>
            <a:pPr indent="-327025">
              <a:spcBef>
                <a:spcPts val="0"/>
              </a:spcBef>
              <a:buSzPts val="1550"/>
              <a:buChar char="-"/>
            </a:pPr>
            <a:r>
              <a:rPr lang="en" sz="1550" dirty="0"/>
              <a:t>Concepts connected on a knowledge graph </a:t>
            </a:r>
            <a:endParaRPr sz="1550" dirty="0"/>
          </a:p>
        </p:txBody>
      </p:sp>
      <p:pic>
        <p:nvPicPr>
          <p:cNvPr id="129" name="Google Shape;129;p18"/>
          <p:cNvPicPr preferRelativeResize="0"/>
          <p:nvPr/>
        </p:nvPicPr>
        <p:blipFill>
          <a:blip r:embed="rId3">
            <a:alphaModFix/>
          </a:blip>
          <a:stretch>
            <a:fillRect/>
          </a:stretch>
        </p:blipFill>
        <p:spPr>
          <a:xfrm>
            <a:off x="4478001" y="1972975"/>
            <a:ext cx="4586149" cy="2423160"/>
          </a:xfrm>
          <a:prstGeom prst="rect">
            <a:avLst/>
          </a:prstGeom>
          <a:noFill/>
          <a:ln>
            <a:noFill/>
          </a:ln>
        </p:spPr>
      </p:pic>
      <p:cxnSp>
        <p:nvCxnSpPr>
          <p:cNvPr id="130" name="Google Shape;130;p18"/>
          <p:cNvCxnSpPr/>
          <p:nvPr/>
        </p:nvCxnSpPr>
        <p:spPr>
          <a:xfrm flipH="1">
            <a:off x="4279150" y="2042450"/>
            <a:ext cx="5700" cy="3718500"/>
          </a:xfrm>
          <a:prstGeom prst="straightConnector1">
            <a:avLst/>
          </a:prstGeom>
          <a:noFill/>
          <a:ln w="9525" cap="flat" cmpd="sng">
            <a:solidFill>
              <a:schemeClr val="dk2"/>
            </a:solidFill>
            <a:prstDash val="solid"/>
            <a:round/>
            <a:headEnd type="none" w="med" len="med"/>
            <a:tailEnd type="none" w="med" len="med"/>
          </a:ln>
        </p:spPr>
      </p:cxnSp>
      <p:sp>
        <p:nvSpPr>
          <p:cNvPr id="131" name="Google Shape;131;p18"/>
          <p:cNvSpPr txBox="1"/>
          <p:nvPr/>
        </p:nvSpPr>
        <p:spPr>
          <a:xfrm>
            <a:off x="4478000" y="4443051"/>
            <a:ext cx="4477200" cy="1442801"/>
          </a:xfrm>
          <a:prstGeom prst="rect">
            <a:avLst/>
          </a:prstGeom>
          <a:noFill/>
          <a:ln>
            <a:noFill/>
          </a:ln>
        </p:spPr>
        <p:txBody>
          <a:bodyPr spcFirstLastPara="1" wrap="square" lIns="91425" tIns="91425" rIns="91425" bIns="91425" anchor="t" anchorCtr="0">
            <a:spAutoFit/>
          </a:bodyPr>
          <a:lstStyle/>
          <a:p>
            <a:pPr algn="ctr">
              <a:lnSpc>
                <a:spcPct val="109090"/>
              </a:lnSpc>
            </a:pPr>
            <a:r>
              <a:rPr lang="en" sz="1300" b="1">
                <a:solidFill>
                  <a:schemeClr val="dk2"/>
                </a:solidFill>
                <a:latin typeface="Lato"/>
                <a:ea typeface="Lato"/>
                <a:cs typeface="Lato"/>
                <a:sym typeface="Lato"/>
              </a:rPr>
              <a:t>Results Screen After Diagnostic Test</a:t>
            </a:r>
            <a:endParaRPr sz="1300" b="1">
              <a:solidFill>
                <a:schemeClr val="dk2"/>
              </a:solidFill>
              <a:latin typeface="Lato"/>
              <a:ea typeface="Lato"/>
              <a:cs typeface="Lato"/>
              <a:sym typeface="Lato"/>
            </a:endParaRPr>
          </a:p>
          <a:p>
            <a:pPr algn="ctr">
              <a:lnSpc>
                <a:spcPct val="109090"/>
              </a:lnSpc>
            </a:pPr>
            <a:endParaRPr sz="700" b="1">
              <a:solidFill>
                <a:schemeClr val="dk2"/>
              </a:solidFill>
              <a:latin typeface="Lato"/>
              <a:ea typeface="Lato"/>
              <a:cs typeface="Lato"/>
              <a:sym typeface="Lato"/>
            </a:endParaRPr>
          </a:p>
          <a:p>
            <a:pPr algn="ctr">
              <a:lnSpc>
                <a:spcPct val="109090"/>
              </a:lnSpc>
            </a:pPr>
            <a:r>
              <a:rPr lang="en" sz="1100">
                <a:solidFill>
                  <a:schemeClr val="dk2"/>
                </a:solidFill>
                <a:latin typeface="Lato"/>
                <a:ea typeface="Lato"/>
                <a:cs typeface="Lato"/>
                <a:sym typeface="Lato"/>
              </a:rPr>
              <a:t>The left circle shows the student received a score of 15/100. The right circle shows the number of concepts mastered in the unit, which is 2/15. The bottom row of numbers from 1 to 7 are the questions the student answered in the diagnostic test: red means they answered the question incorrectly and green means they answered correctly.</a:t>
            </a:r>
            <a:endParaRPr sz="1200" b="1">
              <a:solidFill>
                <a:schemeClr val="dk2"/>
              </a:solidFill>
              <a:latin typeface="Lato"/>
              <a:ea typeface="Lato"/>
              <a:cs typeface="Lato"/>
              <a:sym typeface="Lato"/>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body" idx="4294967295"/>
          </p:nvPr>
        </p:nvSpPr>
        <p:spPr>
          <a:xfrm>
            <a:off x="942975" y="3243900"/>
            <a:ext cx="7361100" cy="1227600"/>
          </a:xfrm>
          <a:prstGeom prst="rect">
            <a:avLst/>
          </a:prstGeom>
        </p:spPr>
        <p:txBody>
          <a:bodyPr spcFirstLastPara="1" vert="horz" wrap="square" lIns="91425" tIns="91425" rIns="91425" bIns="91425" rtlCol="0" anchor="t" anchorCtr="0">
            <a:noAutofit/>
          </a:bodyPr>
          <a:lstStyle/>
          <a:p>
            <a:pPr marL="0" indent="0" algn="ctr">
              <a:spcBef>
                <a:spcPts val="600"/>
              </a:spcBef>
              <a:buNone/>
            </a:pPr>
            <a:r>
              <a:rPr lang="en" sz="3100">
                <a:solidFill>
                  <a:schemeClr val="lt1"/>
                </a:solidFill>
              </a:rPr>
              <a:t>Learning engineering iterations to guide student time allocation and effort</a:t>
            </a:r>
            <a:endParaRPr sz="3100">
              <a:solidFill>
                <a:schemeClr val="lt1"/>
              </a:solidFill>
            </a:endParaRPr>
          </a:p>
        </p:txBody>
      </p:sp>
      <p:sp>
        <p:nvSpPr>
          <p:cNvPr id="137" name="Google Shape;137;p19"/>
          <p:cNvSpPr txBox="1">
            <a:spLocks noGrp="1"/>
          </p:cNvSpPr>
          <p:nvPr>
            <p:ph type="title" idx="4294967295"/>
          </p:nvPr>
        </p:nvSpPr>
        <p:spPr>
          <a:xfrm>
            <a:off x="1340700" y="2386488"/>
            <a:ext cx="6462600" cy="857400"/>
          </a:xfrm>
          <a:prstGeom prst="rect">
            <a:avLst/>
          </a:prstGeom>
        </p:spPr>
        <p:txBody>
          <a:bodyPr spcFirstLastPara="1" vert="horz" wrap="square" lIns="91425" tIns="91425" rIns="91425" bIns="91425" rtlCol="0" anchor="b" anchorCtr="0">
            <a:noAutofit/>
          </a:bodyPr>
          <a:lstStyle/>
          <a:p>
            <a:pPr>
              <a:spcBef>
                <a:spcPts val="0"/>
              </a:spcBef>
            </a:pPr>
            <a:r>
              <a:rPr lang="en" sz="4700" b="1">
                <a:solidFill>
                  <a:schemeClr val="lt1"/>
                </a:solidFill>
              </a:rPr>
              <a:t>Versions</a:t>
            </a:r>
            <a:endParaRPr sz="4700" b="1">
              <a:solidFill>
                <a:schemeClr val="lt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215650" y="857250"/>
            <a:ext cx="8400300" cy="857400"/>
          </a:xfrm>
          <a:prstGeom prst="rect">
            <a:avLst/>
          </a:prstGeom>
        </p:spPr>
        <p:txBody>
          <a:bodyPr spcFirstLastPara="1" vert="horz" wrap="square" lIns="91425" tIns="91425" rIns="91425" bIns="91425" rtlCol="0" anchor="b" anchorCtr="0">
            <a:noAutofit/>
          </a:bodyPr>
          <a:lstStyle/>
          <a:p>
            <a:pPr algn="l"/>
            <a:r>
              <a:rPr lang="en"/>
              <a:t>Three Iterations of Re-Design</a:t>
            </a:r>
            <a:endParaRPr/>
          </a:p>
        </p:txBody>
      </p:sp>
      <p:sp>
        <p:nvSpPr>
          <p:cNvPr id="143" name="Google Shape;143;p20"/>
          <p:cNvSpPr txBox="1">
            <a:spLocks noGrp="1"/>
          </p:cNvSpPr>
          <p:nvPr>
            <p:ph type="body" idx="1"/>
          </p:nvPr>
        </p:nvSpPr>
        <p:spPr>
          <a:xfrm>
            <a:off x="215650" y="1859900"/>
            <a:ext cx="4617300" cy="3552300"/>
          </a:xfrm>
          <a:prstGeom prst="rect">
            <a:avLst/>
          </a:prstGeom>
        </p:spPr>
        <p:txBody>
          <a:bodyPr spcFirstLastPara="1" vert="horz" wrap="square" lIns="91425" tIns="91425" rIns="91425" bIns="91425" rtlCol="0" anchor="t" anchorCtr="0">
            <a:noAutofit/>
          </a:bodyPr>
          <a:lstStyle/>
          <a:p>
            <a:pPr indent="-368300">
              <a:buSzPts val="2200"/>
              <a:buChar char="-"/>
            </a:pPr>
            <a:r>
              <a:rPr lang="en" sz="2200" dirty="0"/>
              <a:t>Version 0 (initial) through V3</a:t>
            </a:r>
            <a:endParaRPr sz="2200" dirty="0"/>
          </a:p>
          <a:p>
            <a:pPr indent="-368300">
              <a:spcBef>
                <a:spcPts val="0"/>
              </a:spcBef>
              <a:buSzPts val="2200"/>
              <a:buChar char="-"/>
            </a:pPr>
            <a:r>
              <a:rPr lang="en" sz="2200" dirty="0"/>
              <a:t>Developing and modifying a point-based rewards system</a:t>
            </a:r>
            <a:endParaRPr sz="2200" dirty="0"/>
          </a:p>
          <a:p>
            <a:pPr lvl="1" indent="-368300">
              <a:buSzPts val="2200"/>
              <a:buChar char="-"/>
            </a:pPr>
            <a:r>
              <a:rPr lang="en" sz="2200" dirty="0"/>
              <a:t>Adjusting the amount of points given in different situations</a:t>
            </a:r>
            <a:endParaRPr sz="2200" dirty="0"/>
          </a:p>
          <a:p>
            <a:pPr lvl="1" indent="-368300">
              <a:buSzPts val="2200"/>
              <a:buChar char="-"/>
            </a:pPr>
            <a:r>
              <a:rPr lang="en" sz="2200" dirty="0"/>
              <a:t>Leaderboard to show students their relative success</a:t>
            </a:r>
            <a:endParaRPr sz="2200" dirty="0"/>
          </a:p>
        </p:txBody>
      </p:sp>
      <p:pic>
        <p:nvPicPr>
          <p:cNvPr id="144" name="Google Shape;144;p20"/>
          <p:cNvPicPr preferRelativeResize="0"/>
          <p:nvPr/>
        </p:nvPicPr>
        <p:blipFill rotWithShape="1">
          <a:blip r:embed="rId3">
            <a:alphaModFix/>
          </a:blip>
          <a:srcRect/>
          <a:stretch/>
        </p:blipFill>
        <p:spPr>
          <a:xfrm>
            <a:off x="5008351" y="2033625"/>
            <a:ext cx="4006249" cy="2914350"/>
          </a:xfrm>
          <a:prstGeom prst="rect">
            <a:avLst/>
          </a:prstGeom>
          <a:noFill/>
          <a:ln>
            <a:noFill/>
          </a:ln>
        </p:spPr>
      </p:pic>
      <p:cxnSp>
        <p:nvCxnSpPr>
          <p:cNvPr id="145" name="Google Shape;145;p20"/>
          <p:cNvCxnSpPr/>
          <p:nvPr/>
        </p:nvCxnSpPr>
        <p:spPr>
          <a:xfrm>
            <a:off x="4733250" y="1842400"/>
            <a:ext cx="37500" cy="3864300"/>
          </a:xfrm>
          <a:prstGeom prst="straightConnector1">
            <a:avLst/>
          </a:prstGeom>
          <a:noFill/>
          <a:ln w="9525" cap="flat" cmpd="sng">
            <a:solidFill>
              <a:schemeClr val="dk2"/>
            </a:solidFill>
            <a:prstDash val="solid"/>
            <a:round/>
            <a:headEnd type="none" w="med" len="med"/>
            <a:tailEnd type="none" w="med" len="med"/>
          </a:ln>
        </p:spPr>
      </p:cxnSp>
      <p:sp>
        <p:nvSpPr>
          <p:cNvPr id="146" name="Google Shape;146;p20"/>
          <p:cNvSpPr txBox="1">
            <a:spLocks noGrp="1"/>
          </p:cNvSpPr>
          <p:nvPr>
            <p:ph type="body" idx="1"/>
          </p:nvPr>
        </p:nvSpPr>
        <p:spPr>
          <a:xfrm>
            <a:off x="4803650" y="5055325"/>
            <a:ext cx="4141500" cy="749700"/>
          </a:xfrm>
          <a:prstGeom prst="rect">
            <a:avLst/>
          </a:prstGeom>
        </p:spPr>
        <p:txBody>
          <a:bodyPr spcFirstLastPara="1" vert="horz" wrap="square" lIns="91425" tIns="91425" rIns="91425" bIns="91425" rtlCol="0" anchor="ctr" anchorCtr="0">
            <a:noAutofit/>
          </a:bodyPr>
          <a:lstStyle/>
          <a:p>
            <a:pPr marL="0" indent="0" algn="ctr">
              <a:lnSpc>
                <a:spcPct val="115000"/>
              </a:lnSpc>
              <a:spcBef>
                <a:spcPts val="0"/>
              </a:spcBef>
              <a:buNone/>
            </a:pPr>
            <a:r>
              <a:rPr lang="en" sz="1300" b="1">
                <a:solidFill>
                  <a:schemeClr val="dk2"/>
                </a:solidFill>
              </a:rPr>
              <a:t>Leaderboard</a:t>
            </a:r>
            <a:endParaRPr sz="1200">
              <a:solidFill>
                <a:schemeClr val="dk2"/>
              </a:solidFill>
            </a:endParaRPr>
          </a:p>
          <a:p>
            <a:pPr marL="0" indent="0" algn="ctr">
              <a:buNone/>
            </a:pPr>
            <a:r>
              <a:rPr lang="en" sz="1200">
                <a:solidFill>
                  <a:schemeClr val="dk2"/>
                </a:solidFill>
              </a:rPr>
              <a:t>Students are ranked based off the number of points, or stars, they earned in comparison with their classmates.</a:t>
            </a:r>
            <a:endParaRPr sz="1700">
              <a:solidFill>
                <a:schemeClr val="dk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body" idx="1"/>
          </p:nvPr>
        </p:nvSpPr>
        <p:spPr>
          <a:xfrm>
            <a:off x="446700" y="1883375"/>
            <a:ext cx="8350665" cy="4006063"/>
          </a:xfrm>
          <a:prstGeom prst="rect">
            <a:avLst/>
          </a:prstGeom>
        </p:spPr>
        <p:txBody>
          <a:bodyPr spcFirstLastPara="1" vert="horz" wrap="square" lIns="91425" tIns="91425" rIns="91425" bIns="91425" rtlCol="0" anchor="t" anchorCtr="0">
            <a:noAutofit/>
          </a:bodyPr>
          <a:lstStyle/>
          <a:p>
            <a:pPr indent="-368300">
              <a:buSzPts val="2200"/>
              <a:buChar char="-"/>
            </a:pPr>
            <a:r>
              <a:rPr lang="en-US" dirty="0"/>
              <a:t>Switch condition on certain date</a:t>
            </a:r>
          </a:p>
          <a:p>
            <a:pPr indent="-368300">
              <a:buSzPts val="2200"/>
              <a:buChar char="-"/>
            </a:pPr>
            <a:r>
              <a:rPr lang="en-US" dirty="0"/>
              <a:t>Compare between time-slices</a:t>
            </a:r>
          </a:p>
          <a:p>
            <a:pPr indent="-368300">
              <a:buSzPts val="2200"/>
              <a:buChar char="-"/>
            </a:pPr>
            <a:endParaRPr lang="en-US" dirty="0"/>
          </a:p>
          <a:p>
            <a:pPr indent="-368300">
              <a:buSzPts val="2200"/>
              <a:buChar char="-"/>
            </a:pPr>
            <a:r>
              <a:rPr lang="en-US" dirty="0"/>
              <a:t>Disadvantages: </a:t>
            </a:r>
          </a:p>
          <a:p>
            <a:pPr lvl="1" indent="-368300">
              <a:spcBef>
                <a:spcPts val="600"/>
              </a:spcBef>
              <a:buSzPts val="2200"/>
              <a:buChar char="-"/>
            </a:pPr>
            <a:r>
              <a:rPr lang="en-US" dirty="0"/>
              <a:t>Risk of some contamination between conditions</a:t>
            </a:r>
          </a:p>
          <a:p>
            <a:pPr lvl="1" indent="-368300">
              <a:spcBef>
                <a:spcPts val="600"/>
              </a:spcBef>
              <a:buSzPts val="2200"/>
              <a:buChar char="-"/>
            </a:pPr>
            <a:r>
              <a:rPr lang="en-US" dirty="0"/>
              <a:t>Less clear causal inference</a:t>
            </a:r>
          </a:p>
          <a:p>
            <a:pPr indent="-368300">
              <a:buSzPts val="2200"/>
              <a:buChar char="-"/>
            </a:pPr>
            <a:r>
              <a:rPr lang="en-US" dirty="0"/>
              <a:t>Advantages:</a:t>
            </a:r>
          </a:p>
          <a:p>
            <a:pPr lvl="1" indent="-368300">
              <a:buSzPts val="2200"/>
              <a:buChar char="-"/>
            </a:pPr>
            <a:r>
              <a:rPr lang="en-US" dirty="0"/>
              <a:t>Convenience</a:t>
            </a:r>
          </a:p>
          <a:p>
            <a:pPr lvl="1" indent="-368300">
              <a:buSzPts val="2200"/>
              <a:buChar char="-"/>
            </a:pPr>
            <a:r>
              <a:rPr lang="en-US" dirty="0"/>
              <a:t>No unequal treatment of students using system at same time</a:t>
            </a:r>
          </a:p>
          <a:p>
            <a:pPr lvl="1" indent="-368300">
              <a:buSzPts val="2200"/>
              <a:buChar char="-"/>
            </a:pPr>
            <a:r>
              <a:rPr lang="en-US" dirty="0"/>
              <a:t>No resentful demoralization</a:t>
            </a:r>
          </a:p>
          <a:p>
            <a:pPr lvl="1" indent="-368300">
              <a:buSzPts val="2200"/>
              <a:buChar char="-"/>
            </a:pPr>
            <a:r>
              <a:rPr lang="en-US" dirty="0"/>
              <a:t>See how much and how quickly students adapt to design change</a:t>
            </a:r>
          </a:p>
        </p:txBody>
      </p:sp>
      <p:sp>
        <p:nvSpPr>
          <p:cNvPr id="107" name="Google Shape;107;p15"/>
          <p:cNvSpPr txBox="1">
            <a:spLocks noGrp="1"/>
          </p:cNvSpPr>
          <p:nvPr>
            <p:ph type="title"/>
          </p:nvPr>
        </p:nvSpPr>
        <p:spPr>
          <a:xfrm>
            <a:off x="446700" y="1025975"/>
            <a:ext cx="8250600" cy="857400"/>
          </a:xfrm>
          <a:prstGeom prst="rect">
            <a:avLst/>
          </a:prstGeom>
        </p:spPr>
        <p:txBody>
          <a:bodyPr spcFirstLastPara="1" vert="horz" wrap="square" lIns="91425" tIns="91425" rIns="91425" bIns="91425" rtlCol="0" anchor="b" anchorCtr="0">
            <a:noAutofit/>
          </a:bodyPr>
          <a:lstStyle/>
          <a:p>
            <a:pPr algn="l"/>
            <a:r>
              <a:rPr lang="en" dirty="0"/>
              <a:t>Q</a:t>
            </a:r>
            <a:r>
              <a:rPr lang="en-US" dirty="0"/>
              <a:t>u</a:t>
            </a:r>
            <a:r>
              <a:rPr lang="en" dirty="0"/>
              <a:t>asi-Experimental Approach</a:t>
            </a:r>
            <a:endParaRPr dirty="0"/>
          </a:p>
        </p:txBody>
      </p:sp>
    </p:spTree>
    <p:extLst>
      <p:ext uri="{BB962C8B-B14F-4D97-AF65-F5344CB8AC3E}">
        <p14:creationId xmlns:p14="http://schemas.microsoft.com/office/powerpoint/2010/main" val="996555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621900" y="1346300"/>
            <a:ext cx="8400300" cy="857400"/>
          </a:xfrm>
          <a:prstGeom prst="rect">
            <a:avLst/>
          </a:prstGeom>
        </p:spPr>
        <p:txBody>
          <a:bodyPr spcFirstLastPara="1" vert="horz" wrap="square" lIns="91425" tIns="91425" rIns="91425" bIns="91425" rtlCol="0" anchor="b" anchorCtr="0">
            <a:noAutofit/>
          </a:bodyPr>
          <a:lstStyle/>
          <a:p>
            <a:pPr algn="l"/>
            <a:r>
              <a:rPr lang="en"/>
              <a:t>Version 0 (V0) - April 22 to April 28 </a:t>
            </a:r>
            <a:br>
              <a:rPr lang="en"/>
            </a:br>
            <a:r>
              <a:rPr lang="en"/>
              <a:t>                          </a:t>
            </a:r>
            <a:r>
              <a:rPr lang="en">
                <a:solidFill>
                  <a:srgbClr val="6AA84F"/>
                </a:solidFill>
              </a:rPr>
              <a:t>  (and before)</a:t>
            </a:r>
            <a:endParaRPr>
              <a:solidFill>
                <a:srgbClr val="6AA84F"/>
              </a:solidFill>
            </a:endParaRPr>
          </a:p>
        </p:txBody>
      </p:sp>
      <p:sp>
        <p:nvSpPr>
          <p:cNvPr id="152" name="Google Shape;152;p21"/>
          <p:cNvSpPr txBox="1">
            <a:spLocks noGrp="1"/>
          </p:cNvSpPr>
          <p:nvPr>
            <p:ph type="body" idx="1"/>
          </p:nvPr>
        </p:nvSpPr>
        <p:spPr>
          <a:xfrm>
            <a:off x="621900" y="2203691"/>
            <a:ext cx="7900200" cy="35523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Control version with no point system implemented</a:t>
            </a:r>
            <a:endParaRPr sz="2200"/>
          </a:p>
          <a:p>
            <a:pPr indent="-368300">
              <a:spcBef>
                <a:spcPts val="0"/>
              </a:spcBef>
              <a:buSzPts val="2200"/>
              <a:buChar char="-"/>
            </a:pPr>
            <a:r>
              <a:rPr lang="en" sz="2200"/>
              <a:t>Basis to compare the results of adding a point system on student learning</a:t>
            </a:r>
            <a:endParaRPr sz="22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1 (V1) - April 29 to May 8</a:t>
            </a:r>
            <a:endParaRPr/>
          </a:p>
        </p:txBody>
      </p:sp>
      <p:sp>
        <p:nvSpPr>
          <p:cNvPr id="158" name="Google Shape;158;p22"/>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SzPts val="2200"/>
              <a:buChar char="-"/>
            </a:pPr>
            <a:r>
              <a:rPr lang="en" sz="2200" dirty="0"/>
              <a:t>Purpose: Impact of point system on student behavior </a:t>
            </a:r>
            <a:endParaRPr sz="2200" dirty="0"/>
          </a:p>
          <a:p>
            <a:pPr indent="-368300">
              <a:spcBef>
                <a:spcPts val="0"/>
              </a:spcBef>
              <a:buSzPts val="2200"/>
              <a:buChar char="-"/>
            </a:pPr>
            <a:r>
              <a:rPr lang="en" sz="2200" dirty="0"/>
              <a:t>One point given for both English and Math basic mastery</a:t>
            </a:r>
            <a:endParaRPr sz="2200" dirty="0"/>
          </a:p>
          <a:p>
            <a:pPr indent="-368300">
              <a:spcBef>
                <a:spcPts val="0"/>
              </a:spcBef>
              <a:buSzPts val="2200"/>
              <a:buChar char="-"/>
            </a:pPr>
            <a:r>
              <a:rPr lang="en" sz="2200" dirty="0"/>
              <a:t>Points can only be earned through practice</a:t>
            </a:r>
          </a:p>
          <a:p>
            <a:pPr indent="-368300">
              <a:spcBef>
                <a:spcPts val="0"/>
              </a:spcBef>
              <a:buSzPts val="2200"/>
              <a:buChar char="-"/>
            </a:pPr>
            <a:endParaRPr lang="en" sz="2200" dirty="0">
              <a:solidFill>
                <a:schemeClr val="accent4"/>
              </a:solidFill>
            </a:endParaRPr>
          </a:p>
          <a:p>
            <a:pPr marL="88900" indent="0">
              <a:spcBef>
                <a:spcPts val="0"/>
              </a:spcBef>
              <a:buSzPts val="2200"/>
              <a:buNone/>
            </a:pPr>
            <a:endParaRPr lang="en" sz="2200" dirty="0">
              <a:solidFill>
                <a:schemeClr val="tx2">
                  <a:lumMod val="50000"/>
                </a:schemeClr>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body" idx="1"/>
          </p:nvPr>
        </p:nvSpPr>
        <p:spPr>
          <a:xfrm>
            <a:off x="4803650" y="5055325"/>
            <a:ext cx="4141500" cy="749700"/>
          </a:xfrm>
          <a:prstGeom prst="rect">
            <a:avLst/>
          </a:prstGeom>
        </p:spPr>
        <p:txBody>
          <a:bodyPr spcFirstLastPara="1" vert="horz" wrap="square" lIns="91425" tIns="91425" rIns="91425" bIns="91425" rtlCol="0" anchor="ctr" anchorCtr="0">
            <a:noAutofit/>
          </a:bodyPr>
          <a:lstStyle/>
          <a:p>
            <a:pPr marL="0" indent="0" algn="ctr">
              <a:lnSpc>
                <a:spcPct val="115000"/>
              </a:lnSpc>
              <a:spcBef>
                <a:spcPts val="0"/>
              </a:spcBef>
            </a:pPr>
            <a:r>
              <a:rPr lang="en" sz="1300" b="1"/>
              <a:t>Subject Concept Distribution</a:t>
            </a:r>
            <a:endParaRPr sz="1200"/>
          </a:p>
          <a:p>
            <a:pPr marL="0" indent="0" algn="ctr"/>
            <a:r>
              <a:rPr lang="en" sz="1200"/>
              <a:t>Student proportion of completed concepts in Math practice, Math test, English test, and English practice by day</a:t>
            </a:r>
            <a:endParaRPr sz="1700"/>
          </a:p>
        </p:txBody>
      </p:sp>
      <p:pic>
        <p:nvPicPr>
          <p:cNvPr id="164" name="Google Shape;164;p23"/>
          <p:cNvPicPr preferRelativeResize="0"/>
          <p:nvPr/>
        </p:nvPicPr>
        <p:blipFill rotWithShape="1">
          <a:blip r:embed="rId3">
            <a:alphaModFix/>
          </a:blip>
          <a:srcRect t="15810" r="61152"/>
          <a:stretch/>
        </p:blipFill>
        <p:spPr>
          <a:xfrm>
            <a:off x="4803625" y="2187826"/>
            <a:ext cx="4141576" cy="2744999"/>
          </a:xfrm>
          <a:prstGeom prst="rect">
            <a:avLst/>
          </a:prstGeom>
          <a:noFill/>
          <a:ln>
            <a:noFill/>
          </a:ln>
        </p:spPr>
      </p:pic>
      <p:sp>
        <p:nvSpPr>
          <p:cNvPr id="165" name="Google Shape;165;p23"/>
          <p:cNvSpPr/>
          <p:nvPr/>
        </p:nvSpPr>
        <p:spPr>
          <a:xfrm>
            <a:off x="8326800" y="2187725"/>
            <a:ext cx="817200" cy="2745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66" name="Google Shape;166;p23"/>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1 (V1) - Learning Behavior</a:t>
            </a:r>
            <a:endParaRPr/>
          </a:p>
        </p:txBody>
      </p:sp>
      <p:sp>
        <p:nvSpPr>
          <p:cNvPr id="167" name="Google Shape;167;p23"/>
          <p:cNvSpPr txBox="1"/>
          <p:nvPr/>
        </p:nvSpPr>
        <p:spPr>
          <a:xfrm>
            <a:off x="25" y="2065325"/>
            <a:ext cx="4372500" cy="4217100"/>
          </a:xfrm>
          <a:prstGeom prst="rect">
            <a:avLst/>
          </a:prstGeom>
          <a:noFill/>
          <a:ln>
            <a:noFill/>
          </a:ln>
        </p:spPr>
        <p:txBody>
          <a:bodyPr spcFirstLastPara="1" wrap="square" lIns="91425" tIns="91425" rIns="91425" bIns="91425" anchor="t" anchorCtr="0">
            <a:noAutofit/>
          </a:bodyPr>
          <a:lstStyle/>
          <a:p>
            <a:pPr marL="457200" indent="-368300">
              <a:spcBef>
                <a:spcPts val="600"/>
              </a:spcBef>
              <a:buClr>
                <a:schemeClr val="accent6"/>
              </a:buClr>
              <a:buSzPts val="2200"/>
              <a:buFont typeface="Lato"/>
              <a:buChar char="-"/>
            </a:pPr>
            <a:r>
              <a:rPr lang="en" sz="2200">
                <a:solidFill>
                  <a:schemeClr val="dk1"/>
                </a:solidFill>
                <a:latin typeface="Lato"/>
                <a:ea typeface="Lato"/>
                <a:cs typeface="Lato"/>
                <a:sym typeface="Lato"/>
              </a:rPr>
              <a:t>Students completed more English than Math concepts</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47.4% for English in V0 → 59.5% in V1</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English faster to complete, so easier to earn points</a:t>
            </a:r>
            <a:endParaRPr sz="2200">
              <a:solidFill>
                <a:schemeClr val="dk1"/>
              </a:solidFill>
              <a:latin typeface="Lato"/>
              <a:ea typeface="Lato"/>
              <a:cs typeface="Lato"/>
              <a:sym typeface="Lato"/>
            </a:endParaRPr>
          </a:p>
          <a:p>
            <a:pPr marL="457200" indent="-368300">
              <a:buClr>
                <a:schemeClr val="accent6"/>
              </a:buClr>
              <a:buSzPts val="2200"/>
              <a:buFont typeface="Lato"/>
              <a:buChar char="-"/>
            </a:pPr>
            <a:r>
              <a:rPr lang="en" sz="2200">
                <a:solidFill>
                  <a:schemeClr val="dk1"/>
                </a:solidFill>
                <a:latin typeface="Lato"/>
                <a:ea typeface="Lato"/>
                <a:cs typeface="Lato"/>
                <a:sym typeface="Lato"/>
              </a:rPr>
              <a:t>Students completed more practice than tests </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49.1% for practice in V0 → 60% in V1</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No points given in tests</a:t>
            </a:r>
            <a:endParaRPr sz="2200">
              <a:solidFill>
                <a:schemeClr val="dk1"/>
              </a:solidFill>
              <a:latin typeface="Lato"/>
              <a:ea typeface="Lato"/>
              <a:cs typeface="Lato"/>
              <a:sym typeface="Lato"/>
            </a:endParaRPr>
          </a:p>
        </p:txBody>
      </p:sp>
      <p:cxnSp>
        <p:nvCxnSpPr>
          <p:cNvPr id="168" name="Google Shape;168;p23"/>
          <p:cNvCxnSpPr/>
          <p:nvPr/>
        </p:nvCxnSpPr>
        <p:spPr>
          <a:xfrm flipH="1">
            <a:off x="4469713" y="1853825"/>
            <a:ext cx="5700" cy="3718500"/>
          </a:xfrm>
          <a:prstGeom prst="straightConnector1">
            <a:avLst/>
          </a:prstGeom>
          <a:noFill/>
          <a:ln w="9525" cap="flat" cmpd="sng">
            <a:solidFill>
              <a:schemeClr val="dk2"/>
            </a:solidFill>
            <a:prstDash val="solid"/>
            <a:round/>
            <a:headEnd type="none" w="med" len="med"/>
            <a:tailEnd type="none" w="med" len="med"/>
          </a:ln>
        </p:spPr>
      </p:cxnSp>
      <p:pic>
        <p:nvPicPr>
          <p:cNvPr id="169" name="Google Shape;169;p23"/>
          <p:cNvPicPr preferRelativeResize="0"/>
          <p:nvPr/>
        </p:nvPicPr>
        <p:blipFill rotWithShape="1">
          <a:blip r:embed="rId3">
            <a:alphaModFix/>
          </a:blip>
          <a:srcRect l="4134" t="4963" r="61151" b="84280"/>
          <a:stretch/>
        </p:blipFill>
        <p:spPr>
          <a:xfrm>
            <a:off x="5023939" y="1714638"/>
            <a:ext cx="3700951" cy="3507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24"/>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1 (V1) - Learning Improvement</a:t>
            </a:r>
            <a:endParaRPr/>
          </a:p>
        </p:txBody>
      </p:sp>
      <p:sp>
        <p:nvSpPr>
          <p:cNvPr id="176" name="Google Shape;176;p24"/>
          <p:cNvSpPr txBox="1"/>
          <p:nvPr/>
        </p:nvSpPr>
        <p:spPr>
          <a:xfrm>
            <a:off x="893701" y="1659589"/>
            <a:ext cx="6538235" cy="3801600"/>
          </a:xfrm>
          <a:prstGeom prst="rect">
            <a:avLst/>
          </a:prstGeom>
          <a:noFill/>
          <a:ln>
            <a:noFill/>
          </a:ln>
        </p:spPr>
        <p:txBody>
          <a:bodyPr spcFirstLastPara="1" wrap="square" lIns="91425" tIns="91425" rIns="91425" bIns="91425" anchor="t" anchorCtr="0">
            <a:noAutofit/>
          </a:bodyPr>
          <a:lstStyle/>
          <a:p>
            <a:pPr marL="457200" indent="-349250">
              <a:spcBef>
                <a:spcPts val="600"/>
              </a:spcBef>
              <a:buClr>
                <a:schemeClr val="accent6"/>
              </a:buClr>
              <a:buSzPts val="1900"/>
              <a:buFont typeface="Lato"/>
              <a:buChar char="-"/>
            </a:pPr>
            <a:r>
              <a:rPr lang="en" sz="1900" dirty="0">
                <a:solidFill>
                  <a:schemeClr val="dk1"/>
                </a:solidFill>
                <a:latin typeface="Lato"/>
                <a:ea typeface="Lato"/>
                <a:cs typeface="Lato"/>
                <a:sym typeface="Lato"/>
              </a:rPr>
              <a:t>Increase in Math basic mastery rate </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59.4% in V1 → 60.8% in V2</a:t>
            </a:r>
            <a:endParaRPr sz="1900" dirty="0">
              <a:solidFill>
                <a:schemeClr val="dk1"/>
              </a:solidFill>
              <a:latin typeface="Lato"/>
              <a:ea typeface="Lato"/>
              <a:cs typeface="Lato"/>
              <a:sym typeface="Lato"/>
            </a:endParaRPr>
          </a:p>
          <a:p>
            <a:pPr marL="457200" indent="-349250">
              <a:buClr>
                <a:schemeClr val="accent6"/>
              </a:buClr>
              <a:buSzPts val="1900"/>
              <a:buFont typeface="Lato"/>
              <a:buChar char="-"/>
            </a:pPr>
            <a:r>
              <a:rPr lang="en" sz="1900" dirty="0">
                <a:solidFill>
                  <a:schemeClr val="dk1"/>
                </a:solidFill>
                <a:latin typeface="Lato"/>
                <a:ea typeface="Lato"/>
                <a:cs typeface="Lato"/>
                <a:sym typeface="Lato"/>
              </a:rPr>
              <a:t>Increase in Math and English advanced mastery rate</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39.6% in V1 for Math→ </a:t>
            </a:r>
            <a:endParaRPr sz="1900" dirty="0">
              <a:solidFill>
                <a:schemeClr val="dk1"/>
              </a:solidFill>
              <a:latin typeface="Lato"/>
              <a:ea typeface="Lato"/>
              <a:cs typeface="Lato"/>
              <a:sym typeface="Lato"/>
            </a:endParaRPr>
          </a:p>
          <a:p>
            <a:pPr marL="914400">
              <a:spcBef>
                <a:spcPts val="600"/>
              </a:spcBef>
            </a:pPr>
            <a:r>
              <a:rPr lang="en" sz="1900" dirty="0">
                <a:solidFill>
                  <a:schemeClr val="dk1"/>
                </a:solidFill>
                <a:latin typeface="Lato"/>
                <a:ea typeface="Lato"/>
                <a:cs typeface="Lato"/>
                <a:sym typeface="Lato"/>
              </a:rPr>
              <a:t>41.6% in V2</a:t>
            </a:r>
            <a:endParaRPr sz="1900" dirty="0">
              <a:solidFill>
                <a:schemeClr val="dk1"/>
              </a:solidFill>
              <a:latin typeface="Lato"/>
              <a:ea typeface="Lato"/>
              <a:cs typeface="Lato"/>
              <a:sym typeface="Lato"/>
            </a:endParaRPr>
          </a:p>
          <a:p>
            <a:pPr marL="914400" lvl="1" indent="-349250">
              <a:spcBef>
                <a:spcPts val="600"/>
              </a:spcBef>
              <a:buClr>
                <a:schemeClr val="dk1"/>
              </a:buClr>
              <a:buSzPts val="1900"/>
              <a:buFont typeface="Lato"/>
              <a:buChar char="-"/>
            </a:pPr>
            <a:r>
              <a:rPr lang="en" sz="1900" dirty="0">
                <a:solidFill>
                  <a:schemeClr val="dk1"/>
                </a:solidFill>
                <a:latin typeface="Lato"/>
                <a:ea typeface="Lato"/>
                <a:cs typeface="Lato"/>
                <a:sym typeface="Lato"/>
              </a:rPr>
              <a:t>49.7% in V1 for English → 52.6% in V2 </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Time spent to achieve basic mastery decreased in English</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Median of 35.7 seconds</a:t>
            </a:r>
            <a:endParaRPr sz="1900" dirty="0">
              <a:solidFill>
                <a:schemeClr val="dk1"/>
              </a:solidFill>
              <a:latin typeface="Lato"/>
              <a:ea typeface="Lato"/>
              <a:cs typeface="Lato"/>
              <a:sym typeface="Lato"/>
            </a:endParaRPr>
          </a:p>
          <a:p>
            <a:pPr marL="457200" indent="-349250">
              <a:buClr>
                <a:schemeClr val="accent6"/>
              </a:buClr>
              <a:buSzPts val="1900"/>
              <a:buFont typeface="Lato"/>
              <a:buChar char="-"/>
            </a:pPr>
            <a:r>
              <a:rPr lang="en" sz="1900" dirty="0">
                <a:solidFill>
                  <a:schemeClr val="dk1"/>
                </a:solidFill>
                <a:latin typeface="Lato"/>
                <a:ea typeface="Lato"/>
                <a:cs typeface="Lato"/>
                <a:sym typeface="Lato"/>
              </a:rPr>
              <a:t>Time increased in Math</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Median of 7.3 seconds</a:t>
            </a:r>
            <a:endParaRPr sz="1900" dirty="0">
              <a:solidFill>
                <a:schemeClr val="dk1"/>
              </a:solidFill>
              <a:latin typeface="Lato"/>
              <a:ea typeface="Lato"/>
              <a:cs typeface="Lato"/>
              <a:sym typeface="Lato"/>
            </a:endParaRPr>
          </a:p>
        </p:txBody>
      </p:sp>
      <p:sp>
        <p:nvSpPr>
          <p:cNvPr id="3" name="Text Placeholder 2">
            <a:extLst>
              <a:ext uri="{FF2B5EF4-FFF2-40B4-BE49-F238E27FC236}">
                <a16:creationId xmlns:a16="http://schemas.microsoft.com/office/drawing/2014/main" id="{8EF0375B-A7AB-ACB3-75FE-BE3430818D51}"/>
              </a:ext>
            </a:extLst>
          </p:cNvPr>
          <p:cNvSpPr>
            <a:spLocks noGrp="1"/>
          </p:cNvSpPr>
          <p:nvPr>
            <p:ph type="body" idx="1"/>
          </p:nvPr>
        </p:nvSpPr>
        <p:spPr/>
        <p:txBody>
          <a:bodyPr/>
          <a:lstStyle/>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1 (V1) - Key Takeaways</a:t>
            </a:r>
            <a:endParaRPr/>
          </a:p>
        </p:txBody>
      </p:sp>
      <p:sp>
        <p:nvSpPr>
          <p:cNvPr id="185" name="Google Shape;185;p25"/>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Clr>
                <a:schemeClr val="dk1"/>
              </a:buClr>
              <a:buSzPts val="2200"/>
              <a:buChar char="-"/>
            </a:pPr>
            <a:r>
              <a:rPr lang="en" sz="2200"/>
              <a:t>Students behavior driven by points</a:t>
            </a:r>
            <a:endParaRPr sz="2200"/>
          </a:p>
          <a:p>
            <a:pPr lvl="1" indent="-368300">
              <a:buSzPts val="2200"/>
              <a:buChar char="-"/>
            </a:pPr>
            <a:r>
              <a:rPr lang="en" sz="2200"/>
              <a:t>Increase practice since students can only earn points through practice</a:t>
            </a:r>
            <a:endParaRPr sz="2200"/>
          </a:p>
          <a:p>
            <a:pPr lvl="1" indent="-368300">
              <a:buSzPts val="2200"/>
              <a:buChar char="-"/>
            </a:pPr>
            <a:r>
              <a:rPr lang="en" sz="2200"/>
              <a:t>Increase English since took less time to achieve basic mastery</a:t>
            </a:r>
            <a:endParaRPr sz="2200"/>
          </a:p>
          <a:p>
            <a:pPr indent="-368300">
              <a:spcBef>
                <a:spcPts val="0"/>
              </a:spcBef>
              <a:buSzPts val="2200"/>
              <a:buChar char="-"/>
            </a:pPr>
            <a:r>
              <a:rPr lang="en" sz="2200"/>
              <a:t>Overall improvement, especially English</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(Johnson et al., 2005)</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Fish Tanks and Sandboxes</a:t>
            </a:r>
          </a:p>
          <a:p>
            <a:pPr lvl="1"/>
            <a:r>
              <a:rPr lang="en-US" dirty="0"/>
              <a:t>Initially give player version of game with fewer features (Fish Tank) or where student can’t lose (Sandboxes)</a:t>
            </a:r>
          </a:p>
          <a:p>
            <a:pPr lvl="1"/>
            <a:endParaRPr lang="en-US" dirty="0"/>
          </a:p>
        </p:txBody>
      </p:sp>
    </p:spTree>
    <p:extLst>
      <p:ext uri="{BB962C8B-B14F-4D97-AF65-F5344CB8AC3E}">
        <p14:creationId xmlns:p14="http://schemas.microsoft.com/office/powerpoint/2010/main" val="34149402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2 (V2) - May 9 to May 31</a:t>
            </a:r>
            <a:endParaRPr/>
          </a:p>
        </p:txBody>
      </p:sp>
      <p:sp>
        <p:nvSpPr>
          <p:cNvPr id="191" name="Google Shape;191;p26"/>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Purpose: balance proportion of time spent in English and Math</a:t>
            </a:r>
            <a:endParaRPr sz="2200"/>
          </a:p>
          <a:p>
            <a:pPr indent="-368300">
              <a:spcBef>
                <a:spcPts val="0"/>
              </a:spcBef>
              <a:buClr>
                <a:schemeClr val="dk1"/>
              </a:buClr>
              <a:buSzPts val="2200"/>
              <a:buChar char="-"/>
            </a:pPr>
            <a:r>
              <a:rPr lang="en" sz="2200"/>
              <a:t>Made earning basic mastery for English worth one point and Math practice worth three points</a:t>
            </a:r>
            <a:endParaRPr sz="22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body" idx="1"/>
          </p:nvPr>
        </p:nvSpPr>
        <p:spPr>
          <a:xfrm>
            <a:off x="4803625" y="4970175"/>
            <a:ext cx="4141500" cy="350700"/>
          </a:xfrm>
          <a:prstGeom prst="rect">
            <a:avLst/>
          </a:prstGeom>
        </p:spPr>
        <p:txBody>
          <a:bodyPr spcFirstLastPara="1" vert="horz" wrap="square" lIns="91425" tIns="91425" rIns="91425" bIns="91425" rtlCol="0" anchor="ctr" anchorCtr="0">
            <a:noAutofit/>
          </a:bodyPr>
          <a:lstStyle/>
          <a:p>
            <a:pPr marL="0" indent="0" algn="ctr">
              <a:lnSpc>
                <a:spcPct val="115000"/>
              </a:lnSpc>
              <a:spcBef>
                <a:spcPts val="0"/>
              </a:spcBef>
            </a:pPr>
            <a:r>
              <a:rPr lang="en" sz="1300" b="1"/>
              <a:t>Subject Concept Distribution</a:t>
            </a:r>
            <a:endParaRPr sz="1200"/>
          </a:p>
          <a:p>
            <a:pPr marL="0" indent="0" algn="ctr"/>
            <a:r>
              <a:rPr lang="en" sz="1200"/>
              <a:t>Student proportion of completed concepts in Math practice, Math test, English test, and English practice by day</a:t>
            </a:r>
            <a:endParaRPr sz="1200"/>
          </a:p>
        </p:txBody>
      </p:sp>
      <p:pic>
        <p:nvPicPr>
          <p:cNvPr id="197" name="Google Shape;197;p27"/>
          <p:cNvPicPr preferRelativeResize="0"/>
          <p:nvPr/>
        </p:nvPicPr>
        <p:blipFill rotWithShape="1">
          <a:blip r:embed="rId3">
            <a:alphaModFix/>
          </a:blip>
          <a:srcRect l="16244" t="15810" r="28819"/>
          <a:stretch/>
        </p:blipFill>
        <p:spPr>
          <a:xfrm>
            <a:off x="4602700" y="2465289"/>
            <a:ext cx="4411498" cy="2067571"/>
          </a:xfrm>
          <a:prstGeom prst="rect">
            <a:avLst/>
          </a:prstGeom>
          <a:noFill/>
          <a:ln>
            <a:noFill/>
          </a:ln>
        </p:spPr>
      </p:pic>
      <p:sp>
        <p:nvSpPr>
          <p:cNvPr id="198" name="Google Shape;198;p27"/>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2 (V2) - Learning Behavior</a:t>
            </a:r>
            <a:endParaRPr/>
          </a:p>
        </p:txBody>
      </p:sp>
      <p:sp>
        <p:nvSpPr>
          <p:cNvPr id="199" name="Google Shape;199;p27"/>
          <p:cNvSpPr txBox="1"/>
          <p:nvPr/>
        </p:nvSpPr>
        <p:spPr>
          <a:xfrm>
            <a:off x="25" y="2065325"/>
            <a:ext cx="4411500" cy="4217100"/>
          </a:xfrm>
          <a:prstGeom prst="rect">
            <a:avLst/>
          </a:prstGeom>
          <a:noFill/>
          <a:ln>
            <a:noFill/>
          </a:ln>
        </p:spPr>
        <p:txBody>
          <a:bodyPr spcFirstLastPara="1" wrap="square" lIns="91425" tIns="91425" rIns="91425" bIns="91425" anchor="t" anchorCtr="0">
            <a:noAutofit/>
          </a:bodyPr>
          <a:lstStyle/>
          <a:p>
            <a:pPr marL="457200" indent="-368300">
              <a:spcBef>
                <a:spcPts val="600"/>
              </a:spcBef>
              <a:buClr>
                <a:schemeClr val="accent6"/>
              </a:buClr>
              <a:buSzPts val="2200"/>
              <a:buFont typeface="Lato"/>
              <a:buChar char="-"/>
            </a:pPr>
            <a:r>
              <a:rPr lang="en" sz="2200">
                <a:solidFill>
                  <a:schemeClr val="dk1"/>
                </a:solidFill>
                <a:latin typeface="Lato"/>
                <a:ea typeface="Lato"/>
                <a:cs typeface="Lato"/>
                <a:sym typeface="Lato"/>
              </a:rPr>
              <a:t>More Math concepts completed, balancing overall proportion of Math and English completed</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44.7% for Math in V1 → </a:t>
            </a:r>
            <a:endParaRPr sz="2200">
              <a:solidFill>
                <a:schemeClr val="dk1"/>
              </a:solidFill>
              <a:latin typeface="Lato"/>
              <a:ea typeface="Lato"/>
              <a:cs typeface="Lato"/>
              <a:sym typeface="Lato"/>
            </a:endParaRPr>
          </a:p>
          <a:p>
            <a:pPr marL="914400">
              <a:spcBef>
                <a:spcPts val="600"/>
              </a:spcBef>
            </a:pPr>
            <a:r>
              <a:rPr lang="en" sz="2200">
                <a:solidFill>
                  <a:schemeClr val="dk1"/>
                </a:solidFill>
                <a:latin typeface="Lato"/>
                <a:ea typeface="Lato"/>
                <a:cs typeface="Lato"/>
                <a:sym typeface="Lato"/>
              </a:rPr>
              <a:t>49.3% in V2</a:t>
            </a:r>
            <a:endParaRPr sz="2200">
              <a:solidFill>
                <a:schemeClr val="dk1"/>
              </a:solidFill>
              <a:latin typeface="Lato"/>
              <a:ea typeface="Lato"/>
              <a:cs typeface="Lato"/>
              <a:sym typeface="Lato"/>
            </a:endParaRPr>
          </a:p>
          <a:p>
            <a:pPr marL="457200" indent="-368300">
              <a:spcBef>
                <a:spcPts val="600"/>
              </a:spcBef>
              <a:buClr>
                <a:schemeClr val="accent6"/>
              </a:buClr>
              <a:buSzPts val="2200"/>
              <a:buFont typeface="Lato"/>
              <a:buChar char="-"/>
            </a:pPr>
            <a:r>
              <a:rPr lang="en" sz="2200">
                <a:solidFill>
                  <a:schemeClr val="dk1"/>
                </a:solidFill>
                <a:latin typeface="Lato"/>
                <a:ea typeface="Lato"/>
                <a:cs typeface="Lato"/>
                <a:sym typeface="Lato"/>
              </a:rPr>
              <a:t>Increase practice over tests</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56.6% for practice in V1 → 66.5% in V2</a:t>
            </a:r>
            <a:endParaRPr sz="2200">
              <a:solidFill>
                <a:schemeClr val="dk1"/>
              </a:solidFill>
              <a:latin typeface="Lato"/>
              <a:ea typeface="Lato"/>
              <a:cs typeface="Lato"/>
              <a:sym typeface="Lato"/>
            </a:endParaRPr>
          </a:p>
        </p:txBody>
      </p:sp>
      <p:cxnSp>
        <p:nvCxnSpPr>
          <p:cNvPr id="200" name="Google Shape;200;p27"/>
          <p:cNvCxnSpPr/>
          <p:nvPr/>
        </p:nvCxnSpPr>
        <p:spPr>
          <a:xfrm flipH="1">
            <a:off x="4469713" y="1853825"/>
            <a:ext cx="5700" cy="3718500"/>
          </a:xfrm>
          <a:prstGeom prst="straightConnector1">
            <a:avLst/>
          </a:prstGeom>
          <a:noFill/>
          <a:ln w="9525" cap="flat" cmpd="sng">
            <a:solidFill>
              <a:schemeClr val="dk2"/>
            </a:solidFill>
            <a:prstDash val="solid"/>
            <a:round/>
            <a:headEnd type="none" w="med" len="med"/>
            <a:tailEnd type="none" w="med" len="med"/>
          </a:ln>
        </p:spPr>
      </p:cxnSp>
      <p:pic>
        <p:nvPicPr>
          <p:cNvPr id="201" name="Google Shape;201;p27"/>
          <p:cNvPicPr preferRelativeResize="0"/>
          <p:nvPr/>
        </p:nvPicPr>
        <p:blipFill rotWithShape="1">
          <a:blip r:embed="rId3">
            <a:alphaModFix/>
          </a:blip>
          <a:srcRect l="4134" t="4963" r="61151" b="84280"/>
          <a:stretch/>
        </p:blipFill>
        <p:spPr>
          <a:xfrm>
            <a:off x="5023914" y="1967788"/>
            <a:ext cx="3700951" cy="3507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28"/>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2 (V2) - Learning Improvement</a:t>
            </a:r>
            <a:endParaRPr/>
          </a:p>
        </p:txBody>
      </p:sp>
      <p:sp>
        <p:nvSpPr>
          <p:cNvPr id="208" name="Google Shape;208;p28"/>
          <p:cNvSpPr txBox="1"/>
          <p:nvPr/>
        </p:nvSpPr>
        <p:spPr>
          <a:xfrm>
            <a:off x="848659" y="1528200"/>
            <a:ext cx="7386917" cy="3801600"/>
          </a:xfrm>
          <a:prstGeom prst="rect">
            <a:avLst/>
          </a:prstGeom>
          <a:noFill/>
          <a:ln>
            <a:noFill/>
          </a:ln>
        </p:spPr>
        <p:txBody>
          <a:bodyPr spcFirstLastPara="1" wrap="square" lIns="91425" tIns="91425" rIns="91425" bIns="91425" anchor="t" anchorCtr="0">
            <a:noAutofit/>
          </a:bodyPr>
          <a:lstStyle/>
          <a:p>
            <a:pPr marL="457200" indent="-349250">
              <a:spcBef>
                <a:spcPts val="600"/>
              </a:spcBef>
              <a:buClr>
                <a:schemeClr val="dk1"/>
              </a:buClr>
              <a:buSzPts val="1900"/>
              <a:buFont typeface="Lato"/>
              <a:buChar char="-"/>
            </a:pPr>
            <a:r>
              <a:rPr lang="en" sz="1900" dirty="0">
                <a:solidFill>
                  <a:schemeClr val="dk1"/>
                </a:solidFill>
                <a:latin typeface="Lato"/>
                <a:ea typeface="Lato"/>
                <a:cs typeface="Lato"/>
                <a:sym typeface="Lato"/>
              </a:rPr>
              <a:t>Increase English basic mastery rate</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71% in V1 → 73% in V2</a:t>
            </a:r>
            <a:endParaRPr sz="1900" dirty="0">
              <a:solidFill>
                <a:schemeClr val="dk1"/>
              </a:solidFill>
              <a:latin typeface="Lato"/>
              <a:ea typeface="Lato"/>
              <a:cs typeface="Lato"/>
              <a:sym typeface="Lato"/>
            </a:endParaRPr>
          </a:p>
          <a:p>
            <a:pPr marL="457200" indent="-349250">
              <a:buClr>
                <a:schemeClr val="dk1"/>
              </a:buClr>
              <a:buSzPts val="1900"/>
              <a:buFont typeface="Lato"/>
              <a:buChar char="-"/>
            </a:pPr>
            <a:r>
              <a:rPr lang="en" sz="1900" dirty="0">
                <a:solidFill>
                  <a:schemeClr val="dk1"/>
                </a:solidFill>
                <a:latin typeface="Lato"/>
                <a:ea typeface="Lato"/>
                <a:cs typeface="Lato"/>
                <a:sym typeface="Lato"/>
              </a:rPr>
              <a:t>Slight decrease in English advanced mastery rate</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49.5% in V1 →  47.7% in V2</a:t>
            </a:r>
            <a:endParaRPr sz="1900" dirty="0">
              <a:solidFill>
                <a:schemeClr val="dk1"/>
              </a:solidFill>
              <a:latin typeface="Lato"/>
              <a:ea typeface="Lato"/>
              <a:cs typeface="Lato"/>
              <a:sym typeface="Lato"/>
            </a:endParaRPr>
          </a:p>
          <a:p>
            <a:pPr marL="457200" indent="-349250">
              <a:buClr>
                <a:schemeClr val="dk1"/>
              </a:buClr>
              <a:buSzPts val="1900"/>
              <a:buFont typeface="Lato"/>
              <a:buChar char="-"/>
            </a:pPr>
            <a:r>
              <a:rPr lang="en" sz="1900" dirty="0">
                <a:solidFill>
                  <a:schemeClr val="dk1"/>
                </a:solidFill>
                <a:latin typeface="Lato"/>
                <a:ea typeface="Lato"/>
                <a:cs typeface="Lato"/>
                <a:sym typeface="Lato"/>
              </a:rPr>
              <a:t>Increase in median time spent to earn basic mastery for Math and English</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734.67 median seconds for Math in V1 → 813.97 seconds in V2</a:t>
            </a:r>
            <a:endParaRPr sz="1900" dirty="0">
              <a:solidFill>
                <a:schemeClr val="dk1"/>
              </a:solidFill>
              <a:latin typeface="Lato"/>
              <a:ea typeface="Lato"/>
              <a:cs typeface="Lato"/>
              <a:sym typeface="Lato"/>
            </a:endParaRPr>
          </a:p>
          <a:p>
            <a:pPr marL="914400" lvl="1" indent="-349250">
              <a:buClr>
                <a:schemeClr val="dk1"/>
              </a:buClr>
              <a:buSzPts val="1900"/>
              <a:buFont typeface="Lato"/>
              <a:buChar char="-"/>
            </a:pPr>
            <a:r>
              <a:rPr lang="en" sz="1900" dirty="0">
                <a:solidFill>
                  <a:schemeClr val="dk1"/>
                </a:solidFill>
                <a:latin typeface="Lato"/>
                <a:ea typeface="Lato"/>
                <a:cs typeface="Lato"/>
                <a:sym typeface="Lato"/>
              </a:rPr>
              <a:t>347.45 median seconds for English in V1 →  377.6437 seconds in V2</a:t>
            </a:r>
            <a:endParaRPr sz="1900" dirty="0">
              <a:solidFill>
                <a:schemeClr val="dk1"/>
              </a:solidFill>
              <a:latin typeface="Lato"/>
              <a:ea typeface="Lato"/>
              <a:cs typeface="Lato"/>
              <a:sym typeface="Lato"/>
            </a:endParaRPr>
          </a:p>
        </p:txBody>
      </p:sp>
      <p:sp>
        <p:nvSpPr>
          <p:cNvPr id="3" name="Text Placeholder 2">
            <a:extLst>
              <a:ext uri="{FF2B5EF4-FFF2-40B4-BE49-F238E27FC236}">
                <a16:creationId xmlns:a16="http://schemas.microsoft.com/office/drawing/2014/main" id="{48322C6D-C891-D97F-8B73-580DAC35284E}"/>
              </a:ext>
            </a:extLst>
          </p:cNvPr>
          <p:cNvSpPr>
            <a:spLocks noGrp="1"/>
          </p:cNvSpPr>
          <p:nvPr>
            <p:ph type="body" idx="1"/>
          </p:nvPr>
        </p:nvSpPr>
        <p:spPr/>
        <p:txBody>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2 (V2) - Key Takeaways</a:t>
            </a:r>
            <a:endParaRPr/>
          </a:p>
        </p:txBody>
      </p:sp>
      <p:sp>
        <p:nvSpPr>
          <p:cNvPr id="218" name="Google Shape;218;p29"/>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Clr>
                <a:schemeClr val="dk1"/>
              </a:buClr>
              <a:buSzPts val="2200"/>
              <a:buChar char="-"/>
            </a:pPr>
            <a:r>
              <a:rPr lang="en" sz="2200" dirty="0"/>
              <a:t>Adding more points to Math successfully balanced out time spent on Math and English courses</a:t>
            </a:r>
            <a:endParaRPr sz="2200" dirty="0"/>
          </a:p>
          <a:p>
            <a:pPr indent="-368300">
              <a:spcBef>
                <a:spcPts val="0"/>
              </a:spcBef>
              <a:buClr>
                <a:schemeClr val="dk1"/>
              </a:buClr>
              <a:buSzPts val="2200"/>
              <a:buChar char="-"/>
            </a:pPr>
            <a:r>
              <a:rPr lang="en" sz="2200" dirty="0"/>
              <a:t>Students spent even more time practicing since they can’t earn points through tests</a:t>
            </a:r>
            <a:endParaRPr sz="2200" dirty="0"/>
          </a:p>
          <a:p>
            <a:pPr indent="0">
              <a:buNone/>
            </a:pPr>
            <a:endParaRPr sz="2200" dirty="0"/>
          </a:p>
          <a:p>
            <a:pPr indent="-368300">
              <a:buClr>
                <a:srgbClr val="6AA84F"/>
              </a:buClr>
              <a:buSzPts val="2200"/>
              <a:buChar char="-"/>
            </a:pPr>
            <a:r>
              <a:rPr lang="en" sz="2200" dirty="0">
                <a:solidFill>
                  <a:srgbClr val="6AA84F"/>
                </a:solidFill>
              </a:rPr>
              <a:t>But time per concept learned is going up…</a:t>
            </a:r>
            <a:endParaRPr sz="2200" dirty="0">
              <a:solidFill>
                <a:srgbClr val="6AA84F"/>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3 (V3) - May 9 to May 31</a:t>
            </a:r>
            <a:endParaRPr/>
          </a:p>
        </p:txBody>
      </p:sp>
      <p:sp>
        <p:nvSpPr>
          <p:cNvPr id="224" name="Google Shape;224;p30"/>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Purpose: Increase diagnostic test usage</a:t>
            </a:r>
            <a:endParaRPr sz="2200"/>
          </a:p>
          <a:p>
            <a:pPr indent="-368300">
              <a:spcBef>
                <a:spcPts val="0"/>
              </a:spcBef>
              <a:buSzPts val="2200"/>
              <a:buChar char="-"/>
            </a:pPr>
            <a:r>
              <a:rPr lang="en" sz="2200"/>
              <a:t>Students can earn points through achieving basic mastery on tests</a:t>
            </a:r>
            <a:endParaRPr sz="22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1"/>
          <p:cNvSpPr txBox="1">
            <a:spLocks noGrp="1"/>
          </p:cNvSpPr>
          <p:nvPr>
            <p:ph type="body" idx="1"/>
          </p:nvPr>
        </p:nvSpPr>
        <p:spPr>
          <a:xfrm>
            <a:off x="4803625" y="4655150"/>
            <a:ext cx="4141500" cy="350700"/>
          </a:xfrm>
          <a:prstGeom prst="rect">
            <a:avLst/>
          </a:prstGeom>
        </p:spPr>
        <p:txBody>
          <a:bodyPr spcFirstLastPara="1" vert="horz" wrap="square" lIns="91425" tIns="91425" rIns="91425" bIns="91425" rtlCol="0" anchor="ctr" anchorCtr="0">
            <a:noAutofit/>
          </a:bodyPr>
          <a:lstStyle/>
          <a:p>
            <a:pPr marL="0" indent="0" algn="ctr">
              <a:lnSpc>
                <a:spcPct val="115000"/>
              </a:lnSpc>
              <a:spcBef>
                <a:spcPts val="0"/>
              </a:spcBef>
            </a:pPr>
            <a:r>
              <a:rPr lang="en" sz="1300" b="1"/>
              <a:t>Subject Concept Distribution</a:t>
            </a:r>
            <a:endParaRPr sz="1200"/>
          </a:p>
          <a:p>
            <a:pPr marL="0" indent="0" algn="ctr"/>
            <a:r>
              <a:rPr lang="en" sz="1200"/>
              <a:t>Student proportion of completed concepts in Math practice, Math test, English test, and English practice by day</a:t>
            </a:r>
            <a:endParaRPr sz="1200"/>
          </a:p>
        </p:txBody>
      </p:sp>
      <p:pic>
        <p:nvPicPr>
          <p:cNvPr id="230" name="Google Shape;230;p31"/>
          <p:cNvPicPr preferRelativeResize="0"/>
          <p:nvPr/>
        </p:nvPicPr>
        <p:blipFill rotWithShape="1">
          <a:blip r:embed="rId3">
            <a:alphaModFix/>
          </a:blip>
          <a:srcRect l="33007" t="15810"/>
          <a:stretch/>
        </p:blipFill>
        <p:spPr>
          <a:xfrm>
            <a:off x="4561925" y="2465300"/>
            <a:ext cx="4528374" cy="1740400"/>
          </a:xfrm>
          <a:prstGeom prst="rect">
            <a:avLst/>
          </a:prstGeom>
          <a:noFill/>
          <a:ln>
            <a:noFill/>
          </a:ln>
        </p:spPr>
      </p:pic>
      <p:sp>
        <p:nvSpPr>
          <p:cNvPr id="231" name="Google Shape;231;p31"/>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3 (V3) - Learning Behavior</a:t>
            </a:r>
            <a:endParaRPr/>
          </a:p>
        </p:txBody>
      </p:sp>
      <p:sp>
        <p:nvSpPr>
          <p:cNvPr id="232" name="Google Shape;232;p31"/>
          <p:cNvSpPr txBox="1"/>
          <p:nvPr/>
        </p:nvSpPr>
        <p:spPr>
          <a:xfrm>
            <a:off x="25" y="2065325"/>
            <a:ext cx="4141500" cy="4217100"/>
          </a:xfrm>
          <a:prstGeom prst="rect">
            <a:avLst/>
          </a:prstGeom>
          <a:noFill/>
          <a:ln>
            <a:noFill/>
          </a:ln>
        </p:spPr>
        <p:txBody>
          <a:bodyPr spcFirstLastPara="1" wrap="square" lIns="91425" tIns="91425" rIns="91425" bIns="91425" anchor="t" anchorCtr="0">
            <a:noAutofit/>
          </a:bodyPr>
          <a:lstStyle/>
          <a:p>
            <a:pPr marL="457200" indent="-368300">
              <a:spcBef>
                <a:spcPts val="600"/>
              </a:spcBef>
              <a:buClr>
                <a:schemeClr val="dk1"/>
              </a:buClr>
              <a:buSzPts val="2200"/>
              <a:buFont typeface="Lato"/>
              <a:buChar char="-"/>
            </a:pPr>
            <a:r>
              <a:rPr lang="en" sz="2200">
                <a:solidFill>
                  <a:schemeClr val="dk1"/>
                </a:solidFill>
                <a:latin typeface="Lato"/>
                <a:ea typeface="Lato"/>
                <a:cs typeface="Lato"/>
                <a:sym typeface="Lato"/>
              </a:rPr>
              <a:t>Students completed more tests </a:t>
            </a:r>
            <a:r>
              <a:rPr lang="en" sz="2200">
                <a:solidFill>
                  <a:srgbClr val="6AA84F"/>
                </a:solidFill>
                <a:latin typeface="Lato"/>
                <a:ea typeface="Lato"/>
                <a:cs typeface="Lato"/>
                <a:sym typeface="Lato"/>
              </a:rPr>
              <a:t>compared to</a:t>
            </a:r>
            <a:r>
              <a:rPr lang="en" sz="2200">
                <a:solidFill>
                  <a:schemeClr val="dk1"/>
                </a:solidFill>
                <a:latin typeface="Lato"/>
                <a:ea typeface="Lato"/>
                <a:cs typeface="Lato"/>
                <a:sym typeface="Lato"/>
              </a:rPr>
              <a:t> practice</a:t>
            </a:r>
            <a:endParaRPr sz="2200">
              <a:solidFill>
                <a:schemeClr val="dk1"/>
              </a:solidFill>
              <a:latin typeface="Lato"/>
              <a:ea typeface="Lato"/>
              <a:cs typeface="Lato"/>
              <a:sym typeface="Lato"/>
            </a:endParaRPr>
          </a:p>
          <a:p>
            <a:pPr marL="914400" lvl="1" indent="-368300">
              <a:buClr>
                <a:schemeClr val="dk1"/>
              </a:buClr>
              <a:buSzPts val="2200"/>
              <a:buFont typeface="Lato"/>
              <a:buChar char="-"/>
            </a:pPr>
            <a:r>
              <a:rPr lang="en" sz="2200">
                <a:solidFill>
                  <a:schemeClr val="dk1"/>
                </a:solidFill>
                <a:latin typeface="Lato"/>
                <a:ea typeface="Lato"/>
                <a:cs typeface="Lato"/>
                <a:sym typeface="Lato"/>
              </a:rPr>
              <a:t>35.4% tests completed in V2 → 53.6% in V3</a:t>
            </a:r>
            <a:endParaRPr sz="2200">
              <a:solidFill>
                <a:schemeClr val="dk1"/>
              </a:solidFill>
              <a:latin typeface="Lato"/>
              <a:ea typeface="Lato"/>
              <a:cs typeface="Lato"/>
              <a:sym typeface="Lato"/>
            </a:endParaRPr>
          </a:p>
        </p:txBody>
      </p:sp>
      <p:cxnSp>
        <p:nvCxnSpPr>
          <p:cNvPr id="233" name="Google Shape;233;p31"/>
          <p:cNvCxnSpPr/>
          <p:nvPr/>
        </p:nvCxnSpPr>
        <p:spPr>
          <a:xfrm flipH="1">
            <a:off x="4469713" y="1853825"/>
            <a:ext cx="5700" cy="3718500"/>
          </a:xfrm>
          <a:prstGeom prst="straightConnector1">
            <a:avLst/>
          </a:prstGeom>
          <a:noFill/>
          <a:ln w="9525" cap="flat" cmpd="sng">
            <a:solidFill>
              <a:schemeClr val="dk2"/>
            </a:solidFill>
            <a:prstDash val="solid"/>
            <a:round/>
            <a:headEnd type="none" w="med" len="med"/>
            <a:tailEnd type="none" w="med" len="med"/>
          </a:ln>
        </p:spPr>
      </p:cxnSp>
      <p:pic>
        <p:nvPicPr>
          <p:cNvPr id="234" name="Google Shape;234;p31"/>
          <p:cNvPicPr preferRelativeResize="0"/>
          <p:nvPr/>
        </p:nvPicPr>
        <p:blipFill rotWithShape="1">
          <a:blip r:embed="rId3">
            <a:alphaModFix/>
          </a:blip>
          <a:srcRect l="4134" t="4963" r="61151" b="84280"/>
          <a:stretch/>
        </p:blipFill>
        <p:spPr>
          <a:xfrm>
            <a:off x="5023914" y="1967788"/>
            <a:ext cx="3700951" cy="3507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32"/>
          <p:cNvSpPr txBox="1">
            <a:spLocks noGrp="1"/>
          </p:cNvSpPr>
          <p:nvPr>
            <p:ph type="title" idx="4294967295"/>
          </p:nvPr>
        </p:nvSpPr>
        <p:spPr>
          <a:xfrm>
            <a:off x="291450" y="857250"/>
            <a:ext cx="8561100" cy="857400"/>
          </a:xfrm>
          <a:prstGeom prst="rect">
            <a:avLst/>
          </a:prstGeom>
        </p:spPr>
        <p:txBody>
          <a:bodyPr spcFirstLastPara="1" vert="horz" wrap="square" lIns="91425" tIns="91425" rIns="91425" bIns="91425" rtlCol="0" anchor="b" anchorCtr="0">
            <a:noAutofit/>
          </a:bodyPr>
          <a:lstStyle/>
          <a:p>
            <a:pPr>
              <a:spcBef>
                <a:spcPts val="0"/>
              </a:spcBef>
            </a:pPr>
            <a:r>
              <a:rPr lang="en"/>
              <a:t>Version 3 (V3) - Learning Improvement</a:t>
            </a:r>
            <a:endParaRPr/>
          </a:p>
        </p:txBody>
      </p:sp>
      <p:sp>
        <p:nvSpPr>
          <p:cNvPr id="241" name="Google Shape;241;p32"/>
          <p:cNvSpPr txBox="1"/>
          <p:nvPr/>
        </p:nvSpPr>
        <p:spPr>
          <a:xfrm>
            <a:off x="854624" y="1770725"/>
            <a:ext cx="7351071" cy="3801600"/>
          </a:xfrm>
          <a:prstGeom prst="rect">
            <a:avLst/>
          </a:prstGeom>
          <a:noFill/>
          <a:ln>
            <a:noFill/>
          </a:ln>
        </p:spPr>
        <p:txBody>
          <a:bodyPr spcFirstLastPara="1" wrap="square" lIns="91425" tIns="91425" rIns="91425" bIns="91425" anchor="t" anchorCtr="0">
            <a:noAutofit/>
          </a:bodyPr>
          <a:lstStyle/>
          <a:p>
            <a:pPr marL="457200" indent="-342900">
              <a:spcBef>
                <a:spcPts val="600"/>
              </a:spcBef>
              <a:buClr>
                <a:schemeClr val="accent6"/>
              </a:buClr>
              <a:buSzPts val="1800"/>
              <a:buFont typeface="Lato"/>
              <a:buChar char="-"/>
            </a:pPr>
            <a:r>
              <a:rPr lang="en" dirty="0">
                <a:solidFill>
                  <a:schemeClr val="dk1"/>
                </a:solidFill>
                <a:latin typeface="Lato"/>
                <a:ea typeface="Lato"/>
                <a:cs typeface="Lato"/>
                <a:sym typeface="Lato"/>
              </a:rPr>
              <a:t>Median time to achieve basic mastery decreased in English and Math</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372.4 median seconds for English in V2 → 326.2 seconds in V3,</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773.2 median seconds for Math in V2 → 560.3 in V3</a:t>
            </a:r>
            <a:endParaRPr dirty="0">
              <a:solidFill>
                <a:schemeClr val="dk1"/>
              </a:solidFill>
              <a:latin typeface="Lato"/>
              <a:ea typeface="Lato"/>
              <a:cs typeface="Lato"/>
              <a:sym typeface="Lato"/>
            </a:endParaRPr>
          </a:p>
          <a:p>
            <a:pPr marL="457200" indent="-342900">
              <a:buClr>
                <a:schemeClr val="accent6"/>
              </a:buClr>
              <a:buSzPts val="1800"/>
              <a:buFont typeface="Lato"/>
              <a:buChar char="-"/>
            </a:pPr>
            <a:r>
              <a:rPr lang="en" dirty="0">
                <a:solidFill>
                  <a:schemeClr val="dk1"/>
                </a:solidFill>
                <a:latin typeface="Lato"/>
                <a:ea typeface="Lato"/>
                <a:cs typeface="Lato"/>
                <a:sym typeface="Lato"/>
              </a:rPr>
              <a:t>Basic mastery decreased for English</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67.8% in V2 → 64.7% in V3</a:t>
            </a:r>
            <a:endParaRPr dirty="0">
              <a:solidFill>
                <a:schemeClr val="dk1"/>
              </a:solidFill>
              <a:latin typeface="Lato"/>
              <a:ea typeface="Lato"/>
              <a:cs typeface="Lato"/>
              <a:sym typeface="Lato"/>
            </a:endParaRPr>
          </a:p>
          <a:p>
            <a:pPr marL="457200" indent="-342900">
              <a:buClr>
                <a:schemeClr val="dk1"/>
              </a:buClr>
              <a:buSzPts val="1800"/>
              <a:buFont typeface="Lato"/>
              <a:buChar char="-"/>
            </a:pPr>
            <a:r>
              <a:rPr lang="en" dirty="0">
                <a:solidFill>
                  <a:schemeClr val="dk1"/>
                </a:solidFill>
                <a:latin typeface="Lato"/>
                <a:ea typeface="Lato"/>
                <a:cs typeface="Lato"/>
                <a:sym typeface="Lato"/>
              </a:rPr>
              <a:t>Advanced mastery rate decreased for Math and English</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2.6% decrease in Math</a:t>
            </a:r>
            <a:endParaRPr dirty="0">
              <a:solidFill>
                <a:schemeClr val="dk1"/>
              </a:solidFill>
              <a:latin typeface="Lato"/>
              <a:ea typeface="Lato"/>
              <a:cs typeface="Lato"/>
              <a:sym typeface="Lato"/>
            </a:endParaRPr>
          </a:p>
          <a:p>
            <a:pPr marL="914400" lvl="1" indent="-342900">
              <a:buClr>
                <a:schemeClr val="dk1"/>
              </a:buClr>
              <a:buSzPts val="1800"/>
              <a:buFont typeface="Lato"/>
              <a:buChar char="-"/>
            </a:pPr>
            <a:r>
              <a:rPr lang="en" dirty="0">
                <a:solidFill>
                  <a:schemeClr val="dk1"/>
                </a:solidFill>
                <a:latin typeface="Lato"/>
                <a:ea typeface="Lato"/>
                <a:cs typeface="Lato"/>
                <a:sym typeface="Lato"/>
              </a:rPr>
              <a:t>7.1% decrease in English</a:t>
            </a:r>
            <a:endParaRPr dirty="0">
              <a:solidFill>
                <a:schemeClr val="dk1"/>
              </a:solidFill>
              <a:latin typeface="Lato"/>
              <a:ea typeface="Lato"/>
              <a:cs typeface="Lato"/>
              <a:sym typeface="Lato"/>
            </a:endParaRPr>
          </a:p>
        </p:txBody>
      </p:sp>
      <p:sp>
        <p:nvSpPr>
          <p:cNvPr id="3" name="Text Placeholder 2">
            <a:extLst>
              <a:ext uri="{FF2B5EF4-FFF2-40B4-BE49-F238E27FC236}">
                <a16:creationId xmlns:a16="http://schemas.microsoft.com/office/drawing/2014/main" id="{F2AB9717-1C13-206A-55BD-AF2EF08A57C7}"/>
              </a:ext>
            </a:extLst>
          </p:cNvPr>
          <p:cNvSpPr>
            <a:spLocks noGrp="1"/>
          </p:cNvSpPr>
          <p:nvPr>
            <p:ph type="body" idx="1"/>
          </p:nvPr>
        </p:nvSpPr>
        <p:spPr/>
        <p:txBody>
          <a:bodyP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3"/>
          <p:cNvSpPr txBox="1">
            <a:spLocks noGrp="1"/>
          </p:cNvSpPr>
          <p:nvPr>
            <p:ph type="title"/>
          </p:nvPr>
        </p:nvSpPr>
        <p:spPr>
          <a:xfrm>
            <a:off x="871800" y="1132663"/>
            <a:ext cx="6462600" cy="857400"/>
          </a:xfrm>
          <a:prstGeom prst="rect">
            <a:avLst/>
          </a:prstGeom>
        </p:spPr>
        <p:txBody>
          <a:bodyPr spcFirstLastPara="1" vert="horz" wrap="square" lIns="91425" tIns="91425" rIns="91425" bIns="91425" rtlCol="0" anchor="b" anchorCtr="0">
            <a:noAutofit/>
          </a:bodyPr>
          <a:lstStyle/>
          <a:p>
            <a:pPr algn="l"/>
            <a:r>
              <a:rPr lang="en"/>
              <a:t>Version 3 (V3) - Key Takeaways</a:t>
            </a:r>
            <a:endParaRPr/>
          </a:p>
        </p:txBody>
      </p:sp>
      <p:sp>
        <p:nvSpPr>
          <p:cNvPr id="251" name="Google Shape;251;p33"/>
          <p:cNvSpPr txBox="1">
            <a:spLocks noGrp="1"/>
          </p:cNvSpPr>
          <p:nvPr>
            <p:ph type="body" idx="1"/>
          </p:nvPr>
        </p:nvSpPr>
        <p:spPr>
          <a:xfrm>
            <a:off x="871800" y="1990075"/>
            <a:ext cx="7400400" cy="3896100"/>
          </a:xfrm>
          <a:prstGeom prst="rect">
            <a:avLst/>
          </a:prstGeom>
        </p:spPr>
        <p:txBody>
          <a:bodyPr spcFirstLastPara="1" vert="horz" wrap="square" lIns="91425" tIns="91425" rIns="91425" bIns="91425" rtlCol="0" anchor="t" anchorCtr="0">
            <a:noAutofit/>
          </a:bodyPr>
          <a:lstStyle/>
          <a:p>
            <a:pPr indent="-368300">
              <a:buClr>
                <a:schemeClr val="dk1"/>
              </a:buClr>
              <a:buSzPts val="2200"/>
              <a:buChar char="-"/>
            </a:pPr>
            <a:r>
              <a:rPr lang="en" sz="2200"/>
              <a:t>Allowing students to earn points on tests encouraged them to take tests and not skip</a:t>
            </a:r>
            <a:endParaRPr sz="2200"/>
          </a:p>
          <a:p>
            <a:pPr indent="-368300">
              <a:spcBef>
                <a:spcPts val="0"/>
              </a:spcBef>
              <a:buClr>
                <a:schemeClr val="dk1"/>
              </a:buClr>
              <a:buSzPts val="2200"/>
              <a:buChar char="-"/>
            </a:pPr>
            <a:r>
              <a:rPr lang="en" sz="2200"/>
              <a:t>Tests allow students to master concepts faster</a:t>
            </a:r>
            <a:endParaRPr sz="2200"/>
          </a:p>
          <a:p>
            <a:pPr lvl="1" indent="-368300">
              <a:buSzPts val="2200"/>
              <a:buChar char="-"/>
            </a:pPr>
            <a:r>
              <a:rPr lang="en" sz="2200"/>
              <a:t>Decrease in median time to achieve basic mastery for Math and English</a:t>
            </a:r>
            <a:endParaRPr sz="2200"/>
          </a:p>
          <a:p>
            <a:pPr indent="-368300">
              <a:spcBef>
                <a:spcPts val="0"/>
              </a:spcBef>
              <a:buClr>
                <a:schemeClr val="dk1"/>
              </a:buClr>
              <a:buSzPts val="2200"/>
              <a:buChar char="-"/>
            </a:pPr>
            <a:r>
              <a:rPr lang="en" sz="2200"/>
              <a:t>Decrease in advanced mastery rate for both subjects since tests only give basic mastery, not advanced, and students do not have a point-based incentive to earn advanced mastery</a:t>
            </a:r>
            <a:endParaRPr sz="22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idx="4294967295"/>
          </p:nvPr>
        </p:nvSpPr>
        <p:spPr>
          <a:xfrm>
            <a:off x="1340700" y="3000288"/>
            <a:ext cx="6462600" cy="857400"/>
          </a:xfrm>
          <a:prstGeom prst="rect">
            <a:avLst/>
          </a:prstGeom>
        </p:spPr>
        <p:txBody>
          <a:bodyPr spcFirstLastPara="1" vert="horz" wrap="square" lIns="91425" tIns="91425" rIns="91425" bIns="91425" rtlCol="0" anchor="ctr" anchorCtr="0">
            <a:noAutofit/>
          </a:bodyPr>
          <a:lstStyle/>
          <a:p>
            <a:pPr>
              <a:spcBef>
                <a:spcPts val="0"/>
              </a:spcBef>
            </a:pPr>
            <a:r>
              <a:rPr lang="en" sz="4700" b="1" dirty="0">
                <a:solidFill>
                  <a:schemeClr val="lt1"/>
                </a:solidFill>
              </a:rPr>
              <a:t>Study Conclusions</a:t>
            </a:r>
            <a:endParaRPr sz="4700" b="1" dirty="0">
              <a:solidFill>
                <a:schemeClr val="lt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268875" y="1115213"/>
            <a:ext cx="6462600" cy="857400"/>
          </a:xfrm>
          <a:prstGeom prst="rect">
            <a:avLst/>
          </a:prstGeom>
        </p:spPr>
        <p:txBody>
          <a:bodyPr spcFirstLastPara="1" vert="horz" wrap="square" lIns="91425" tIns="91425" rIns="91425" bIns="91425" rtlCol="0" anchor="b" anchorCtr="0">
            <a:noAutofit/>
          </a:bodyPr>
          <a:lstStyle/>
          <a:p>
            <a:pPr algn="l"/>
            <a:r>
              <a:rPr lang="en"/>
              <a:t>Conclusions</a:t>
            </a:r>
            <a:endParaRPr/>
          </a:p>
        </p:txBody>
      </p:sp>
      <p:sp>
        <p:nvSpPr>
          <p:cNvPr id="262" name="Google Shape;262;p35"/>
          <p:cNvSpPr txBox="1">
            <a:spLocks noGrp="1"/>
          </p:cNvSpPr>
          <p:nvPr>
            <p:ph type="body" idx="1"/>
          </p:nvPr>
        </p:nvSpPr>
        <p:spPr>
          <a:xfrm>
            <a:off x="268875" y="2061900"/>
            <a:ext cx="8344500" cy="3552300"/>
          </a:xfrm>
          <a:prstGeom prst="rect">
            <a:avLst/>
          </a:prstGeom>
        </p:spPr>
        <p:txBody>
          <a:bodyPr spcFirstLastPara="1" vert="horz" wrap="square" lIns="91425" tIns="91425" rIns="91425" bIns="91425" rtlCol="0" anchor="t" anchorCtr="0">
            <a:noAutofit/>
          </a:bodyPr>
          <a:lstStyle/>
          <a:p>
            <a:pPr indent="-317500">
              <a:buSzPts val="1400"/>
              <a:buChar char="-"/>
            </a:pPr>
            <a:r>
              <a:rPr lang="en" sz="2000"/>
              <a:t>Point system </a:t>
            </a:r>
            <a:r>
              <a:rPr lang="en" sz="2000" b="1">
                <a:solidFill>
                  <a:schemeClr val="dk2"/>
                </a:solidFill>
              </a:rPr>
              <a:t>improves learning efficiency </a:t>
            </a:r>
            <a:r>
              <a:rPr lang="en" sz="2000"/>
              <a:t>(less time to master and higher mastery rate)</a:t>
            </a:r>
            <a:endParaRPr sz="2000"/>
          </a:p>
          <a:p>
            <a:pPr indent="-317500">
              <a:spcBef>
                <a:spcPts val="0"/>
              </a:spcBef>
              <a:buSzPts val="1400"/>
              <a:buChar char="-"/>
            </a:pPr>
            <a:r>
              <a:rPr lang="en" sz="2000"/>
              <a:t>Students are </a:t>
            </a:r>
            <a:r>
              <a:rPr lang="en" sz="2000" b="1">
                <a:solidFill>
                  <a:schemeClr val="dk2"/>
                </a:solidFill>
              </a:rPr>
              <a:t>incentivized to do tasks that earn them points quickly</a:t>
            </a:r>
            <a:endParaRPr sz="2000" b="1">
              <a:solidFill>
                <a:schemeClr val="dk2"/>
              </a:solidFill>
            </a:endParaRPr>
          </a:p>
          <a:p>
            <a:pPr lvl="1" indent="-355600">
              <a:buSzPts val="2000"/>
              <a:buChar char="-"/>
            </a:pPr>
            <a:r>
              <a:rPr lang="en" sz="2000"/>
              <a:t>English takes less time than Math </a:t>
            </a:r>
            <a:endParaRPr sz="2000"/>
          </a:p>
          <a:p>
            <a:pPr lvl="1" indent="-355600">
              <a:buSzPts val="2000"/>
              <a:buChar char="-"/>
            </a:pPr>
            <a:r>
              <a:rPr lang="en" sz="2000"/>
              <a:t>Practice only gives points</a:t>
            </a:r>
            <a:endParaRPr sz="2000"/>
          </a:p>
          <a:p>
            <a:pPr indent="-355600">
              <a:spcBef>
                <a:spcPts val="0"/>
              </a:spcBef>
              <a:buSzPts val="2000"/>
              <a:buChar char="-"/>
            </a:pPr>
            <a:r>
              <a:rPr lang="en" sz="2000"/>
              <a:t>This incentive addressed through </a:t>
            </a:r>
            <a:r>
              <a:rPr lang="en" sz="2000" b="1">
                <a:solidFill>
                  <a:schemeClr val="dk2"/>
                </a:solidFill>
              </a:rPr>
              <a:t>engineering point distribution for different activities</a:t>
            </a:r>
            <a:endParaRPr sz="2000"/>
          </a:p>
          <a:p>
            <a:pPr indent="-317500">
              <a:spcBef>
                <a:spcPts val="0"/>
              </a:spcBef>
              <a:buSzPts val="1400"/>
              <a:buChar char="-"/>
            </a:pPr>
            <a:r>
              <a:rPr lang="en" sz="2000"/>
              <a:t>Point distribution </a:t>
            </a:r>
            <a:r>
              <a:rPr lang="en" sz="2000" b="1">
                <a:solidFill>
                  <a:schemeClr val="dk2"/>
                </a:solidFill>
              </a:rPr>
              <a:t>guides student learning behavior</a:t>
            </a:r>
            <a:endParaRPr sz="2000" b="1">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(Johnson et al., 2005)</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Fish Tanks and Sandboxes</a:t>
            </a:r>
          </a:p>
          <a:p>
            <a:pPr lvl="1"/>
            <a:r>
              <a:rPr lang="en-US" dirty="0"/>
              <a:t>What might be some ways to mess this up?</a:t>
            </a:r>
          </a:p>
          <a:p>
            <a:pPr lvl="1"/>
            <a:endParaRPr lang="en-US" dirty="0"/>
          </a:p>
        </p:txBody>
      </p:sp>
    </p:spTree>
    <p:extLst>
      <p:ext uri="{BB962C8B-B14F-4D97-AF65-F5344CB8AC3E}">
        <p14:creationId xmlns:p14="http://schemas.microsoft.com/office/powerpoint/2010/main" val="18704343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title"/>
          </p:nvPr>
        </p:nvSpPr>
        <p:spPr>
          <a:xfrm>
            <a:off x="302375" y="1081763"/>
            <a:ext cx="6462600" cy="857400"/>
          </a:xfrm>
          <a:prstGeom prst="rect">
            <a:avLst/>
          </a:prstGeom>
        </p:spPr>
        <p:txBody>
          <a:bodyPr spcFirstLastPara="1" vert="horz" wrap="square" lIns="91425" tIns="91425" rIns="91425" bIns="91425" rtlCol="0" anchor="b" anchorCtr="0">
            <a:noAutofit/>
          </a:bodyPr>
          <a:lstStyle/>
          <a:p>
            <a:pPr algn="l"/>
            <a:r>
              <a:rPr lang="en"/>
              <a:t>Limitations</a:t>
            </a:r>
            <a:endParaRPr/>
          </a:p>
        </p:txBody>
      </p:sp>
      <p:sp>
        <p:nvSpPr>
          <p:cNvPr id="268" name="Google Shape;268;p36"/>
          <p:cNvSpPr txBox="1">
            <a:spLocks noGrp="1"/>
          </p:cNvSpPr>
          <p:nvPr>
            <p:ph type="body" idx="1"/>
          </p:nvPr>
        </p:nvSpPr>
        <p:spPr>
          <a:xfrm>
            <a:off x="157500" y="1981825"/>
            <a:ext cx="8299800" cy="3552300"/>
          </a:xfrm>
          <a:prstGeom prst="rect">
            <a:avLst/>
          </a:prstGeom>
        </p:spPr>
        <p:txBody>
          <a:bodyPr spcFirstLastPara="1" vert="horz" wrap="square" lIns="91425" tIns="91425" rIns="91425" bIns="91425" rtlCol="0" anchor="t" anchorCtr="0">
            <a:noAutofit/>
          </a:bodyPr>
          <a:lstStyle/>
          <a:p>
            <a:pPr indent="-317500">
              <a:buSzPts val="1400"/>
              <a:buChar char="-"/>
            </a:pPr>
            <a:r>
              <a:rPr lang="en" sz="2000"/>
              <a:t>Rapid iterations →</a:t>
            </a:r>
            <a:r>
              <a:rPr lang="en" sz="2000" b="1">
                <a:solidFill>
                  <a:schemeClr val="dk2"/>
                </a:solidFill>
              </a:rPr>
              <a:t> impact changes blend together</a:t>
            </a:r>
            <a:endParaRPr sz="2000" b="1">
              <a:solidFill>
                <a:schemeClr val="dk2"/>
              </a:solidFill>
            </a:endParaRPr>
          </a:p>
          <a:p>
            <a:pPr indent="-317500">
              <a:spcBef>
                <a:spcPts val="0"/>
              </a:spcBef>
              <a:buSzPts val="1400"/>
              <a:buChar char="-"/>
            </a:pPr>
            <a:r>
              <a:rPr lang="en" sz="2000" b="1">
                <a:solidFill>
                  <a:schemeClr val="dk2"/>
                </a:solidFill>
              </a:rPr>
              <a:t>Longer periods</a:t>
            </a:r>
            <a:r>
              <a:rPr lang="en" sz="2000"/>
              <a:t> of each version needed for clearer differences</a:t>
            </a:r>
            <a:endParaRPr sz="2000"/>
          </a:p>
          <a:p>
            <a:pPr indent="-317500">
              <a:spcBef>
                <a:spcPts val="0"/>
              </a:spcBef>
              <a:buSzPts val="1400"/>
              <a:buChar char="-"/>
            </a:pPr>
            <a:r>
              <a:rPr lang="en" sz="2000"/>
              <a:t>Clear and unquestionable evidence requires </a:t>
            </a:r>
            <a:r>
              <a:rPr lang="en" sz="2000" b="1">
                <a:solidFill>
                  <a:schemeClr val="dk2"/>
                </a:solidFill>
              </a:rPr>
              <a:t>randomized comparison on entirely new students</a:t>
            </a:r>
            <a:endParaRPr sz="2000" b="1">
              <a:solidFill>
                <a:schemeClr val="dk2"/>
              </a:solidFill>
            </a:endParaRPr>
          </a:p>
          <a:p>
            <a:pPr lvl="1" indent="-317500">
              <a:buSzPts val="1400"/>
              <a:buChar char="-"/>
            </a:pPr>
            <a:r>
              <a:rPr lang="en" sz="2000"/>
              <a:t>Students who used multiple versions might react to new versions differently than those who did not</a:t>
            </a:r>
            <a:endParaRPr sz="2000" i="1"/>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347000" y="1104063"/>
            <a:ext cx="6462600" cy="857400"/>
          </a:xfrm>
          <a:prstGeom prst="rect">
            <a:avLst/>
          </a:prstGeom>
        </p:spPr>
        <p:txBody>
          <a:bodyPr spcFirstLastPara="1" vert="horz" wrap="square" lIns="91425" tIns="91425" rIns="91425" bIns="91425" rtlCol="0" anchor="b" anchorCtr="0">
            <a:noAutofit/>
          </a:bodyPr>
          <a:lstStyle/>
          <a:p>
            <a:pPr algn="l"/>
            <a:r>
              <a:rPr lang="en"/>
              <a:t>Future Studies</a:t>
            </a:r>
            <a:endParaRPr/>
          </a:p>
        </p:txBody>
      </p:sp>
      <p:sp>
        <p:nvSpPr>
          <p:cNvPr id="274" name="Google Shape;274;p37"/>
          <p:cNvSpPr txBox="1">
            <a:spLocks noGrp="1"/>
          </p:cNvSpPr>
          <p:nvPr>
            <p:ph type="body" idx="1"/>
          </p:nvPr>
        </p:nvSpPr>
        <p:spPr>
          <a:xfrm>
            <a:off x="347000" y="1961475"/>
            <a:ext cx="8576700" cy="35523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Each iteration’s </a:t>
            </a:r>
            <a:r>
              <a:rPr lang="en" sz="2200" b="1">
                <a:solidFill>
                  <a:schemeClr val="dk2"/>
                </a:solidFill>
              </a:rPr>
              <a:t>impact on other aspects of learning</a:t>
            </a:r>
            <a:r>
              <a:rPr lang="en" sz="2200"/>
              <a:t> besides mastery</a:t>
            </a:r>
            <a:endParaRPr sz="2200"/>
          </a:p>
          <a:p>
            <a:pPr lvl="1" indent="-368300">
              <a:buSzPts val="2200"/>
              <a:buChar char="-"/>
            </a:pPr>
            <a:r>
              <a:rPr lang="en" sz="2200"/>
              <a:t>Students can do problems across grade level and could choose content from younger grades for easier points</a:t>
            </a:r>
            <a:endParaRPr sz="2200"/>
          </a:p>
          <a:p>
            <a:pPr indent="-368300">
              <a:spcBef>
                <a:spcPts val="0"/>
              </a:spcBef>
              <a:buSzPts val="2200"/>
              <a:buChar char="-"/>
            </a:pPr>
            <a:r>
              <a:rPr lang="en" sz="2200"/>
              <a:t>Differences in </a:t>
            </a:r>
            <a:r>
              <a:rPr lang="en" sz="2200" b="1">
                <a:solidFill>
                  <a:schemeClr val="dk2"/>
                </a:solidFill>
              </a:rPr>
              <a:t>older versus younger students</a:t>
            </a:r>
            <a:r>
              <a:rPr lang="en" sz="2200"/>
              <a:t> in each version</a:t>
            </a:r>
            <a:endParaRPr sz="2200"/>
          </a:p>
          <a:p>
            <a:pPr indent="-368300">
              <a:spcBef>
                <a:spcPts val="0"/>
              </a:spcBef>
              <a:buSzPts val="2200"/>
              <a:buChar char="-"/>
            </a:pPr>
            <a:r>
              <a:rPr lang="en" sz="2200"/>
              <a:t>Compare </a:t>
            </a:r>
            <a:r>
              <a:rPr lang="en" sz="2200" b="1">
                <a:solidFill>
                  <a:schemeClr val="dk2"/>
                </a:solidFill>
              </a:rPr>
              <a:t>gaming</a:t>
            </a:r>
            <a:r>
              <a:rPr lang="en" sz="2200"/>
              <a:t> the system (frequency and form) by condition</a:t>
            </a:r>
            <a:br>
              <a:rPr lang="en" sz="2200"/>
            </a:br>
            <a:r>
              <a:rPr lang="en" sz="2200"/>
              <a:t>(cf. Zou et al., 2022 -- gaming in Kupei)</a:t>
            </a:r>
            <a:endParaRPr sz="22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a:off x="347000" y="1104063"/>
            <a:ext cx="6462600" cy="857400"/>
          </a:xfrm>
          <a:prstGeom prst="rect">
            <a:avLst/>
          </a:prstGeom>
        </p:spPr>
        <p:txBody>
          <a:bodyPr spcFirstLastPara="1" vert="horz" wrap="square" lIns="91425" tIns="91425" rIns="91425" bIns="91425" rtlCol="0" anchor="b" anchorCtr="0">
            <a:noAutofit/>
          </a:bodyPr>
          <a:lstStyle/>
          <a:p>
            <a:pPr algn="l"/>
            <a:r>
              <a:rPr lang="en"/>
              <a:t>Future Studies</a:t>
            </a:r>
            <a:endParaRPr/>
          </a:p>
        </p:txBody>
      </p:sp>
      <p:sp>
        <p:nvSpPr>
          <p:cNvPr id="280" name="Google Shape;280;p38"/>
          <p:cNvSpPr txBox="1">
            <a:spLocks noGrp="1"/>
          </p:cNvSpPr>
          <p:nvPr>
            <p:ph type="body" idx="1"/>
          </p:nvPr>
        </p:nvSpPr>
        <p:spPr>
          <a:xfrm>
            <a:off x="347000" y="1961475"/>
            <a:ext cx="8576700" cy="3552300"/>
          </a:xfrm>
          <a:prstGeom prst="rect">
            <a:avLst/>
          </a:prstGeom>
        </p:spPr>
        <p:txBody>
          <a:bodyPr spcFirstLastPara="1" vert="horz" wrap="square" lIns="91425" tIns="91425" rIns="91425" bIns="91425" rtlCol="0" anchor="t" anchorCtr="0">
            <a:noAutofit/>
          </a:bodyPr>
          <a:lstStyle/>
          <a:p>
            <a:pPr indent="-368300">
              <a:buSzPts val="2200"/>
              <a:buChar char="-"/>
            </a:pPr>
            <a:r>
              <a:rPr lang="en" sz="2200"/>
              <a:t>Analyze impact</a:t>
            </a:r>
            <a:r>
              <a:rPr lang="en" sz="2200">
                <a:solidFill>
                  <a:srgbClr val="6AA84F"/>
                </a:solidFill>
              </a:rPr>
              <a:t> </a:t>
            </a:r>
            <a:r>
              <a:rPr lang="en" sz="2200"/>
              <a:t>of </a:t>
            </a:r>
            <a:r>
              <a:rPr lang="en" sz="2200" b="1">
                <a:solidFill>
                  <a:schemeClr val="dk2"/>
                </a:solidFill>
              </a:rPr>
              <a:t>V4</a:t>
            </a:r>
            <a:r>
              <a:rPr lang="en" sz="2200"/>
              <a:t> implemented after this study</a:t>
            </a:r>
            <a:endParaRPr sz="2200"/>
          </a:p>
          <a:p>
            <a:pPr lvl="1" indent="-368300">
              <a:buSzPts val="2200"/>
              <a:buChar char="-"/>
            </a:pPr>
            <a:r>
              <a:rPr lang="en" sz="2200"/>
              <a:t>Allowed students to earn an additional point for advanced mastery</a:t>
            </a:r>
            <a:endParaRPr sz="2200"/>
          </a:p>
          <a:p>
            <a:pPr indent="-368300">
              <a:spcBef>
                <a:spcPts val="0"/>
              </a:spcBef>
              <a:buClr>
                <a:schemeClr val="dk1"/>
              </a:buClr>
              <a:buSzPts val="2200"/>
              <a:buChar char="-"/>
            </a:pPr>
            <a:r>
              <a:rPr lang="en" sz="2200"/>
              <a:t>Conduct efficacy study comparing final version to a control condition </a:t>
            </a:r>
            <a:endParaRPr sz="22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9AA6-CF08-7719-727E-9562C029B3B4}"/>
              </a:ext>
            </a:extLst>
          </p:cNvPr>
          <p:cNvSpPr>
            <a:spLocks noGrp="1"/>
          </p:cNvSpPr>
          <p:nvPr>
            <p:ph type="title"/>
          </p:nvPr>
        </p:nvSpPr>
        <p:spPr/>
        <p:txBody>
          <a:bodyPr/>
          <a:lstStyle/>
          <a:p>
            <a:r>
              <a:rPr lang="en-US"/>
              <a:t>Last Thoughts, Comments?</a:t>
            </a:r>
          </a:p>
        </p:txBody>
      </p:sp>
      <p:sp>
        <p:nvSpPr>
          <p:cNvPr id="3" name="Text Placeholder 2">
            <a:extLst>
              <a:ext uri="{FF2B5EF4-FFF2-40B4-BE49-F238E27FC236}">
                <a16:creationId xmlns:a16="http://schemas.microsoft.com/office/drawing/2014/main" id="{CF94EAFE-B86B-88F3-1F81-28C1509C3F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572054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3DA3-AB6F-83FC-9B25-655EC67CF5C8}"/>
              </a:ext>
            </a:extLst>
          </p:cNvPr>
          <p:cNvSpPr>
            <a:spLocks noGrp="1"/>
          </p:cNvSpPr>
          <p:nvPr>
            <p:ph type="title"/>
          </p:nvPr>
        </p:nvSpPr>
        <p:spPr/>
        <p:txBody>
          <a:bodyPr/>
          <a:lstStyle/>
          <a:p>
            <a:r>
              <a:rPr lang="en-US" dirty="0"/>
              <a:t>Upcoming milestones</a:t>
            </a:r>
          </a:p>
        </p:txBody>
      </p:sp>
      <p:sp>
        <p:nvSpPr>
          <p:cNvPr id="3" name="Content Placeholder 2">
            <a:extLst>
              <a:ext uri="{FF2B5EF4-FFF2-40B4-BE49-F238E27FC236}">
                <a16:creationId xmlns:a16="http://schemas.microsoft.com/office/drawing/2014/main" id="{BCEC09DD-7055-BECF-14D3-5AADFB544D9B}"/>
              </a:ext>
            </a:extLst>
          </p:cNvPr>
          <p:cNvSpPr>
            <a:spLocks noGrp="1"/>
          </p:cNvSpPr>
          <p:nvPr>
            <p:ph idx="1"/>
          </p:nvPr>
        </p:nvSpPr>
        <p:spPr>
          <a:xfrm>
            <a:off x="457200" y="1600200"/>
            <a:ext cx="8229600" cy="4983162"/>
          </a:xfrm>
        </p:spPr>
        <p:txBody>
          <a:bodyPr>
            <a:normAutofit/>
          </a:bodyPr>
          <a:lstStyle/>
          <a:p>
            <a:r>
              <a:rPr lang="en-US" dirty="0"/>
              <a:t>Dec 12</a:t>
            </a:r>
          </a:p>
          <a:p>
            <a:pPr lvl="1"/>
            <a:r>
              <a:rPr lang="en-US" dirty="0"/>
              <a:t>Final paper due</a:t>
            </a:r>
          </a:p>
          <a:p>
            <a:endParaRPr lang="en-US" dirty="0"/>
          </a:p>
          <a:p>
            <a:r>
              <a:rPr lang="en-US" dirty="0"/>
              <a:t>Dec 15</a:t>
            </a:r>
          </a:p>
          <a:p>
            <a:pPr lvl="1"/>
            <a:r>
              <a:rPr lang="en-US" dirty="0"/>
              <a:t>Intelligent Tutoring Systems in the Classroom</a:t>
            </a:r>
          </a:p>
          <a:p>
            <a:pPr lvl="1"/>
            <a:endParaRPr lang="en-US" dirty="0"/>
          </a:p>
          <a:p>
            <a:r>
              <a:rPr lang="en-US" dirty="0"/>
              <a:t>Dec 19</a:t>
            </a:r>
          </a:p>
          <a:p>
            <a:pPr lvl="1"/>
            <a:r>
              <a:rPr lang="en-US" dirty="0"/>
              <a:t>Response posts for final paper due</a:t>
            </a:r>
          </a:p>
        </p:txBody>
      </p:sp>
    </p:spTree>
    <p:extLst>
      <p:ext uri="{BB962C8B-B14F-4D97-AF65-F5344CB8AC3E}">
        <p14:creationId xmlns:p14="http://schemas.microsoft.com/office/powerpoint/2010/main" val="39883939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6D84-D67C-FBC7-B21F-A92415F1D4AD}"/>
              </a:ext>
            </a:extLst>
          </p:cNvPr>
          <p:cNvSpPr>
            <a:spLocks noGrp="1"/>
          </p:cNvSpPr>
          <p:nvPr>
            <p:ph type="title"/>
          </p:nvPr>
        </p:nvSpPr>
        <p:spPr/>
        <p:txBody>
          <a:bodyPr>
            <a:normAutofit fontScale="90000"/>
          </a:bodyPr>
          <a:lstStyle/>
          <a:p>
            <a:r>
              <a:rPr lang="en-US" dirty="0"/>
              <a:t>Gamification Features </a:t>
            </a:r>
            <a:br>
              <a:rPr lang="en-US" dirty="0"/>
            </a:br>
            <a:r>
              <a:rPr lang="en-US" dirty="0"/>
              <a:t>(</a:t>
            </a:r>
            <a:r>
              <a:rPr lang="en-US" dirty="0" err="1"/>
              <a:t>Wouters</a:t>
            </a:r>
            <a:r>
              <a:rPr lang="en-US" dirty="0"/>
              <a:t> &amp; van </a:t>
            </a:r>
            <a:r>
              <a:rPr lang="en-US" dirty="0" err="1"/>
              <a:t>Oostendrop</a:t>
            </a:r>
            <a:r>
              <a:rPr lang="en-US" dirty="0"/>
              <a:t>, 2017)</a:t>
            </a:r>
          </a:p>
        </p:txBody>
      </p:sp>
      <p:sp>
        <p:nvSpPr>
          <p:cNvPr id="3" name="Content Placeholder 2">
            <a:extLst>
              <a:ext uri="{FF2B5EF4-FFF2-40B4-BE49-F238E27FC236}">
                <a16:creationId xmlns:a16="http://schemas.microsoft.com/office/drawing/2014/main" id="{9E9A33B1-A49A-D135-0683-D1FE850B57F1}"/>
              </a:ext>
            </a:extLst>
          </p:cNvPr>
          <p:cNvSpPr>
            <a:spLocks noGrp="1"/>
          </p:cNvSpPr>
          <p:nvPr>
            <p:ph idx="1"/>
          </p:nvPr>
        </p:nvSpPr>
        <p:spPr/>
        <p:txBody>
          <a:bodyPr/>
          <a:lstStyle/>
          <a:p>
            <a:r>
              <a:rPr lang="en-US" dirty="0"/>
              <a:t>Narrative</a:t>
            </a:r>
          </a:p>
          <a:p>
            <a:pPr lvl="1"/>
            <a:endParaRPr lang="en-US" dirty="0"/>
          </a:p>
        </p:txBody>
      </p:sp>
    </p:spTree>
    <p:extLst>
      <p:ext uri="{BB962C8B-B14F-4D97-AF65-F5344CB8AC3E}">
        <p14:creationId xmlns:p14="http://schemas.microsoft.com/office/powerpoint/2010/main" val="2807416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6687</TotalTime>
  <Words>2828</Words>
  <Application>Microsoft Office PowerPoint</Application>
  <PresentationFormat>On-screen Show (4:3)</PresentationFormat>
  <Paragraphs>368</Paragraphs>
  <Slides>85</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Calibri</vt:lpstr>
      <vt:lpstr>Lato</vt:lpstr>
      <vt:lpstr>Office Theme</vt:lpstr>
      <vt:lpstr>Adaptive Learning Systems</vt:lpstr>
      <vt:lpstr>Continuing from last class…</vt:lpstr>
      <vt:lpstr>Gamification Features  (Lomas et al., 2017)</vt:lpstr>
      <vt:lpstr>Gamification Features  (Lomas et al., 2017)</vt:lpstr>
      <vt:lpstr>Gamification Features  (Lomas et al., 2017)</vt:lpstr>
      <vt:lpstr>Gamification Features  (Lomas et al., 2017)</vt:lpstr>
      <vt:lpstr>Gamification Features  (Johnson et al., 2005)</vt:lpstr>
      <vt:lpstr>Gamification Features  (Johnson et al., 2005)</vt:lpstr>
      <vt:lpstr>Gamification Features  (Wouters &amp; van Oostendrop, 2017)</vt:lpstr>
      <vt:lpstr>Gamification Features  (Wouters &amp; van Oostendrop, 2017)</vt:lpstr>
      <vt:lpstr>Gamification Features  (Wouters &amp; van Oostendrop, 2017)</vt:lpstr>
      <vt:lpstr>Anti-Gamification Feature  (Mayer et al., 2019)</vt:lpstr>
      <vt:lpstr>Other Features?</vt:lpstr>
      <vt:lpstr>Beyond the game</vt:lpstr>
      <vt:lpstr>Breakout Task</vt:lpstr>
      <vt:lpstr>PowerPoint Presentation</vt:lpstr>
      <vt:lpstr>Let’s share out some of the ideas</vt:lpstr>
      <vt:lpstr>Broader Comments or Questions?</vt:lpstr>
      <vt:lpstr>On to today’s topic</vt:lpstr>
      <vt:lpstr>On to today’s topic</vt:lpstr>
      <vt:lpstr>On to today’s topic</vt:lpstr>
      <vt:lpstr>Learning Engineering</vt:lpstr>
      <vt:lpstr>Learning Engineering</vt:lpstr>
      <vt:lpstr>Learning Engineering</vt:lpstr>
      <vt:lpstr>Questions? Comments?</vt:lpstr>
      <vt:lpstr>The Key Idea</vt:lpstr>
      <vt:lpstr>The Key Idea</vt:lpstr>
      <vt:lpstr>A/B Testing</vt:lpstr>
      <vt:lpstr>A/B Testing</vt:lpstr>
      <vt:lpstr>A/B/n testing</vt:lpstr>
      <vt:lpstr>Sequential quasi-experimentation</vt:lpstr>
      <vt:lpstr>A/B or Sequential Quasi</vt:lpstr>
      <vt:lpstr>A/B/n or quasi?</vt:lpstr>
      <vt:lpstr>Questions? Comments?</vt:lpstr>
      <vt:lpstr>Learning Analytics/EDM</vt:lpstr>
      <vt:lpstr>Let’s say we are comparing 2 versions of an adaptive learning system</vt:lpstr>
      <vt:lpstr>Some possible variables</vt:lpstr>
      <vt:lpstr>Measuring learning within-system</vt:lpstr>
      <vt:lpstr>Further Comments?</vt:lpstr>
      <vt:lpstr>How big a sample should you use?</vt:lpstr>
      <vt:lpstr>Some options</vt:lpstr>
      <vt:lpstr>Some options</vt:lpstr>
      <vt:lpstr>What are the pluses and minuses?</vt:lpstr>
      <vt:lpstr>Why not just run the A/B test on everyone?</vt:lpstr>
      <vt:lpstr>Why not just run the A/B test on everyone?</vt:lpstr>
      <vt:lpstr>Comments? Questions?</vt:lpstr>
      <vt:lpstr>Some examples</vt:lpstr>
      <vt:lpstr>Some examples</vt:lpstr>
      <vt:lpstr>Some examples</vt:lpstr>
      <vt:lpstr>Some examples</vt:lpstr>
      <vt:lpstr>Some examples</vt:lpstr>
      <vt:lpstr>Some examples</vt:lpstr>
      <vt:lpstr>Some examples</vt:lpstr>
      <vt:lpstr>Comments? Questions?</vt:lpstr>
      <vt:lpstr>From self-improvement to big science</vt:lpstr>
      <vt:lpstr>From self-improvement to big science</vt:lpstr>
      <vt:lpstr>Thoughts? Comments?</vt:lpstr>
      <vt:lpstr>Bringing today and last week together..</vt:lpstr>
      <vt:lpstr>Context: Kupei AI Learning System</vt:lpstr>
      <vt:lpstr>Kupei AI Learning System</vt:lpstr>
      <vt:lpstr>Mastery</vt:lpstr>
      <vt:lpstr>Versions</vt:lpstr>
      <vt:lpstr>Three Iterations of Re-Design</vt:lpstr>
      <vt:lpstr>Quasi-Experimental Approach</vt:lpstr>
      <vt:lpstr>Version 0 (V0) - April 22 to April 28                              (and before)</vt:lpstr>
      <vt:lpstr>Version 1 (V1) - April 29 to May 8</vt:lpstr>
      <vt:lpstr>Version 1 (V1) - Learning Behavior</vt:lpstr>
      <vt:lpstr>Version 1 (V1) - Learning Improvement</vt:lpstr>
      <vt:lpstr>Version 1 (V1) - Key Takeaways</vt:lpstr>
      <vt:lpstr>Version 2 (V2) - May 9 to May 31</vt:lpstr>
      <vt:lpstr>Version 2 (V2) - Learning Behavior</vt:lpstr>
      <vt:lpstr>Version 2 (V2) - Learning Improvement</vt:lpstr>
      <vt:lpstr>Version 2 (V2) - Key Takeaways</vt:lpstr>
      <vt:lpstr>Version 3 (V3) - May 9 to May 31</vt:lpstr>
      <vt:lpstr>Version 3 (V3) - Learning Behavior</vt:lpstr>
      <vt:lpstr>Version 3 (V3) - Learning Improvement</vt:lpstr>
      <vt:lpstr>Version 3 (V3) - Key Takeaways</vt:lpstr>
      <vt:lpstr>Study Conclusions</vt:lpstr>
      <vt:lpstr>Conclusions</vt:lpstr>
      <vt:lpstr>Limitations</vt:lpstr>
      <vt:lpstr>Future Studies</vt:lpstr>
      <vt:lpstr>Future Studies</vt:lpstr>
      <vt:lpstr>Last Thoughts, Comments?</vt:lpstr>
      <vt:lpstr>Upcoming milestones</vt:lpstr>
      <vt:lpstr>The End</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for the Learning Sciences</dc:title>
  <dc:creator>rsbaker</dc:creator>
  <cp:lastModifiedBy>Ryan</cp:lastModifiedBy>
  <cp:revision>1104</cp:revision>
  <dcterms:created xsi:type="dcterms:W3CDTF">2010-01-07T20:34:12Z</dcterms:created>
  <dcterms:modified xsi:type="dcterms:W3CDTF">2022-12-03T16:38:37Z</dcterms:modified>
</cp:coreProperties>
</file>