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1091" r:id="rId3"/>
    <p:sldId id="1082" r:id="rId4"/>
    <p:sldId id="1083" r:id="rId5"/>
    <p:sldId id="1084" r:id="rId6"/>
    <p:sldId id="262" r:id="rId7"/>
    <p:sldId id="1085" r:id="rId8"/>
    <p:sldId id="264" r:id="rId9"/>
    <p:sldId id="290" r:id="rId10"/>
    <p:sldId id="265" r:id="rId11"/>
    <p:sldId id="1086" r:id="rId12"/>
    <p:sldId id="1087" r:id="rId13"/>
    <p:sldId id="1088" r:id="rId14"/>
    <p:sldId id="1089" r:id="rId15"/>
    <p:sldId id="109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1121" r:id="rId29"/>
    <p:sldId id="534" r:id="rId30"/>
    <p:sldId id="1123" r:id="rId31"/>
    <p:sldId id="1151" r:id="rId32"/>
    <p:sldId id="1124" r:id="rId33"/>
    <p:sldId id="1125" r:id="rId34"/>
    <p:sldId id="1126" r:id="rId35"/>
    <p:sldId id="1127" r:id="rId36"/>
    <p:sldId id="1128" r:id="rId37"/>
    <p:sldId id="1130" r:id="rId38"/>
    <p:sldId id="1131" r:id="rId39"/>
    <p:sldId id="1132" r:id="rId40"/>
    <p:sldId id="1129" r:id="rId41"/>
    <p:sldId id="507" r:id="rId42"/>
    <p:sldId id="1134" r:id="rId43"/>
    <p:sldId id="1135" r:id="rId44"/>
    <p:sldId id="941" r:id="rId45"/>
    <p:sldId id="1136" r:id="rId46"/>
    <p:sldId id="1143" r:id="rId47"/>
    <p:sldId id="1144" r:id="rId48"/>
    <p:sldId id="506" r:id="rId49"/>
    <p:sldId id="1137" r:id="rId50"/>
    <p:sldId id="1145" r:id="rId51"/>
    <p:sldId id="527" r:id="rId52"/>
    <p:sldId id="1138" r:id="rId53"/>
    <p:sldId id="1139" r:id="rId54"/>
    <p:sldId id="1140" r:id="rId55"/>
    <p:sldId id="504" r:id="rId56"/>
    <p:sldId id="938" r:id="rId57"/>
    <p:sldId id="526" r:id="rId58"/>
    <p:sldId id="939" r:id="rId59"/>
    <p:sldId id="940" r:id="rId60"/>
    <p:sldId id="515" r:id="rId61"/>
    <p:sldId id="1156" r:id="rId62"/>
    <p:sldId id="503" r:id="rId63"/>
    <p:sldId id="1142" r:id="rId64"/>
    <p:sldId id="1147" r:id="rId65"/>
    <p:sldId id="1148" r:id="rId66"/>
    <p:sldId id="1149" r:id="rId67"/>
    <p:sldId id="1150" r:id="rId68"/>
    <p:sldId id="1152" r:id="rId69"/>
    <p:sldId id="1153" r:id="rId70"/>
    <p:sldId id="1154" r:id="rId71"/>
    <p:sldId id="1155" r:id="rId72"/>
    <p:sldId id="1141" r:id="rId73"/>
    <p:sldId id="30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1091"/>
            <p14:sldId id="1082"/>
            <p14:sldId id="1083"/>
            <p14:sldId id="1084"/>
            <p14:sldId id="262"/>
            <p14:sldId id="1085"/>
            <p14:sldId id="264"/>
            <p14:sldId id="290"/>
            <p14:sldId id="265"/>
            <p14:sldId id="1086"/>
            <p14:sldId id="1087"/>
            <p14:sldId id="1088"/>
            <p14:sldId id="1089"/>
            <p14:sldId id="1090"/>
            <p14:sldId id="271"/>
            <p14:sldId id="272"/>
            <p14:sldId id="273"/>
            <p14:sldId id="274"/>
            <p14:sldId id="275"/>
            <p14:sldId id="276"/>
            <p14:sldId id="277"/>
            <p14:sldId id="278"/>
            <p14:sldId id="279"/>
            <p14:sldId id="280"/>
            <p14:sldId id="281"/>
            <p14:sldId id="282"/>
            <p14:sldId id="1121"/>
            <p14:sldId id="534"/>
            <p14:sldId id="1123"/>
            <p14:sldId id="1151"/>
            <p14:sldId id="1124"/>
            <p14:sldId id="1125"/>
            <p14:sldId id="1126"/>
            <p14:sldId id="1127"/>
            <p14:sldId id="1128"/>
            <p14:sldId id="1130"/>
            <p14:sldId id="1131"/>
            <p14:sldId id="1132"/>
            <p14:sldId id="1129"/>
            <p14:sldId id="507"/>
            <p14:sldId id="1134"/>
            <p14:sldId id="1135"/>
            <p14:sldId id="941"/>
            <p14:sldId id="1136"/>
            <p14:sldId id="1143"/>
            <p14:sldId id="1144"/>
            <p14:sldId id="506"/>
            <p14:sldId id="1137"/>
            <p14:sldId id="1145"/>
            <p14:sldId id="527"/>
            <p14:sldId id="1138"/>
            <p14:sldId id="1139"/>
            <p14:sldId id="1140"/>
            <p14:sldId id="504"/>
            <p14:sldId id="938"/>
            <p14:sldId id="526"/>
            <p14:sldId id="939"/>
            <p14:sldId id="940"/>
            <p14:sldId id="515"/>
            <p14:sldId id="1156"/>
            <p14:sldId id="503"/>
            <p14:sldId id="1142"/>
            <p14:sldId id="1147"/>
            <p14:sldId id="1148"/>
            <p14:sldId id="1149"/>
            <p14:sldId id="1150"/>
            <p14:sldId id="1152"/>
            <p14:sldId id="1153"/>
            <p14:sldId id="1154"/>
            <p14:sldId id="1155"/>
            <p14:sldId id="1141"/>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9" autoAdjust="0"/>
    <p:restoredTop sz="90686" autoAdjust="0"/>
  </p:normalViewPr>
  <p:slideViewPr>
    <p:cSldViewPr>
      <p:cViewPr varScale="1">
        <p:scale>
          <a:sx n="93" d="100"/>
          <a:sy n="93" d="100"/>
        </p:scale>
        <p:origin x="581"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12/10/2022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4363b3a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4363b3a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5cb6c7f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5cb6c7f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5cb6c7f8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5cb6c7f8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5cb6c7f8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5cb6c7f8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5cb6c7f8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5cb6c7f8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5cb6c7f8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5cb6c7f8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5cb6c7f8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5cb6c7f8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5cb6c7f8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5cb6c7f8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5cb6c7f8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5cb6c7f8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5cb6c7f8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35cb6c7f8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5cb6c7f8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5cb6c7f8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4363b3ac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4363b3ac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bd68e565de7f4c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bd68e565de7f4c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4363b3ac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34363b3ac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bd68e565de7f4c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bd68e565de7f4c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4363b3ac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4363b3ac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5cb6c7f82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35cb6c7f8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4363b3ac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4363b3ac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bd68e565de7f4c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bd68e565de7f4c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5797ac7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5797ac7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5797ac7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5797ac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59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d68e565de7f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d68e565de7f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4363b3ac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4363b3ac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5cb6c7f8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5cb6c7f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6"/>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6"/>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6"/>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6"/>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600200"/>
            <a:ext cx="3136800" cy="496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600200"/>
            <a:ext cx="3136800" cy="496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282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831451"/>
            <a:ext cx="6462600" cy="473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5"/>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5"/>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5"/>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5"/>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405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11"/>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11"/>
          <p:cNvSpPr/>
          <p:nvPr/>
        </p:nvSpPr>
        <p:spPr>
          <a:xfrm>
            <a:off x="0" y="6755100"/>
            <a:ext cx="893700" cy="10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11"/>
          <p:cNvSpPr/>
          <p:nvPr/>
        </p:nvSpPr>
        <p:spPr>
          <a:xfrm>
            <a:off x="893710" y="6755100"/>
            <a:ext cx="64626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11"/>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928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Google Shape;66;p9"/>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9"/>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9"/>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9"/>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9"/>
          <p:cNvSpPr txBox="1">
            <a:spLocks noGrp="1"/>
          </p:cNvSpPr>
          <p:nvPr>
            <p:ph type="body" idx="1"/>
          </p:nvPr>
        </p:nvSpPr>
        <p:spPr>
          <a:xfrm>
            <a:off x="893700" y="6199951"/>
            <a:ext cx="6462600" cy="467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0311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103540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12/10/2022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dirty="0"/>
              <a:t>EDUC5100</a:t>
            </a:r>
            <a:br>
              <a:rPr lang="en-US" dirty="0"/>
            </a:br>
            <a:r>
              <a:rPr lang="en-US" dirty="0"/>
              <a:t>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621900" y="1346300"/>
            <a:ext cx="8400300" cy="857400"/>
          </a:xfrm>
          <a:prstGeom prst="rect">
            <a:avLst/>
          </a:prstGeom>
        </p:spPr>
        <p:txBody>
          <a:bodyPr spcFirstLastPara="1" vert="horz" wrap="square" lIns="91425" tIns="91425" rIns="91425" bIns="91425" rtlCol="0" anchor="b" anchorCtr="0">
            <a:noAutofit/>
          </a:bodyPr>
          <a:lstStyle/>
          <a:p>
            <a:pPr algn="l"/>
            <a:r>
              <a:rPr lang="en"/>
              <a:t>Version 0 (V0) - April 22 to April 28 </a:t>
            </a:r>
            <a:br>
              <a:rPr lang="en"/>
            </a:br>
            <a:r>
              <a:rPr lang="en"/>
              <a:t>                          </a:t>
            </a:r>
            <a:r>
              <a:rPr lang="en">
                <a:solidFill>
                  <a:srgbClr val="6AA84F"/>
                </a:solidFill>
              </a:rPr>
              <a:t>  (and before)</a:t>
            </a:r>
            <a:endParaRPr>
              <a:solidFill>
                <a:srgbClr val="6AA84F"/>
              </a:solidFill>
            </a:endParaRPr>
          </a:p>
        </p:txBody>
      </p:sp>
      <p:sp>
        <p:nvSpPr>
          <p:cNvPr id="152" name="Google Shape;152;p21"/>
          <p:cNvSpPr txBox="1">
            <a:spLocks noGrp="1"/>
          </p:cNvSpPr>
          <p:nvPr>
            <p:ph type="body" idx="1"/>
          </p:nvPr>
        </p:nvSpPr>
        <p:spPr>
          <a:xfrm>
            <a:off x="621900" y="2203691"/>
            <a:ext cx="79002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Control version with no point system implemented</a:t>
            </a:r>
            <a:endParaRPr sz="2200"/>
          </a:p>
          <a:p>
            <a:pPr indent="-368300">
              <a:spcBef>
                <a:spcPts val="0"/>
              </a:spcBef>
              <a:buSzPts val="2200"/>
              <a:buChar char="-"/>
            </a:pPr>
            <a:r>
              <a:rPr lang="en" sz="2200"/>
              <a:t>Basis to compare the results of adding a point system on student learning</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1 (V1) - April 29 to May 8</a:t>
            </a:r>
            <a:endParaRPr/>
          </a:p>
        </p:txBody>
      </p:sp>
      <p:sp>
        <p:nvSpPr>
          <p:cNvPr id="158" name="Google Shape;158;p22"/>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dirty="0"/>
              <a:t>Purpose: Impact of point system on student behavior </a:t>
            </a:r>
            <a:endParaRPr sz="2200" dirty="0"/>
          </a:p>
          <a:p>
            <a:pPr indent="-368300">
              <a:spcBef>
                <a:spcPts val="0"/>
              </a:spcBef>
              <a:buSzPts val="2200"/>
              <a:buChar char="-"/>
            </a:pPr>
            <a:r>
              <a:rPr lang="en" sz="2200" dirty="0"/>
              <a:t>One point given for both English and Math basic mastery</a:t>
            </a:r>
            <a:endParaRPr sz="2200" dirty="0"/>
          </a:p>
          <a:p>
            <a:pPr indent="-368300">
              <a:spcBef>
                <a:spcPts val="0"/>
              </a:spcBef>
              <a:buSzPts val="2200"/>
              <a:buChar char="-"/>
            </a:pPr>
            <a:r>
              <a:rPr lang="en" sz="2200" dirty="0"/>
              <a:t>Points can only be earned through practice</a:t>
            </a:r>
          </a:p>
          <a:p>
            <a:pPr indent="-368300">
              <a:spcBef>
                <a:spcPts val="0"/>
              </a:spcBef>
              <a:buSzPts val="2200"/>
              <a:buChar char="-"/>
            </a:pPr>
            <a:endParaRPr lang="en" sz="2200" dirty="0">
              <a:solidFill>
                <a:schemeClr val="accent4"/>
              </a:solidFill>
            </a:endParaRPr>
          </a:p>
          <a:p>
            <a:pPr marL="88900" indent="0">
              <a:spcBef>
                <a:spcPts val="0"/>
              </a:spcBef>
              <a:buSzPts val="2200"/>
              <a:buNone/>
            </a:pPr>
            <a:endParaRPr lang="en" sz="2200" dirty="0">
              <a:solidFill>
                <a:schemeClr val="tx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4803650" y="5055325"/>
            <a:ext cx="4141500" cy="749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700"/>
          </a:p>
        </p:txBody>
      </p:sp>
      <p:pic>
        <p:nvPicPr>
          <p:cNvPr id="164" name="Google Shape;164;p23"/>
          <p:cNvPicPr preferRelativeResize="0"/>
          <p:nvPr/>
        </p:nvPicPr>
        <p:blipFill rotWithShape="1">
          <a:blip r:embed="rId3">
            <a:alphaModFix/>
          </a:blip>
          <a:srcRect t="15810" r="61152"/>
          <a:stretch/>
        </p:blipFill>
        <p:spPr>
          <a:xfrm>
            <a:off x="4803625" y="2187826"/>
            <a:ext cx="4141576" cy="2744999"/>
          </a:xfrm>
          <a:prstGeom prst="rect">
            <a:avLst/>
          </a:prstGeom>
          <a:noFill/>
          <a:ln>
            <a:noFill/>
          </a:ln>
        </p:spPr>
      </p:pic>
      <p:sp>
        <p:nvSpPr>
          <p:cNvPr id="165" name="Google Shape;165;p23"/>
          <p:cNvSpPr/>
          <p:nvPr/>
        </p:nvSpPr>
        <p:spPr>
          <a:xfrm>
            <a:off x="8326800" y="2187725"/>
            <a:ext cx="817200" cy="2745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6" name="Google Shape;166;p23"/>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1 (V1) - Learning Behavior</a:t>
            </a:r>
            <a:endParaRPr/>
          </a:p>
        </p:txBody>
      </p:sp>
      <p:sp>
        <p:nvSpPr>
          <p:cNvPr id="167" name="Google Shape;167;p23"/>
          <p:cNvSpPr txBox="1"/>
          <p:nvPr/>
        </p:nvSpPr>
        <p:spPr>
          <a:xfrm>
            <a:off x="25" y="2065325"/>
            <a:ext cx="4372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Students completed more English than Math concepts</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47.4% for English in V0 → 59.5% in V1</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English faster to complete, so easier to earn points</a:t>
            </a:r>
            <a:endParaRPr sz="2200">
              <a:solidFill>
                <a:schemeClr val="dk1"/>
              </a:solidFill>
              <a:latin typeface="Lato"/>
              <a:ea typeface="Lato"/>
              <a:cs typeface="Lato"/>
              <a:sym typeface="Lato"/>
            </a:endParaRPr>
          </a:p>
          <a:p>
            <a:pPr marL="457200" indent="-368300">
              <a:buClr>
                <a:schemeClr val="accent6"/>
              </a:buClr>
              <a:buSzPts val="2200"/>
              <a:buFont typeface="Lato"/>
              <a:buChar char="-"/>
            </a:pPr>
            <a:r>
              <a:rPr lang="en" sz="2200">
                <a:solidFill>
                  <a:schemeClr val="dk1"/>
                </a:solidFill>
                <a:latin typeface="Lato"/>
                <a:ea typeface="Lato"/>
                <a:cs typeface="Lato"/>
                <a:sym typeface="Lato"/>
              </a:rPr>
              <a:t>Students completed more practice than tests </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49.1% for practice in V0 → 60% in V1</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No points given in tests</a:t>
            </a:r>
            <a:endParaRPr sz="2200">
              <a:solidFill>
                <a:schemeClr val="dk1"/>
              </a:solidFill>
              <a:latin typeface="Lato"/>
              <a:ea typeface="Lato"/>
              <a:cs typeface="Lato"/>
              <a:sym typeface="Lato"/>
            </a:endParaRPr>
          </a:p>
        </p:txBody>
      </p:sp>
      <p:cxnSp>
        <p:nvCxnSpPr>
          <p:cNvPr id="168" name="Google Shape;168;p23"/>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169" name="Google Shape;169;p23"/>
          <p:cNvPicPr preferRelativeResize="0"/>
          <p:nvPr/>
        </p:nvPicPr>
        <p:blipFill rotWithShape="1">
          <a:blip r:embed="rId3">
            <a:alphaModFix/>
          </a:blip>
          <a:srcRect l="4134" t="4963" r="61151" b="84280"/>
          <a:stretch/>
        </p:blipFill>
        <p:spPr>
          <a:xfrm>
            <a:off x="5023939" y="1714638"/>
            <a:ext cx="3700951" cy="35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4"/>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1 (V1) - Learning Improvement</a:t>
            </a:r>
            <a:endParaRPr/>
          </a:p>
        </p:txBody>
      </p:sp>
      <p:sp>
        <p:nvSpPr>
          <p:cNvPr id="176" name="Google Shape;176;p24"/>
          <p:cNvSpPr txBox="1"/>
          <p:nvPr/>
        </p:nvSpPr>
        <p:spPr>
          <a:xfrm>
            <a:off x="893701" y="1659589"/>
            <a:ext cx="6538235" cy="3801600"/>
          </a:xfrm>
          <a:prstGeom prst="rect">
            <a:avLst/>
          </a:prstGeom>
          <a:noFill/>
          <a:ln>
            <a:noFill/>
          </a:ln>
        </p:spPr>
        <p:txBody>
          <a:bodyPr spcFirstLastPara="1" wrap="square" lIns="91425" tIns="91425" rIns="91425" bIns="91425" anchor="t" anchorCtr="0">
            <a:noAutofit/>
          </a:bodyPr>
          <a:lstStyle/>
          <a:p>
            <a:pPr marL="457200" indent="-349250">
              <a:spcBef>
                <a:spcPts val="600"/>
              </a:spcBef>
              <a:buClr>
                <a:schemeClr val="accent6"/>
              </a:buClr>
              <a:buSzPts val="1900"/>
              <a:buFont typeface="Lato"/>
              <a:buChar char="-"/>
            </a:pPr>
            <a:r>
              <a:rPr lang="en" sz="1900" dirty="0">
                <a:solidFill>
                  <a:schemeClr val="dk1"/>
                </a:solidFill>
                <a:latin typeface="Lato"/>
                <a:ea typeface="Lato"/>
                <a:cs typeface="Lato"/>
                <a:sym typeface="Lato"/>
              </a:rPr>
              <a:t>Increase in Math basic mastery rate </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59.4% in V1 → 60.8% in V2</a:t>
            </a:r>
            <a:endParaRPr sz="1900" dirty="0">
              <a:solidFill>
                <a:schemeClr val="dk1"/>
              </a:solidFill>
              <a:latin typeface="Lato"/>
              <a:ea typeface="Lato"/>
              <a:cs typeface="Lato"/>
              <a:sym typeface="Lato"/>
            </a:endParaRPr>
          </a:p>
          <a:p>
            <a:pPr marL="457200" indent="-349250">
              <a:buClr>
                <a:schemeClr val="accent6"/>
              </a:buClr>
              <a:buSzPts val="1900"/>
              <a:buFont typeface="Lato"/>
              <a:buChar char="-"/>
            </a:pPr>
            <a:r>
              <a:rPr lang="en" sz="1900" dirty="0">
                <a:solidFill>
                  <a:schemeClr val="dk1"/>
                </a:solidFill>
                <a:latin typeface="Lato"/>
                <a:ea typeface="Lato"/>
                <a:cs typeface="Lato"/>
                <a:sym typeface="Lato"/>
              </a:rPr>
              <a:t>Increase in Math and English advanced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39.6% in V1 for Math→ </a:t>
            </a:r>
            <a:endParaRPr sz="1900" dirty="0">
              <a:solidFill>
                <a:schemeClr val="dk1"/>
              </a:solidFill>
              <a:latin typeface="Lato"/>
              <a:ea typeface="Lato"/>
              <a:cs typeface="Lato"/>
              <a:sym typeface="Lato"/>
            </a:endParaRPr>
          </a:p>
          <a:p>
            <a:pPr marL="914400">
              <a:spcBef>
                <a:spcPts val="600"/>
              </a:spcBef>
            </a:pPr>
            <a:r>
              <a:rPr lang="en" sz="1900" dirty="0">
                <a:solidFill>
                  <a:schemeClr val="dk1"/>
                </a:solidFill>
                <a:latin typeface="Lato"/>
                <a:ea typeface="Lato"/>
                <a:cs typeface="Lato"/>
                <a:sym typeface="Lato"/>
              </a:rPr>
              <a:t>41.6% in V2</a:t>
            </a:r>
            <a:endParaRPr sz="1900" dirty="0">
              <a:solidFill>
                <a:schemeClr val="dk1"/>
              </a:solidFill>
              <a:latin typeface="Lato"/>
              <a:ea typeface="Lato"/>
              <a:cs typeface="Lato"/>
              <a:sym typeface="Lato"/>
            </a:endParaRPr>
          </a:p>
          <a:p>
            <a:pPr marL="914400" lvl="1" indent="-349250">
              <a:spcBef>
                <a:spcPts val="600"/>
              </a:spcBef>
              <a:buClr>
                <a:schemeClr val="dk1"/>
              </a:buClr>
              <a:buSzPts val="1900"/>
              <a:buFont typeface="Lato"/>
              <a:buChar char="-"/>
            </a:pPr>
            <a:r>
              <a:rPr lang="en" sz="1900" dirty="0">
                <a:solidFill>
                  <a:schemeClr val="dk1"/>
                </a:solidFill>
                <a:latin typeface="Lato"/>
                <a:ea typeface="Lato"/>
                <a:cs typeface="Lato"/>
                <a:sym typeface="Lato"/>
              </a:rPr>
              <a:t>49.7% in V1 for English → 52.6% in V2 </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Time spent to achieve basic mastery decreased in English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Median of 35.7 seconds</a:t>
            </a:r>
            <a:endParaRPr sz="1900" dirty="0">
              <a:solidFill>
                <a:schemeClr val="dk1"/>
              </a:solidFill>
              <a:latin typeface="Lato"/>
              <a:ea typeface="Lato"/>
              <a:cs typeface="Lato"/>
              <a:sym typeface="Lato"/>
            </a:endParaRPr>
          </a:p>
          <a:p>
            <a:pPr marL="457200" indent="-349250">
              <a:buClr>
                <a:schemeClr val="accent6"/>
              </a:buClr>
              <a:buSzPts val="1900"/>
              <a:buFont typeface="Lato"/>
              <a:buChar char="-"/>
            </a:pPr>
            <a:r>
              <a:rPr lang="en" sz="1900" dirty="0">
                <a:solidFill>
                  <a:schemeClr val="dk1"/>
                </a:solidFill>
                <a:latin typeface="Lato"/>
                <a:ea typeface="Lato"/>
                <a:cs typeface="Lato"/>
                <a:sym typeface="Lato"/>
              </a:rPr>
              <a:t>Time increased in Math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Median of 7.3 seconds</a:t>
            </a:r>
            <a:endParaRPr sz="1900"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8EF0375B-A7AB-ACB3-75FE-BE3430818D51}"/>
              </a:ext>
            </a:extLst>
          </p:cNvPr>
          <p:cNvSpPr>
            <a:spLocks noGrp="1"/>
          </p:cNvSpPr>
          <p:nvPr>
            <p:ph type="body"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1 (V1) - Key Takeaways</a:t>
            </a:r>
            <a:endParaRPr/>
          </a:p>
        </p:txBody>
      </p:sp>
      <p:sp>
        <p:nvSpPr>
          <p:cNvPr id="185" name="Google Shape;185;p25"/>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a:t>Students behavior driven by points</a:t>
            </a:r>
            <a:endParaRPr sz="2200"/>
          </a:p>
          <a:p>
            <a:pPr lvl="1" indent="-368300">
              <a:buSzPts val="2200"/>
              <a:buChar char="-"/>
            </a:pPr>
            <a:r>
              <a:rPr lang="en" sz="2200"/>
              <a:t>Increase practice since students can only earn points through practice</a:t>
            </a:r>
            <a:endParaRPr sz="2200"/>
          </a:p>
          <a:p>
            <a:pPr lvl="1" indent="-368300">
              <a:buSzPts val="2200"/>
              <a:buChar char="-"/>
            </a:pPr>
            <a:r>
              <a:rPr lang="en" sz="2200"/>
              <a:t>Increase English since took less time to achieve basic mastery</a:t>
            </a:r>
            <a:endParaRPr sz="2200"/>
          </a:p>
          <a:p>
            <a:pPr indent="-368300">
              <a:spcBef>
                <a:spcPts val="0"/>
              </a:spcBef>
              <a:buSzPts val="2200"/>
              <a:buChar char="-"/>
            </a:pPr>
            <a:r>
              <a:rPr lang="en" sz="2200"/>
              <a:t>Overall improvement, especially English</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2 (V2) - May 9 to May 31</a:t>
            </a:r>
            <a:endParaRPr/>
          </a:p>
        </p:txBody>
      </p:sp>
      <p:sp>
        <p:nvSpPr>
          <p:cNvPr id="191" name="Google Shape;191;p26"/>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Purpose: balance proportion of time spent in English and Math</a:t>
            </a:r>
            <a:endParaRPr sz="2200"/>
          </a:p>
          <a:p>
            <a:pPr indent="-368300">
              <a:spcBef>
                <a:spcPts val="0"/>
              </a:spcBef>
              <a:buClr>
                <a:schemeClr val="dk1"/>
              </a:buClr>
              <a:buSzPts val="2200"/>
              <a:buChar char="-"/>
            </a:pPr>
            <a:r>
              <a:rPr lang="en" sz="2200"/>
              <a:t>Made earning basic mastery for English worth one point and Math practice worth three points</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body" idx="1"/>
          </p:nvPr>
        </p:nvSpPr>
        <p:spPr>
          <a:xfrm>
            <a:off x="4803625" y="4970175"/>
            <a:ext cx="4141500" cy="350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200"/>
          </a:p>
        </p:txBody>
      </p:sp>
      <p:pic>
        <p:nvPicPr>
          <p:cNvPr id="197" name="Google Shape;197;p27"/>
          <p:cNvPicPr preferRelativeResize="0"/>
          <p:nvPr/>
        </p:nvPicPr>
        <p:blipFill rotWithShape="1">
          <a:blip r:embed="rId3">
            <a:alphaModFix/>
          </a:blip>
          <a:srcRect l="16244" t="15810" r="28819"/>
          <a:stretch/>
        </p:blipFill>
        <p:spPr>
          <a:xfrm>
            <a:off x="4602700" y="2465289"/>
            <a:ext cx="4411498" cy="2067571"/>
          </a:xfrm>
          <a:prstGeom prst="rect">
            <a:avLst/>
          </a:prstGeom>
          <a:noFill/>
          <a:ln>
            <a:noFill/>
          </a:ln>
        </p:spPr>
      </p:pic>
      <p:sp>
        <p:nvSpPr>
          <p:cNvPr id="198" name="Google Shape;198;p27"/>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2 (V2) - Learning Behavior</a:t>
            </a:r>
            <a:endParaRPr/>
          </a:p>
        </p:txBody>
      </p:sp>
      <p:sp>
        <p:nvSpPr>
          <p:cNvPr id="199" name="Google Shape;199;p27"/>
          <p:cNvSpPr txBox="1"/>
          <p:nvPr/>
        </p:nvSpPr>
        <p:spPr>
          <a:xfrm>
            <a:off x="25" y="2065325"/>
            <a:ext cx="4411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More Math concepts completed, balancing overall proportion of Math and English completed</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44.7% for Math in V1 → </a:t>
            </a:r>
            <a:endParaRPr sz="2200">
              <a:solidFill>
                <a:schemeClr val="dk1"/>
              </a:solidFill>
              <a:latin typeface="Lato"/>
              <a:ea typeface="Lato"/>
              <a:cs typeface="Lato"/>
              <a:sym typeface="Lato"/>
            </a:endParaRPr>
          </a:p>
          <a:p>
            <a:pPr marL="914400">
              <a:spcBef>
                <a:spcPts val="600"/>
              </a:spcBef>
            </a:pPr>
            <a:r>
              <a:rPr lang="en" sz="2200">
                <a:solidFill>
                  <a:schemeClr val="dk1"/>
                </a:solidFill>
                <a:latin typeface="Lato"/>
                <a:ea typeface="Lato"/>
                <a:cs typeface="Lato"/>
                <a:sym typeface="Lato"/>
              </a:rPr>
              <a:t>49.3% in V2</a:t>
            </a:r>
            <a:endParaRPr sz="2200">
              <a:solidFill>
                <a:schemeClr val="dk1"/>
              </a:solidFill>
              <a:latin typeface="Lato"/>
              <a:ea typeface="Lato"/>
              <a:cs typeface="Lato"/>
              <a:sym typeface="Lato"/>
            </a:endParaRPr>
          </a:p>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Increase practice over tests</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56.6% for practice in V1 → 66.5% in V2</a:t>
            </a:r>
            <a:endParaRPr sz="2200">
              <a:solidFill>
                <a:schemeClr val="dk1"/>
              </a:solidFill>
              <a:latin typeface="Lato"/>
              <a:ea typeface="Lato"/>
              <a:cs typeface="Lato"/>
              <a:sym typeface="Lato"/>
            </a:endParaRPr>
          </a:p>
        </p:txBody>
      </p:sp>
      <p:cxnSp>
        <p:nvCxnSpPr>
          <p:cNvPr id="200" name="Google Shape;200;p27"/>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201" name="Google Shape;201;p27"/>
          <p:cNvPicPr preferRelativeResize="0"/>
          <p:nvPr/>
        </p:nvPicPr>
        <p:blipFill rotWithShape="1">
          <a:blip r:embed="rId3">
            <a:alphaModFix/>
          </a:blip>
          <a:srcRect l="4134" t="4963" r="61151" b="84280"/>
          <a:stretch/>
        </p:blipFill>
        <p:spPr>
          <a:xfrm>
            <a:off x="5023914" y="1967788"/>
            <a:ext cx="3700951" cy="35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8"/>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2 (V2) - Learning Improvement</a:t>
            </a:r>
            <a:endParaRPr/>
          </a:p>
        </p:txBody>
      </p:sp>
      <p:sp>
        <p:nvSpPr>
          <p:cNvPr id="208" name="Google Shape;208;p28"/>
          <p:cNvSpPr txBox="1"/>
          <p:nvPr/>
        </p:nvSpPr>
        <p:spPr>
          <a:xfrm>
            <a:off x="848659" y="1528200"/>
            <a:ext cx="7386917" cy="3801600"/>
          </a:xfrm>
          <a:prstGeom prst="rect">
            <a:avLst/>
          </a:prstGeom>
          <a:noFill/>
          <a:ln>
            <a:noFill/>
          </a:ln>
        </p:spPr>
        <p:txBody>
          <a:bodyPr spcFirstLastPara="1" wrap="square" lIns="91425" tIns="91425" rIns="91425" bIns="91425" anchor="t" anchorCtr="0">
            <a:noAutofit/>
          </a:bodyPr>
          <a:lstStyle/>
          <a:p>
            <a:pPr marL="457200" indent="-349250">
              <a:spcBef>
                <a:spcPts val="600"/>
              </a:spcBef>
              <a:buClr>
                <a:schemeClr val="dk1"/>
              </a:buClr>
              <a:buSzPts val="1900"/>
              <a:buFont typeface="Lato"/>
              <a:buChar char="-"/>
            </a:pPr>
            <a:r>
              <a:rPr lang="en" sz="1900" dirty="0">
                <a:solidFill>
                  <a:schemeClr val="dk1"/>
                </a:solidFill>
                <a:latin typeface="Lato"/>
                <a:ea typeface="Lato"/>
                <a:cs typeface="Lato"/>
                <a:sym typeface="Lato"/>
              </a:rPr>
              <a:t>Increase English basic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71% in V1 → 73% in V2</a:t>
            </a:r>
            <a:endParaRPr sz="1900" dirty="0">
              <a:solidFill>
                <a:schemeClr val="dk1"/>
              </a:solidFill>
              <a:latin typeface="Lato"/>
              <a:ea typeface="Lato"/>
              <a:cs typeface="Lato"/>
              <a:sym typeface="Lato"/>
            </a:endParaRPr>
          </a:p>
          <a:p>
            <a:pPr marL="457200" indent="-349250">
              <a:buClr>
                <a:schemeClr val="dk1"/>
              </a:buClr>
              <a:buSzPts val="1900"/>
              <a:buFont typeface="Lato"/>
              <a:buChar char="-"/>
            </a:pPr>
            <a:r>
              <a:rPr lang="en" sz="1900" dirty="0">
                <a:solidFill>
                  <a:schemeClr val="dk1"/>
                </a:solidFill>
                <a:latin typeface="Lato"/>
                <a:ea typeface="Lato"/>
                <a:cs typeface="Lato"/>
                <a:sym typeface="Lato"/>
              </a:rPr>
              <a:t>Slight decrease in English advanced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49.5% in V1 →  47.7% in V2</a:t>
            </a:r>
            <a:endParaRPr sz="1900" dirty="0">
              <a:solidFill>
                <a:schemeClr val="dk1"/>
              </a:solidFill>
              <a:latin typeface="Lato"/>
              <a:ea typeface="Lato"/>
              <a:cs typeface="Lato"/>
              <a:sym typeface="Lato"/>
            </a:endParaRPr>
          </a:p>
          <a:p>
            <a:pPr marL="457200" indent="-349250">
              <a:buClr>
                <a:schemeClr val="dk1"/>
              </a:buClr>
              <a:buSzPts val="1900"/>
              <a:buFont typeface="Lato"/>
              <a:buChar char="-"/>
            </a:pPr>
            <a:r>
              <a:rPr lang="en" sz="1900" dirty="0">
                <a:solidFill>
                  <a:schemeClr val="dk1"/>
                </a:solidFill>
                <a:latin typeface="Lato"/>
                <a:ea typeface="Lato"/>
                <a:cs typeface="Lato"/>
                <a:sym typeface="Lato"/>
              </a:rPr>
              <a:t>Increase in median time spent to earn basic mastery for Math and English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734.67 median seconds for Math in V1 → 813.97 seconds in V2</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347.45 median seconds for English in V1 →  377.6437 seconds in V2</a:t>
            </a:r>
            <a:endParaRPr sz="1900"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48322C6D-C891-D97F-8B73-580DAC35284E}"/>
              </a:ext>
            </a:extLst>
          </p:cNvPr>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2 (V2) - Key Takeaways</a:t>
            </a:r>
            <a:endParaRPr/>
          </a:p>
        </p:txBody>
      </p:sp>
      <p:sp>
        <p:nvSpPr>
          <p:cNvPr id="218" name="Google Shape;218;p29"/>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dirty="0"/>
              <a:t>Adding more points to Math successfully balanced out time spent on Math and English courses</a:t>
            </a:r>
            <a:endParaRPr sz="2200" dirty="0"/>
          </a:p>
          <a:p>
            <a:pPr indent="-368300">
              <a:spcBef>
                <a:spcPts val="0"/>
              </a:spcBef>
              <a:buClr>
                <a:schemeClr val="dk1"/>
              </a:buClr>
              <a:buSzPts val="2200"/>
              <a:buChar char="-"/>
            </a:pPr>
            <a:r>
              <a:rPr lang="en" sz="2200" dirty="0"/>
              <a:t>Students spent even more time practicing since they can’t earn points through tests</a:t>
            </a:r>
            <a:endParaRPr sz="2200" dirty="0"/>
          </a:p>
          <a:p>
            <a:pPr indent="0">
              <a:buNone/>
            </a:pPr>
            <a:endParaRPr sz="2200" dirty="0"/>
          </a:p>
          <a:p>
            <a:pPr indent="-368300">
              <a:buClr>
                <a:srgbClr val="6AA84F"/>
              </a:buClr>
              <a:buSzPts val="2200"/>
              <a:buChar char="-"/>
            </a:pPr>
            <a:r>
              <a:rPr lang="en" sz="2200" dirty="0">
                <a:solidFill>
                  <a:srgbClr val="6AA84F"/>
                </a:solidFill>
              </a:rPr>
              <a:t>But time per concept learned is going up…</a:t>
            </a:r>
            <a:endParaRPr sz="2200" dirty="0">
              <a:solidFill>
                <a:srgbClr val="6AA84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3 (V3) - May 9 to May 31</a:t>
            </a:r>
            <a:endParaRPr/>
          </a:p>
        </p:txBody>
      </p:sp>
      <p:sp>
        <p:nvSpPr>
          <p:cNvPr id="224" name="Google Shape;224;p30"/>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Purpose: Increase diagnostic test usage</a:t>
            </a:r>
            <a:endParaRPr sz="2200"/>
          </a:p>
          <a:p>
            <a:pPr indent="-368300">
              <a:spcBef>
                <a:spcPts val="0"/>
              </a:spcBef>
              <a:buSzPts val="2200"/>
              <a:buChar char="-"/>
            </a:pPr>
            <a:r>
              <a:rPr lang="en" sz="2200"/>
              <a:t>Students can earn points through achieving basic mastery on tests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544B-E645-C83A-DFF9-F15856DA72CC}"/>
              </a:ext>
            </a:extLst>
          </p:cNvPr>
          <p:cNvSpPr>
            <a:spLocks noGrp="1"/>
          </p:cNvSpPr>
          <p:nvPr>
            <p:ph type="title"/>
          </p:nvPr>
        </p:nvSpPr>
        <p:spPr/>
        <p:txBody>
          <a:bodyPr/>
          <a:lstStyle/>
          <a:p>
            <a:r>
              <a:rPr lang="en-US" dirty="0"/>
              <a:t>Continuing from last class…</a:t>
            </a:r>
          </a:p>
        </p:txBody>
      </p:sp>
      <p:sp>
        <p:nvSpPr>
          <p:cNvPr id="3" name="Content Placeholder 2">
            <a:extLst>
              <a:ext uri="{FF2B5EF4-FFF2-40B4-BE49-F238E27FC236}">
                <a16:creationId xmlns:a16="http://schemas.microsoft.com/office/drawing/2014/main" id="{B839B4BC-DAF1-7AFC-8C5F-3C94A1C699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443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body" idx="1"/>
          </p:nvPr>
        </p:nvSpPr>
        <p:spPr>
          <a:xfrm>
            <a:off x="4803625" y="4655150"/>
            <a:ext cx="4141500" cy="350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200"/>
          </a:p>
        </p:txBody>
      </p:sp>
      <p:pic>
        <p:nvPicPr>
          <p:cNvPr id="230" name="Google Shape;230;p31"/>
          <p:cNvPicPr preferRelativeResize="0"/>
          <p:nvPr/>
        </p:nvPicPr>
        <p:blipFill rotWithShape="1">
          <a:blip r:embed="rId3">
            <a:alphaModFix/>
          </a:blip>
          <a:srcRect l="33007" t="15810"/>
          <a:stretch/>
        </p:blipFill>
        <p:spPr>
          <a:xfrm>
            <a:off x="4561925" y="2465300"/>
            <a:ext cx="4528374" cy="1740400"/>
          </a:xfrm>
          <a:prstGeom prst="rect">
            <a:avLst/>
          </a:prstGeom>
          <a:noFill/>
          <a:ln>
            <a:noFill/>
          </a:ln>
        </p:spPr>
      </p:pic>
      <p:sp>
        <p:nvSpPr>
          <p:cNvPr id="231" name="Google Shape;231;p31"/>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3 (V3) - Learning Behavior</a:t>
            </a:r>
            <a:endParaRPr/>
          </a:p>
        </p:txBody>
      </p:sp>
      <p:sp>
        <p:nvSpPr>
          <p:cNvPr id="232" name="Google Shape;232;p31"/>
          <p:cNvSpPr txBox="1"/>
          <p:nvPr/>
        </p:nvSpPr>
        <p:spPr>
          <a:xfrm>
            <a:off x="25" y="2065325"/>
            <a:ext cx="4141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dk1"/>
              </a:buClr>
              <a:buSzPts val="2200"/>
              <a:buFont typeface="Lato"/>
              <a:buChar char="-"/>
            </a:pPr>
            <a:r>
              <a:rPr lang="en" sz="2200">
                <a:solidFill>
                  <a:schemeClr val="dk1"/>
                </a:solidFill>
                <a:latin typeface="Lato"/>
                <a:ea typeface="Lato"/>
                <a:cs typeface="Lato"/>
                <a:sym typeface="Lato"/>
              </a:rPr>
              <a:t>Students completed more tests </a:t>
            </a:r>
            <a:r>
              <a:rPr lang="en" sz="2200">
                <a:solidFill>
                  <a:srgbClr val="6AA84F"/>
                </a:solidFill>
                <a:latin typeface="Lato"/>
                <a:ea typeface="Lato"/>
                <a:cs typeface="Lato"/>
                <a:sym typeface="Lato"/>
              </a:rPr>
              <a:t>compared to</a:t>
            </a:r>
            <a:r>
              <a:rPr lang="en" sz="2200">
                <a:solidFill>
                  <a:schemeClr val="dk1"/>
                </a:solidFill>
                <a:latin typeface="Lato"/>
                <a:ea typeface="Lato"/>
                <a:cs typeface="Lato"/>
                <a:sym typeface="Lato"/>
              </a:rPr>
              <a:t> practice</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35.4% tests completed in V2 → 53.6% in V3</a:t>
            </a:r>
            <a:endParaRPr sz="2200">
              <a:solidFill>
                <a:schemeClr val="dk1"/>
              </a:solidFill>
              <a:latin typeface="Lato"/>
              <a:ea typeface="Lato"/>
              <a:cs typeface="Lato"/>
              <a:sym typeface="Lato"/>
            </a:endParaRPr>
          </a:p>
        </p:txBody>
      </p:sp>
      <p:cxnSp>
        <p:nvCxnSpPr>
          <p:cNvPr id="233" name="Google Shape;233;p31"/>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234" name="Google Shape;234;p31"/>
          <p:cNvPicPr preferRelativeResize="0"/>
          <p:nvPr/>
        </p:nvPicPr>
        <p:blipFill rotWithShape="1">
          <a:blip r:embed="rId3">
            <a:alphaModFix/>
          </a:blip>
          <a:srcRect l="4134" t="4963" r="61151" b="84280"/>
          <a:stretch/>
        </p:blipFill>
        <p:spPr>
          <a:xfrm>
            <a:off x="5023914" y="1967788"/>
            <a:ext cx="3700951" cy="350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2"/>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3 (V3) - Learning Improvement</a:t>
            </a:r>
            <a:endParaRPr/>
          </a:p>
        </p:txBody>
      </p:sp>
      <p:sp>
        <p:nvSpPr>
          <p:cNvPr id="241" name="Google Shape;241;p32"/>
          <p:cNvSpPr txBox="1"/>
          <p:nvPr/>
        </p:nvSpPr>
        <p:spPr>
          <a:xfrm>
            <a:off x="854624" y="1770725"/>
            <a:ext cx="7351071" cy="3801600"/>
          </a:xfrm>
          <a:prstGeom prst="rect">
            <a:avLst/>
          </a:prstGeom>
          <a:noFill/>
          <a:ln>
            <a:noFill/>
          </a:ln>
        </p:spPr>
        <p:txBody>
          <a:bodyPr spcFirstLastPara="1" wrap="square" lIns="91425" tIns="91425" rIns="91425" bIns="91425" anchor="t" anchorCtr="0">
            <a:noAutofit/>
          </a:bodyPr>
          <a:lstStyle/>
          <a:p>
            <a:pPr marL="457200" indent="-342900">
              <a:spcBef>
                <a:spcPts val="600"/>
              </a:spcBef>
              <a:buClr>
                <a:schemeClr val="accent6"/>
              </a:buClr>
              <a:buSzPts val="1800"/>
              <a:buFont typeface="Lato"/>
              <a:buChar char="-"/>
            </a:pPr>
            <a:r>
              <a:rPr lang="en" dirty="0">
                <a:solidFill>
                  <a:schemeClr val="dk1"/>
                </a:solidFill>
                <a:latin typeface="Lato"/>
                <a:ea typeface="Lato"/>
                <a:cs typeface="Lato"/>
                <a:sym typeface="Lato"/>
              </a:rPr>
              <a:t>Median time to achieve basic mastery decreased in English and Math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372.4 median seconds for English in V2 → 326.2 seconds in V3,</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773.2 median seconds for Math in V2 → 560.3 in V3</a:t>
            </a:r>
            <a:endParaRPr dirty="0">
              <a:solidFill>
                <a:schemeClr val="dk1"/>
              </a:solidFill>
              <a:latin typeface="Lato"/>
              <a:ea typeface="Lato"/>
              <a:cs typeface="Lato"/>
              <a:sym typeface="Lato"/>
            </a:endParaRPr>
          </a:p>
          <a:p>
            <a:pPr marL="457200" indent="-342900">
              <a:buClr>
                <a:schemeClr val="accent6"/>
              </a:buClr>
              <a:buSzPts val="1800"/>
              <a:buFont typeface="Lato"/>
              <a:buChar char="-"/>
            </a:pPr>
            <a:r>
              <a:rPr lang="en" dirty="0">
                <a:solidFill>
                  <a:schemeClr val="dk1"/>
                </a:solidFill>
                <a:latin typeface="Lato"/>
                <a:ea typeface="Lato"/>
                <a:cs typeface="Lato"/>
                <a:sym typeface="Lato"/>
              </a:rPr>
              <a:t>Basic mastery decreased for English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67.8% in V2 → 64.7% in V3</a:t>
            </a:r>
            <a:endParaRPr dirty="0">
              <a:solidFill>
                <a:schemeClr val="dk1"/>
              </a:solidFill>
              <a:latin typeface="Lato"/>
              <a:ea typeface="Lato"/>
              <a:cs typeface="Lato"/>
              <a:sym typeface="Lato"/>
            </a:endParaRPr>
          </a:p>
          <a:p>
            <a:pPr marL="457200" indent="-342900">
              <a:buClr>
                <a:schemeClr val="dk1"/>
              </a:buClr>
              <a:buSzPts val="1800"/>
              <a:buFont typeface="Lato"/>
              <a:buChar char="-"/>
            </a:pPr>
            <a:r>
              <a:rPr lang="en" dirty="0">
                <a:solidFill>
                  <a:schemeClr val="dk1"/>
                </a:solidFill>
                <a:latin typeface="Lato"/>
                <a:ea typeface="Lato"/>
                <a:cs typeface="Lato"/>
                <a:sym typeface="Lato"/>
              </a:rPr>
              <a:t>Advanced mastery rate decreased for Math and English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2.6% decrease in Math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7.1% decrease in English</a:t>
            </a:r>
            <a:endParaRPr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F2AB9717-1C13-206A-55BD-AF2EF08A57C7}"/>
              </a:ext>
            </a:extLst>
          </p:cNvPr>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3 (V3) - Key Takeaways</a:t>
            </a:r>
            <a:endParaRPr/>
          </a:p>
        </p:txBody>
      </p:sp>
      <p:sp>
        <p:nvSpPr>
          <p:cNvPr id="251" name="Google Shape;251;p33"/>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a:t>Allowing students to earn points on tests encouraged them to take tests and not skip</a:t>
            </a:r>
            <a:endParaRPr sz="2200"/>
          </a:p>
          <a:p>
            <a:pPr indent="-368300">
              <a:spcBef>
                <a:spcPts val="0"/>
              </a:spcBef>
              <a:buClr>
                <a:schemeClr val="dk1"/>
              </a:buClr>
              <a:buSzPts val="2200"/>
              <a:buChar char="-"/>
            </a:pPr>
            <a:r>
              <a:rPr lang="en" sz="2200"/>
              <a:t>Tests allow students to master concepts faster</a:t>
            </a:r>
            <a:endParaRPr sz="2200"/>
          </a:p>
          <a:p>
            <a:pPr lvl="1" indent="-368300">
              <a:buSzPts val="2200"/>
              <a:buChar char="-"/>
            </a:pPr>
            <a:r>
              <a:rPr lang="en" sz="2200"/>
              <a:t>Decrease in median time to achieve basic mastery for Math and English</a:t>
            </a:r>
            <a:endParaRPr sz="2200"/>
          </a:p>
          <a:p>
            <a:pPr indent="-368300">
              <a:spcBef>
                <a:spcPts val="0"/>
              </a:spcBef>
              <a:buClr>
                <a:schemeClr val="dk1"/>
              </a:buClr>
              <a:buSzPts val="2200"/>
              <a:buChar char="-"/>
            </a:pPr>
            <a:r>
              <a:rPr lang="en" sz="2200"/>
              <a:t>Decrease in advanced mastery rate for both subjects since tests only give basic mastery, not advanced, and students do not have a point-based incentive to earn advanced mastery</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idx="4294967295"/>
          </p:nvPr>
        </p:nvSpPr>
        <p:spPr>
          <a:xfrm>
            <a:off x="1340700" y="3000288"/>
            <a:ext cx="6462600" cy="857400"/>
          </a:xfrm>
          <a:prstGeom prst="rect">
            <a:avLst/>
          </a:prstGeom>
        </p:spPr>
        <p:txBody>
          <a:bodyPr spcFirstLastPara="1" vert="horz" wrap="square" lIns="91425" tIns="91425" rIns="91425" bIns="91425" rtlCol="0" anchor="ctr" anchorCtr="0">
            <a:noAutofit/>
          </a:bodyPr>
          <a:lstStyle/>
          <a:p>
            <a:pPr>
              <a:spcBef>
                <a:spcPts val="0"/>
              </a:spcBef>
            </a:pPr>
            <a:r>
              <a:rPr lang="en" sz="4700" b="1" dirty="0">
                <a:solidFill>
                  <a:schemeClr val="lt1"/>
                </a:solidFill>
              </a:rPr>
              <a:t>Study Conclusions</a:t>
            </a:r>
            <a:endParaRPr sz="4700" b="1" dirty="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268875" y="1115213"/>
            <a:ext cx="6462600" cy="857400"/>
          </a:xfrm>
          <a:prstGeom prst="rect">
            <a:avLst/>
          </a:prstGeom>
        </p:spPr>
        <p:txBody>
          <a:bodyPr spcFirstLastPara="1" vert="horz" wrap="square" lIns="91425" tIns="91425" rIns="91425" bIns="91425" rtlCol="0" anchor="b" anchorCtr="0">
            <a:noAutofit/>
          </a:bodyPr>
          <a:lstStyle/>
          <a:p>
            <a:pPr algn="l"/>
            <a:r>
              <a:rPr lang="en"/>
              <a:t>Conclusions</a:t>
            </a:r>
            <a:endParaRPr/>
          </a:p>
        </p:txBody>
      </p:sp>
      <p:sp>
        <p:nvSpPr>
          <p:cNvPr id="262" name="Google Shape;262;p35"/>
          <p:cNvSpPr txBox="1">
            <a:spLocks noGrp="1"/>
          </p:cNvSpPr>
          <p:nvPr>
            <p:ph type="body" idx="1"/>
          </p:nvPr>
        </p:nvSpPr>
        <p:spPr>
          <a:xfrm>
            <a:off x="268875" y="2061900"/>
            <a:ext cx="8344500" cy="3552300"/>
          </a:xfrm>
          <a:prstGeom prst="rect">
            <a:avLst/>
          </a:prstGeom>
        </p:spPr>
        <p:txBody>
          <a:bodyPr spcFirstLastPara="1" vert="horz" wrap="square" lIns="91425" tIns="91425" rIns="91425" bIns="91425" rtlCol="0" anchor="t" anchorCtr="0">
            <a:noAutofit/>
          </a:bodyPr>
          <a:lstStyle/>
          <a:p>
            <a:pPr indent="-317500">
              <a:buSzPts val="1400"/>
              <a:buChar char="-"/>
            </a:pPr>
            <a:r>
              <a:rPr lang="en" sz="2000"/>
              <a:t>Point system </a:t>
            </a:r>
            <a:r>
              <a:rPr lang="en" sz="2000" b="1">
                <a:solidFill>
                  <a:schemeClr val="dk2"/>
                </a:solidFill>
              </a:rPr>
              <a:t>improves learning efficiency </a:t>
            </a:r>
            <a:r>
              <a:rPr lang="en" sz="2000"/>
              <a:t>(less time to master and higher mastery rate)</a:t>
            </a:r>
            <a:endParaRPr sz="2000"/>
          </a:p>
          <a:p>
            <a:pPr indent="-317500">
              <a:spcBef>
                <a:spcPts val="0"/>
              </a:spcBef>
              <a:buSzPts val="1400"/>
              <a:buChar char="-"/>
            </a:pPr>
            <a:r>
              <a:rPr lang="en" sz="2000"/>
              <a:t>Students are </a:t>
            </a:r>
            <a:r>
              <a:rPr lang="en" sz="2000" b="1">
                <a:solidFill>
                  <a:schemeClr val="dk2"/>
                </a:solidFill>
              </a:rPr>
              <a:t>incentivized to do tasks that earn them points quickly</a:t>
            </a:r>
            <a:endParaRPr sz="2000" b="1">
              <a:solidFill>
                <a:schemeClr val="dk2"/>
              </a:solidFill>
            </a:endParaRPr>
          </a:p>
          <a:p>
            <a:pPr lvl="1" indent="-355600">
              <a:buSzPts val="2000"/>
              <a:buChar char="-"/>
            </a:pPr>
            <a:r>
              <a:rPr lang="en" sz="2000"/>
              <a:t>English takes less time than Math </a:t>
            </a:r>
            <a:endParaRPr sz="2000"/>
          </a:p>
          <a:p>
            <a:pPr lvl="1" indent="-355600">
              <a:buSzPts val="2000"/>
              <a:buChar char="-"/>
            </a:pPr>
            <a:r>
              <a:rPr lang="en" sz="2000"/>
              <a:t>Practice only gives points</a:t>
            </a:r>
            <a:endParaRPr sz="2000"/>
          </a:p>
          <a:p>
            <a:pPr indent="-355600">
              <a:spcBef>
                <a:spcPts val="0"/>
              </a:spcBef>
              <a:buSzPts val="2000"/>
              <a:buChar char="-"/>
            </a:pPr>
            <a:r>
              <a:rPr lang="en" sz="2000"/>
              <a:t>This incentive addressed through </a:t>
            </a:r>
            <a:r>
              <a:rPr lang="en" sz="2000" b="1">
                <a:solidFill>
                  <a:schemeClr val="dk2"/>
                </a:solidFill>
              </a:rPr>
              <a:t>engineering point distribution for different activities</a:t>
            </a:r>
            <a:endParaRPr sz="2000"/>
          </a:p>
          <a:p>
            <a:pPr indent="-317500">
              <a:spcBef>
                <a:spcPts val="0"/>
              </a:spcBef>
              <a:buSzPts val="1400"/>
              <a:buChar char="-"/>
            </a:pPr>
            <a:r>
              <a:rPr lang="en" sz="2000"/>
              <a:t>Point distribution </a:t>
            </a:r>
            <a:r>
              <a:rPr lang="en" sz="2000" b="1">
                <a:solidFill>
                  <a:schemeClr val="dk2"/>
                </a:solidFill>
              </a:rPr>
              <a:t>guides student learning behavior</a:t>
            </a:r>
            <a:endParaRPr sz="2000" b="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302375" y="1081763"/>
            <a:ext cx="6462600" cy="857400"/>
          </a:xfrm>
          <a:prstGeom prst="rect">
            <a:avLst/>
          </a:prstGeom>
        </p:spPr>
        <p:txBody>
          <a:bodyPr spcFirstLastPara="1" vert="horz" wrap="square" lIns="91425" tIns="91425" rIns="91425" bIns="91425" rtlCol="0" anchor="b" anchorCtr="0">
            <a:noAutofit/>
          </a:bodyPr>
          <a:lstStyle/>
          <a:p>
            <a:pPr algn="l"/>
            <a:r>
              <a:rPr lang="en"/>
              <a:t>Limitations</a:t>
            </a:r>
            <a:endParaRPr/>
          </a:p>
        </p:txBody>
      </p:sp>
      <p:sp>
        <p:nvSpPr>
          <p:cNvPr id="268" name="Google Shape;268;p36"/>
          <p:cNvSpPr txBox="1">
            <a:spLocks noGrp="1"/>
          </p:cNvSpPr>
          <p:nvPr>
            <p:ph type="body" idx="1"/>
          </p:nvPr>
        </p:nvSpPr>
        <p:spPr>
          <a:xfrm>
            <a:off x="157500" y="1981825"/>
            <a:ext cx="8299800" cy="3552300"/>
          </a:xfrm>
          <a:prstGeom prst="rect">
            <a:avLst/>
          </a:prstGeom>
        </p:spPr>
        <p:txBody>
          <a:bodyPr spcFirstLastPara="1" vert="horz" wrap="square" lIns="91425" tIns="91425" rIns="91425" bIns="91425" rtlCol="0" anchor="t" anchorCtr="0">
            <a:noAutofit/>
          </a:bodyPr>
          <a:lstStyle/>
          <a:p>
            <a:pPr indent="-317500">
              <a:buSzPts val="1400"/>
              <a:buChar char="-"/>
            </a:pPr>
            <a:r>
              <a:rPr lang="en" sz="2000"/>
              <a:t>Rapid iterations →</a:t>
            </a:r>
            <a:r>
              <a:rPr lang="en" sz="2000" b="1">
                <a:solidFill>
                  <a:schemeClr val="dk2"/>
                </a:solidFill>
              </a:rPr>
              <a:t> impact changes blend together</a:t>
            </a:r>
            <a:endParaRPr sz="2000" b="1">
              <a:solidFill>
                <a:schemeClr val="dk2"/>
              </a:solidFill>
            </a:endParaRPr>
          </a:p>
          <a:p>
            <a:pPr indent="-317500">
              <a:spcBef>
                <a:spcPts val="0"/>
              </a:spcBef>
              <a:buSzPts val="1400"/>
              <a:buChar char="-"/>
            </a:pPr>
            <a:r>
              <a:rPr lang="en" sz="2000" b="1">
                <a:solidFill>
                  <a:schemeClr val="dk2"/>
                </a:solidFill>
              </a:rPr>
              <a:t>Longer periods</a:t>
            </a:r>
            <a:r>
              <a:rPr lang="en" sz="2000"/>
              <a:t> of each version needed for clearer differences</a:t>
            </a:r>
            <a:endParaRPr sz="2000"/>
          </a:p>
          <a:p>
            <a:pPr indent="-317500">
              <a:spcBef>
                <a:spcPts val="0"/>
              </a:spcBef>
              <a:buSzPts val="1400"/>
              <a:buChar char="-"/>
            </a:pPr>
            <a:r>
              <a:rPr lang="en" sz="2000"/>
              <a:t>Clear and unquestionable evidence requires </a:t>
            </a:r>
            <a:r>
              <a:rPr lang="en" sz="2000" b="1">
                <a:solidFill>
                  <a:schemeClr val="dk2"/>
                </a:solidFill>
              </a:rPr>
              <a:t>randomized comparison on entirely new students</a:t>
            </a:r>
            <a:endParaRPr sz="2000" b="1">
              <a:solidFill>
                <a:schemeClr val="dk2"/>
              </a:solidFill>
            </a:endParaRPr>
          </a:p>
          <a:p>
            <a:pPr lvl="1" indent="-317500">
              <a:buSzPts val="1400"/>
              <a:buChar char="-"/>
            </a:pPr>
            <a:r>
              <a:rPr lang="en" sz="2000"/>
              <a:t>Students who used multiple versions might react to new versions differently than those who did not</a:t>
            </a:r>
            <a:endParaRPr sz="20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347000" y="1104063"/>
            <a:ext cx="6462600" cy="857400"/>
          </a:xfrm>
          <a:prstGeom prst="rect">
            <a:avLst/>
          </a:prstGeom>
        </p:spPr>
        <p:txBody>
          <a:bodyPr spcFirstLastPara="1" vert="horz" wrap="square" lIns="91425" tIns="91425" rIns="91425" bIns="91425" rtlCol="0" anchor="b" anchorCtr="0">
            <a:noAutofit/>
          </a:bodyPr>
          <a:lstStyle/>
          <a:p>
            <a:pPr algn="l"/>
            <a:r>
              <a:rPr lang="en"/>
              <a:t>Future Studies</a:t>
            </a:r>
            <a:endParaRPr/>
          </a:p>
        </p:txBody>
      </p:sp>
      <p:sp>
        <p:nvSpPr>
          <p:cNvPr id="274" name="Google Shape;274;p37"/>
          <p:cNvSpPr txBox="1">
            <a:spLocks noGrp="1"/>
          </p:cNvSpPr>
          <p:nvPr>
            <p:ph type="body" idx="1"/>
          </p:nvPr>
        </p:nvSpPr>
        <p:spPr>
          <a:xfrm>
            <a:off x="347000" y="1961475"/>
            <a:ext cx="85767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Each iteration’s </a:t>
            </a:r>
            <a:r>
              <a:rPr lang="en" sz="2200" b="1">
                <a:solidFill>
                  <a:schemeClr val="dk2"/>
                </a:solidFill>
              </a:rPr>
              <a:t>impact on other aspects of learning</a:t>
            </a:r>
            <a:r>
              <a:rPr lang="en" sz="2200"/>
              <a:t> besides mastery</a:t>
            </a:r>
            <a:endParaRPr sz="2200"/>
          </a:p>
          <a:p>
            <a:pPr lvl="1" indent="-368300">
              <a:buSzPts val="2200"/>
              <a:buChar char="-"/>
            </a:pPr>
            <a:r>
              <a:rPr lang="en" sz="2200"/>
              <a:t>Students can do problems across grade level and could choose content from younger grades for easier points</a:t>
            </a:r>
            <a:endParaRPr sz="2200"/>
          </a:p>
          <a:p>
            <a:pPr indent="-368300">
              <a:spcBef>
                <a:spcPts val="0"/>
              </a:spcBef>
              <a:buSzPts val="2200"/>
              <a:buChar char="-"/>
            </a:pPr>
            <a:r>
              <a:rPr lang="en" sz="2200"/>
              <a:t>Differences in </a:t>
            </a:r>
            <a:r>
              <a:rPr lang="en" sz="2200" b="1">
                <a:solidFill>
                  <a:schemeClr val="dk2"/>
                </a:solidFill>
              </a:rPr>
              <a:t>older versus younger students</a:t>
            </a:r>
            <a:r>
              <a:rPr lang="en" sz="2200"/>
              <a:t> in each version</a:t>
            </a:r>
            <a:endParaRPr sz="2200"/>
          </a:p>
          <a:p>
            <a:pPr indent="-368300">
              <a:spcBef>
                <a:spcPts val="0"/>
              </a:spcBef>
              <a:buSzPts val="2200"/>
              <a:buChar char="-"/>
            </a:pPr>
            <a:r>
              <a:rPr lang="en" sz="2200"/>
              <a:t>Compare </a:t>
            </a:r>
            <a:r>
              <a:rPr lang="en" sz="2200" b="1">
                <a:solidFill>
                  <a:schemeClr val="dk2"/>
                </a:solidFill>
              </a:rPr>
              <a:t>gaming</a:t>
            </a:r>
            <a:r>
              <a:rPr lang="en" sz="2200"/>
              <a:t> the system (frequency and form) by condition</a:t>
            </a:r>
            <a:br>
              <a:rPr lang="en" sz="2200"/>
            </a:br>
            <a:r>
              <a:rPr lang="en" sz="2200"/>
              <a:t>(cf. Zou et al., 2022 -- gaming in Kupei)</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347000" y="1104063"/>
            <a:ext cx="6462600" cy="857400"/>
          </a:xfrm>
          <a:prstGeom prst="rect">
            <a:avLst/>
          </a:prstGeom>
        </p:spPr>
        <p:txBody>
          <a:bodyPr spcFirstLastPara="1" vert="horz" wrap="square" lIns="91425" tIns="91425" rIns="91425" bIns="91425" rtlCol="0" anchor="b" anchorCtr="0">
            <a:noAutofit/>
          </a:bodyPr>
          <a:lstStyle/>
          <a:p>
            <a:pPr algn="l"/>
            <a:r>
              <a:rPr lang="en"/>
              <a:t>Future Studies</a:t>
            </a:r>
            <a:endParaRPr/>
          </a:p>
        </p:txBody>
      </p:sp>
      <p:sp>
        <p:nvSpPr>
          <p:cNvPr id="280" name="Google Shape;280;p38"/>
          <p:cNvSpPr txBox="1">
            <a:spLocks noGrp="1"/>
          </p:cNvSpPr>
          <p:nvPr>
            <p:ph type="body" idx="1"/>
          </p:nvPr>
        </p:nvSpPr>
        <p:spPr>
          <a:xfrm>
            <a:off x="347000" y="1961475"/>
            <a:ext cx="85767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Analyze impact</a:t>
            </a:r>
            <a:r>
              <a:rPr lang="en" sz="2200">
                <a:solidFill>
                  <a:srgbClr val="6AA84F"/>
                </a:solidFill>
              </a:rPr>
              <a:t> </a:t>
            </a:r>
            <a:r>
              <a:rPr lang="en" sz="2200"/>
              <a:t>of </a:t>
            </a:r>
            <a:r>
              <a:rPr lang="en" sz="2200" b="1">
                <a:solidFill>
                  <a:schemeClr val="dk2"/>
                </a:solidFill>
              </a:rPr>
              <a:t>V4</a:t>
            </a:r>
            <a:r>
              <a:rPr lang="en" sz="2200"/>
              <a:t> implemented after this study</a:t>
            </a:r>
            <a:endParaRPr sz="2200"/>
          </a:p>
          <a:p>
            <a:pPr lvl="1" indent="-368300">
              <a:buSzPts val="2200"/>
              <a:buChar char="-"/>
            </a:pPr>
            <a:r>
              <a:rPr lang="en" sz="2200"/>
              <a:t>Allowed students to earn an additional point for advanced mastery</a:t>
            </a:r>
            <a:endParaRPr sz="2200"/>
          </a:p>
          <a:p>
            <a:pPr indent="-368300">
              <a:spcBef>
                <a:spcPts val="0"/>
              </a:spcBef>
              <a:buClr>
                <a:schemeClr val="dk1"/>
              </a:buClr>
              <a:buSzPts val="2200"/>
              <a:buChar char="-"/>
            </a:pPr>
            <a:r>
              <a:rPr lang="en" sz="2200"/>
              <a:t>Conduct efficacy study comparing final version to a control condition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9AA6-CF08-7719-727E-9562C029B3B4}"/>
              </a:ext>
            </a:extLst>
          </p:cNvPr>
          <p:cNvSpPr>
            <a:spLocks noGrp="1"/>
          </p:cNvSpPr>
          <p:nvPr>
            <p:ph type="title"/>
          </p:nvPr>
        </p:nvSpPr>
        <p:spPr/>
        <p:txBody>
          <a:bodyPr/>
          <a:lstStyle/>
          <a:p>
            <a:r>
              <a:rPr lang="en-US" dirty="0"/>
              <a:t>Thoughts, Comments?</a:t>
            </a:r>
          </a:p>
        </p:txBody>
      </p:sp>
      <p:sp>
        <p:nvSpPr>
          <p:cNvPr id="3" name="Text Placeholder 2">
            <a:extLst>
              <a:ext uri="{FF2B5EF4-FFF2-40B4-BE49-F238E27FC236}">
                <a16:creationId xmlns:a16="http://schemas.microsoft.com/office/drawing/2014/main" id="{CF94EAFE-B86B-88F3-1F81-28C1509C3F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720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DA3-AB6F-83FC-9B25-655EC67CF5C8}"/>
              </a:ext>
            </a:extLst>
          </p:cNvPr>
          <p:cNvSpPr>
            <a:spLocks noGrp="1"/>
          </p:cNvSpPr>
          <p:nvPr>
            <p:ph type="title"/>
          </p:nvPr>
        </p:nvSpPr>
        <p:spPr/>
        <p:txBody>
          <a:bodyPr/>
          <a:lstStyle/>
          <a:p>
            <a:r>
              <a:rPr lang="en-US" dirty="0"/>
              <a:t>On to ITS in the classroom…</a:t>
            </a:r>
          </a:p>
        </p:txBody>
      </p:sp>
      <p:sp>
        <p:nvSpPr>
          <p:cNvPr id="3" name="Content Placeholder 2">
            <a:extLst>
              <a:ext uri="{FF2B5EF4-FFF2-40B4-BE49-F238E27FC236}">
                <a16:creationId xmlns:a16="http://schemas.microsoft.com/office/drawing/2014/main" id="{BCEC09DD-7055-BECF-14D3-5AADFB544D9B}"/>
              </a:ext>
            </a:extLst>
          </p:cNvPr>
          <p:cNvSpPr>
            <a:spLocks noGrp="1"/>
          </p:cNvSpPr>
          <p:nvPr>
            <p:ph idx="1"/>
          </p:nvPr>
        </p:nvSpPr>
        <p:spPr>
          <a:xfrm>
            <a:off x="457200" y="1600200"/>
            <a:ext cx="8229600" cy="4983162"/>
          </a:xfrm>
        </p:spPr>
        <p:txBody>
          <a:bodyPr>
            <a:normAutofit/>
          </a:bodyPr>
          <a:lstStyle/>
          <a:p>
            <a:endParaRPr lang="en-US" dirty="0"/>
          </a:p>
        </p:txBody>
      </p:sp>
    </p:spTree>
    <p:extLst>
      <p:ext uri="{BB962C8B-B14F-4D97-AF65-F5344CB8AC3E}">
        <p14:creationId xmlns:p14="http://schemas.microsoft.com/office/powerpoint/2010/main" val="398839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C978-1389-709D-3F66-1D4539169353}"/>
              </a:ext>
            </a:extLst>
          </p:cNvPr>
          <p:cNvSpPr>
            <a:spLocks noGrp="1"/>
          </p:cNvSpPr>
          <p:nvPr>
            <p:ph type="title"/>
          </p:nvPr>
        </p:nvSpPr>
        <p:spPr/>
        <p:txBody>
          <a:bodyPr>
            <a:normAutofit/>
          </a:bodyPr>
          <a:lstStyle/>
          <a:p>
            <a:r>
              <a:rPr lang="en-US" dirty="0"/>
              <a:t>Bringing last two weeks together..</a:t>
            </a:r>
          </a:p>
        </p:txBody>
      </p:sp>
      <p:sp>
        <p:nvSpPr>
          <p:cNvPr id="3" name="Content Placeholder 2">
            <a:extLst>
              <a:ext uri="{FF2B5EF4-FFF2-40B4-BE49-F238E27FC236}">
                <a16:creationId xmlns:a16="http://schemas.microsoft.com/office/drawing/2014/main" id="{596BAF4B-ED9F-00E5-0208-EA894D81C33F}"/>
              </a:ext>
            </a:extLst>
          </p:cNvPr>
          <p:cNvSpPr>
            <a:spLocks noGrp="1"/>
          </p:cNvSpPr>
          <p:nvPr>
            <p:ph idx="1"/>
          </p:nvPr>
        </p:nvSpPr>
        <p:spPr/>
        <p:txBody>
          <a:bodyPr/>
          <a:lstStyle/>
          <a:p>
            <a:r>
              <a:rPr lang="en-US" dirty="0"/>
              <a:t>Deep-dive on learning engineering to optimize a rewards system</a:t>
            </a:r>
          </a:p>
          <a:p>
            <a:endParaRPr lang="en-US" dirty="0"/>
          </a:p>
          <a:p>
            <a:r>
              <a:rPr lang="en-US" dirty="0"/>
              <a:t>(Wang et al., 2022)</a:t>
            </a:r>
          </a:p>
        </p:txBody>
      </p:sp>
    </p:spTree>
    <p:extLst>
      <p:ext uri="{BB962C8B-B14F-4D97-AF65-F5344CB8AC3E}">
        <p14:creationId xmlns:p14="http://schemas.microsoft.com/office/powerpoint/2010/main" val="297758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C382-06E3-D829-F2AC-43789ECB0211}"/>
              </a:ext>
            </a:extLst>
          </p:cNvPr>
          <p:cNvSpPr>
            <a:spLocks noGrp="1"/>
          </p:cNvSpPr>
          <p:nvPr>
            <p:ph type="title"/>
          </p:nvPr>
        </p:nvSpPr>
        <p:spPr/>
        <p:txBody>
          <a:bodyPr>
            <a:normAutofit fontScale="90000"/>
          </a:bodyPr>
          <a:lstStyle/>
          <a:p>
            <a:r>
              <a:rPr lang="en-US" dirty="0"/>
              <a:t>Intelligent Tutors/Adaptive Learning Systems are used at scale</a:t>
            </a:r>
          </a:p>
        </p:txBody>
      </p:sp>
      <p:sp>
        <p:nvSpPr>
          <p:cNvPr id="3" name="Content Placeholder 2">
            <a:extLst>
              <a:ext uri="{FF2B5EF4-FFF2-40B4-BE49-F238E27FC236}">
                <a16:creationId xmlns:a16="http://schemas.microsoft.com/office/drawing/2014/main" id="{858A45F4-FEAB-B74E-F6A8-BAD767AC75AA}"/>
              </a:ext>
            </a:extLst>
          </p:cNvPr>
          <p:cNvSpPr>
            <a:spLocks noGrp="1"/>
          </p:cNvSpPr>
          <p:nvPr>
            <p:ph idx="1"/>
          </p:nvPr>
        </p:nvSpPr>
        <p:spPr/>
        <p:txBody>
          <a:bodyPr/>
          <a:lstStyle/>
          <a:p>
            <a:r>
              <a:rPr lang="en-US" dirty="0"/>
              <a:t>In classrooms around the world</a:t>
            </a:r>
          </a:p>
          <a:p>
            <a:endParaRPr lang="en-US" dirty="0"/>
          </a:p>
          <a:p>
            <a:r>
              <a:rPr lang="en-US" dirty="0"/>
              <a:t>And they often work – successful efficacy trials for many systems showing better learning than traditional curricula</a:t>
            </a:r>
          </a:p>
        </p:txBody>
      </p:sp>
    </p:spTree>
    <p:extLst>
      <p:ext uri="{BB962C8B-B14F-4D97-AF65-F5344CB8AC3E}">
        <p14:creationId xmlns:p14="http://schemas.microsoft.com/office/powerpoint/2010/main" val="48002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C382-06E3-D829-F2AC-43789ECB0211}"/>
              </a:ext>
            </a:extLst>
          </p:cNvPr>
          <p:cNvSpPr>
            <a:spLocks noGrp="1"/>
          </p:cNvSpPr>
          <p:nvPr>
            <p:ph type="title"/>
          </p:nvPr>
        </p:nvSpPr>
        <p:spPr/>
        <p:txBody>
          <a:bodyPr>
            <a:normAutofit fontScale="90000"/>
          </a:bodyPr>
          <a:lstStyle/>
          <a:p>
            <a:r>
              <a:rPr lang="en-US" dirty="0"/>
              <a:t>Intelligent Tutors/Adaptive Learning Systems are used at scale</a:t>
            </a:r>
          </a:p>
        </p:txBody>
      </p:sp>
      <p:sp>
        <p:nvSpPr>
          <p:cNvPr id="3" name="Content Placeholder 2">
            <a:extLst>
              <a:ext uri="{FF2B5EF4-FFF2-40B4-BE49-F238E27FC236}">
                <a16:creationId xmlns:a16="http://schemas.microsoft.com/office/drawing/2014/main" id="{858A45F4-FEAB-B74E-F6A8-BAD767AC75AA}"/>
              </a:ext>
            </a:extLst>
          </p:cNvPr>
          <p:cNvSpPr>
            <a:spLocks noGrp="1"/>
          </p:cNvSpPr>
          <p:nvPr>
            <p:ph idx="1"/>
          </p:nvPr>
        </p:nvSpPr>
        <p:spPr/>
        <p:txBody>
          <a:bodyPr/>
          <a:lstStyle/>
          <a:p>
            <a:r>
              <a:rPr lang="en-US" dirty="0"/>
              <a:t>In classrooms around the world</a:t>
            </a:r>
          </a:p>
          <a:p>
            <a:endParaRPr lang="en-US" dirty="0"/>
          </a:p>
          <a:p>
            <a:r>
              <a:rPr lang="en-US" dirty="0"/>
              <a:t>How do teachers use them?</a:t>
            </a:r>
          </a:p>
        </p:txBody>
      </p:sp>
    </p:spTree>
    <p:extLst>
      <p:ext uri="{BB962C8B-B14F-4D97-AF65-F5344CB8AC3E}">
        <p14:creationId xmlns:p14="http://schemas.microsoft.com/office/powerpoint/2010/main" val="305461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EF77-FDA5-6A9D-B920-722010879F53}"/>
              </a:ext>
            </a:extLst>
          </p:cNvPr>
          <p:cNvSpPr>
            <a:spLocks noGrp="1"/>
          </p:cNvSpPr>
          <p:nvPr>
            <p:ph type="title"/>
          </p:nvPr>
        </p:nvSpPr>
        <p:spPr/>
        <p:txBody>
          <a:bodyPr/>
          <a:lstStyle/>
          <a:p>
            <a:r>
              <a:rPr lang="en-US" dirty="0"/>
              <a:t>Modalities</a:t>
            </a:r>
          </a:p>
        </p:txBody>
      </p:sp>
      <p:sp>
        <p:nvSpPr>
          <p:cNvPr id="3" name="Content Placeholder 2">
            <a:extLst>
              <a:ext uri="{FF2B5EF4-FFF2-40B4-BE49-F238E27FC236}">
                <a16:creationId xmlns:a16="http://schemas.microsoft.com/office/drawing/2014/main" id="{22BE8B85-B0A3-4A01-2B49-DF7D2C33C5B0}"/>
              </a:ext>
            </a:extLst>
          </p:cNvPr>
          <p:cNvSpPr>
            <a:spLocks noGrp="1"/>
          </p:cNvSpPr>
          <p:nvPr>
            <p:ph idx="1"/>
          </p:nvPr>
        </p:nvSpPr>
        <p:spPr/>
        <p:txBody>
          <a:bodyPr/>
          <a:lstStyle/>
          <a:p>
            <a:r>
              <a:rPr lang="en-US" dirty="0"/>
              <a:t>Homework</a:t>
            </a:r>
          </a:p>
          <a:p>
            <a:r>
              <a:rPr lang="en-US" dirty="0"/>
              <a:t>Blended Learning</a:t>
            </a:r>
          </a:p>
          <a:p>
            <a:pPr lvl="1"/>
            <a:r>
              <a:rPr lang="en-US" dirty="0"/>
              <a:t>Students use learning system in classroom</a:t>
            </a:r>
          </a:p>
        </p:txBody>
      </p:sp>
    </p:spTree>
    <p:extLst>
      <p:ext uri="{BB962C8B-B14F-4D97-AF65-F5344CB8AC3E}">
        <p14:creationId xmlns:p14="http://schemas.microsoft.com/office/powerpoint/2010/main" val="366144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09CE-6611-3865-EFEE-F1A2160DF8E3}"/>
              </a:ext>
            </a:extLst>
          </p:cNvPr>
          <p:cNvSpPr>
            <a:spLocks noGrp="1"/>
          </p:cNvSpPr>
          <p:nvPr>
            <p:ph type="title"/>
          </p:nvPr>
        </p:nvSpPr>
        <p:spPr/>
        <p:txBody>
          <a:bodyPr/>
          <a:lstStyle/>
          <a:p>
            <a:r>
              <a:rPr lang="en-US" dirty="0"/>
              <a:t>Blended Learning</a:t>
            </a:r>
          </a:p>
        </p:txBody>
      </p:sp>
      <p:sp>
        <p:nvSpPr>
          <p:cNvPr id="3" name="Content Placeholder 2">
            <a:extLst>
              <a:ext uri="{FF2B5EF4-FFF2-40B4-BE49-F238E27FC236}">
                <a16:creationId xmlns:a16="http://schemas.microsoft.com/office/drawing/2014/main" id="{BA2146DC-979E-8FA2-50C2-F576DEF25AAE}"/>
              </a:ext>
            </a:extLst>
          </p:cNvPr>
          <p:cNvSpPr>
            <a:spLocks noGrp="1"/>
          </p:cNvSpPr>
          <p:nvPr>
            <p:ph idx="1"/>
          </p:nvPr>
        </p:nvSpPr>
        <p:spPr/>
        <p:txBody>
          <a:bodyPr/>
          <a:lstStyle/>
          <a:p>
            <a:r>
              <a:rPr lang="en-US" dirty="0"/>
              <a:t>Students use learning system totally individually</a:t>
            </a:r>
          </a:p>
          <a:p>
            <a:r>
              <a:rPr lang="en-US" dirty="0"/>
              <a:t>Students mostly use learning system individually but discuss occasionally</a:t>
            </a:r>
          </a:p>
          <a:p>
            <a:r>
              <a:rPr lang="en-US" dirty="0"/>
              <a:t>Yoked collaboration (</a:t>
            </a:r>
            <a:r>
              <a:rPr lang="en-US" dirty="0" err="1"/>
              <a:t>Ogan</a:t>
            </a:r>
            <a:r>
              <a:rPr lang="en-US" dirty="0"/>
              <a:t> et al., 2012)</a:t>
            </a:r>
          </a:p>
        </p:txBody>
      </p:sp>
    </p:spTree>
    <p:extLst>
      <p:ext uri="{BB962C8B-B14F-4D97-AF65-F5344CB8AC3E}">
        <p14:creationId xmlns:p14="http://schemas.microsoft.com/office/powerpoint/2010/main" val="157013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09CE-6611-3865-EFEE-F1A2160DF8E3}"/>
              </a:ext>
            </a:extLst>
          </p:cNvPr>
          <p:cNvSpPr>
            <a:spLocks noGrp="1"/>
          </p:cNvSpPr>
          <p:nvPr>
            <p:ph type="title"/>
          </p:nvPr>
        </p:nvSpPr>
        <p:spPr/>
        <p:txBody>
          <a:bodyPr>
            <a:normAutofit fontScale="90000"/>
          </a:bodyPr>
          <a:lstStyle/>
          <a:p>
            <a:r>
              <a:rPr lang="en-US" dirty="0"/>
              <a:t>Who here has seen one of these strategies being used in a classroom?</a:t>
            </a:r>
          </a:p>
        </p:txBody>
      </p:sp>
      <p:sp>
        <p:nvSpPr>
          <p:cNvPr id="3" name="Content Placeholder 2">
            <a:extLst>
              <a:ext uri="{FF2B5EF4-FFF2-40B4-BE49-F238E27FC236}">
                <a16:creationId xmlns:a16="http://schemas.microsoft.com/office/drawing/2014/main" id="{BA2146DC-979E-8FA2-50C2-F576DEF25AAE}"/>
              </a:ext>
            </a:extLst>
          </p:cNvPr>
          <p:cNvSpPr>
            <a:spLocks noGrp="1"/>
          </p:cNvSpPr>
          <p:nvPr>
            <p:ph idx="1"/>
          </p:nvPr>
        </p:nvSpPr>
        <p:spPr/>
        <p:txBody>
          <a:bodyPr/>
          <a:lstStyle/>
          <a:p>
            <a:r>
              <a:rPr lang="en-US" dirty="0"/>
              <a:t>Students use learning system totally individually</a:t>
            </a:r>
          </a:p>
          <a:p>
            <a:r>
              <a:rPr lang="en-US" dirty="0"/>
              <a:t>Students mostly use learning system individually but discuss occasionally</a:t>
            </a:r>
          </a:p>
          <a:p>
            <a:r>
              <a:rPr lang="en-US" dirty="0"/>
              <a:t>Yoked collaboration (</a:t>
            </a:r>
            <a:r>
              <a:rPr lang="en-US" dirty="0" err="1"/>
              <a:t>Ogan</a:t>
            </a:r>
            <a:r>
              <a:rPr lang="en-US"/>
              <a:t> et al., 2012)</a:t>
            </a:r>
          </a:p>
        </p:txBody>
      </p:sp>
    </p:spTree>
    <p:extLst>
      <p:ext uri="{BB962C8B-B14F-4D97-AF65-F5344CB8AC3E}">
        <p14:creationId xmlns:p14="http://schemas.microsoft.com/office/powerpoint/2010/main" val="179347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09CE-6611-3865-EFEE-F1A2160DF8E3}"/>
              </a:ext>
            </a:extLst>
          </p:cNvPr>
          <p:cNvSpPr>
            <a:spLocks noGrp="1"/>
          </p:cNvSpPr>
          <p:nvPr>
            <p:ph type="title"/>
          </p:nvPr>
        </p:nvSpPr>
        <p:spPr/>
        <p:txBody>
          <a:bodyPr>
            <a:normAutofit fontScale="90000"/>
          </a:bodyPr>
          <a:lstStyle/>
          <a:p>
            <a:r>
              <a:rPr lang="en-US" dirty="0"/>
              <a:t>Who here has seen one of these strategies being used in a classroom?</a:t>
            </a:r>
          </a:p>
        </p:txBody>
      </p:sp>
      <p:sp>
        <p:nvSpPr>
          <p:cNvPr id="3" name="Content Placeholder 2">
            <a:extLst>
              <a:ext uri="{FF2B5EF4-FFF2-40B4-BE49-F238E27FC236}">
                <a16:creationId xmlns:a16="http://schemas.microsoft.com/office/drawing/2014/main" id="{BA2146DC-979E-8FA2-50C2-F576DEF25AAE}"/>
              </a:ext>
            </a:extLst>
          </p:cNvPr>
          <p:cNvSpPr>
            <a:spLocks noGrp="1"/>
          </p:cNvSpPr>
          <p:nvPr>
            <p:ph idx="1"/>
          </p:nvPr>
        </p:nvSpPr>
        <p:spPr/>
        <p:txBody>
          <a:bodyPr/>
          <a:lstStyle/>
          <a:p>
            <a:r>
              <a:rPr lang="en-US" dirty="0"/>
              <a:t>Students use learning system totally individually (Philippines – Rodrigo and colleagues)</a:t>
            </a:r>
          </a:p>
          <a:p>
            <a:r>
              <a:rPr lang="en-US" dirty="0"/>
              <a:t>Students mostly use learning system individually but discuss occasionally (USA, UAE)</a:t>
            </a:r>
          </a:p>
          <a:p>
            <a:r>
              <a:rPr lang="en-US" dirty="0"/>
              <a:t>Yoked collaboration (Costa Rica, Mexico, Brazil – </a:t>
            </a:r>
            <a:r>
              <a:rPr lang="en-US" dirty="0" err="1"/>
              <a:t>Ogan</a:t>
            </a:r>
            <a:r>
              <a:rPr lang="en-US" dirty="0"/>
              <a:t> and colleagues)</a:t>
            </a:r>
          </a:p>
        </p:txBody>
      </p:sp>
    </p:spTree>
    <p:extLst>
      <p:ext uri="{BB962C8B-B14F-4D97-AF65-F5344CB8AC3E}">
        <p14:creationId xmlns:p14="http://schemas.microsoft.com/office/powerpoint/2010/main" val="1355869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09CE-6611-3865-EFEE-F1A2160DF8E3}"/>
              </a:ext>
            </a:extLst>
          </p:cNvPr>
          <p:cNvSpPr>
            <a:spLocks noGrp="1"/>
          </p:cNvSpPr>
          <p:nvPr>
            <p:ph type="title"/>
          </p:nvPr>
        </p:nvSpPr>
        <p:spPr/>
        <p:txBody>
          <a:bodyPr>
            <a:normAutofit fontScale="90000"/>
          </a:bodyPr>
          <a:lstStyle/>
          <a:p>
            <a:r>
              <a:rPr lang="en-US" dirty="0"/>
              <a:t>How should ITS/AL design be different for these use cases?</a:t>
            </a:r>
          </a:p>
        </p:txBody>
      </p:sp>
      <p:sp>
        <p:nvSpPr>
          <p:cNvPr id="3" name="Content Placeholder 2">
            <a:extLst>
              <a:ext uri="{FF2B5EF4-FFF2-40B4-BE49-F238E27FC236}">
                <a16:creationId xmlns:a16="http://schemas.microsoft.com/office/drawing/2014/main" id="{BA2146DC-979E-8FA2-50C2-F576DEF25AAE}"/>
              </a:ext>
            </a:extLst>
          </p:cNvPr>
          <p:cNvSpPr>
            <a:spLocks noGrp="1"/>
          </p:cNvSpPr>
          <p:nvPr>
            <p:ph idx="1"/>
          </p:nvPr>
        </p:nvSpPr>
        <p:spPr/>
        <p:txBody>
          <a:bodyPr/>
          <a:lstStyle/>
          <a:p>
            <a:r>
              <a:rPr lang="en-US" dirty="0"/>
              <a:t>Students use learning system totally individually </a:t>
            </a:r>
          </a:p>
          <a:p>
            <a:r>
              <a:rPr lang="en-US" dirty="0"/>
              <a:t>Students mostly use learning system individually but discuss occasionally </a:t>
            </a:r>
          </a:p>
          <a:p>
            <a:r>
              <a:rPr lang="en-US" dirty="0"/>
              <a:t>Yoked collaboration </a:t>
            </a:r>
          </a:p>
        </p:txBody>
      </p:sp>
    </p:spTree>
    <p:extLst>
      <p:ext uri="{BB962C8B-B14F-4D97-AF65-F5344CB8AC3E}">
        <p14:creationId xmlns:p14="http://schemas.microsoft.com/office/powerpoint/2010/main" val="3796804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394A-6720-A59B-2031-6F90BA22C76C}"/>
              </a:ext>
            </a:extLst>
          </p:cNvPr>
          <p:cNvSpPr>
            <a:spLocks noGrp="1"/>
          </p:cNvSpPr>
          <p:nvPr>
            <p:ph type="title"/>
          </p:nvPr>
        </p:nvSpPr>
        <p:spPr/>
        <p:txBody>
          <a:bodyPr/>
          <a:lstStyle/>
          <a:p>
            <a:r>
              <a:rPr lang="en-US" dirty="0"/>
              <a:t>Off-Task Behavior</a:t>
            </a:r>
          </a:p>
        </p:txBody>
      </p:sp>
      <p:sp>
        <p:nvSpPr>
          <p:cNvPr id="3" name="Content Placeholder 2">
            <a:extLst>
              <a:ext uri="{FF2B5EF4-FFF2-40B4-BE49-F238E27FC236}">
                <a16:creationId xmlns:a16="http://schemas.microsoft.com/office/drawing/2014/main" id="{8855C1CB-99DB-DB09-C5B7-C019E26FE7F8}"/>
              </a:ext>
            </a:extLst>
          </p:cNvPr>
          <p:cNvSpPr>
            <a:spLocks noGrp="1"/>
          </p:cNvSpPr>
          <p:nvPr>
            <p:ph idx="1"/>
          </p:nvPr>
        </p:nvSpPr>
        <p:spPr/>
        <p:txBody>
          <a:bodyPr/>
          <a:lstStyle/>
          <a:p>
            <a:r>
              <a:rPr lang="en-US" dirty="0"/>
              <a:t>How should off-task behavior be handled in these use cases?</a:t>
            </a:r>
          </a:p>
        </p:txBody>
      </p:sp>
    </p:spTree>
    <p:extLst>
      <p:ext uri="{BB962C8B-B14F-4D97-AF65-F5344CB8AC3E}">
        <p14:creationId xmlns:p14="http://schemas.microsoft.com/office/powerpoint/2010/main" val="215962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394A-6720-A59B-2031-6F90BA22C76C}"/>
              </a:ext>
            </a:extLst>
          </p:cNvPr>
          <p:cNvSpPr>
            <a:spLocks noGrp="1"/>
          </p:cNvSpPr>
          <p:nvPr>
            <p:ph type="title"/>
          </p:nvPr>
        </p:nvSpPr>
        <p:spPr/>
        <p:txBody>
          <a:bodyPr/>
          <a:lstStyle/>
          <a:p>
            <a:r>
              <a:rPr lang="en-US" dirty="0"/>
              <a:t>Off-Task Behavior</a:t>
            </a:r>
          </a:p>
        </p:txBody>
      </p:sp>
      <p:sp>
        <p:nvSpPr>
          <p:cNvPr id="3" name="Content Placeholder 2">
            <a:extLst>
              <a:ext uri="{FF2B5EF4-FFF2-40B4-BE49-F238E27FC236}">
                <a16:creationId xmlns:a16="http://schemas.microsoft.com/office/drawing/2014/main" id="{8855C1CB-99DB-DB09-C5B7-C019E26FE7F8}"/>
              </a:ext>
            </a:extLst>
          </p:cNvPr>
          <p:cNvSpPr>
            <a:spLocks noGrp="1"/>
          </p:cNvSpPr>
          <p:nvPr>
            <p:ph idx="1"/>
          </p:nvPr>
        </p:nvSpPr>
        <p:spPr/>
        <p:txBody>
          <a:bodyPr/>
          <a:lstStyle/>
          <a:p>
            <a:r>
              <a:rPr lang="en-US" dirty="0"/>
              <a:t>How should off-task behavior be handled in these use cases?</a:t>
            </a:r>
          </a:p>
          <a:p>
            <a:endParaRPr lang="en-US" dirty="0"/>
          </a:p>
          <a:p>
            <a:r>
              <a:rPr lang="en-US" dirty="0"/>
              <a:t>Off-task behavior </a:t>
            </a:r>
            <a:r>
              <a:rPr lang="en-US" i="1" dirty="0"/>
              <a:t>in moderation </a:t>
            </a:r>
            <a:r>
              <a:rPr lang="en-US" dirty="0"/>
              <a:t>can re-engage bored students (Baker et al., 2011) and improve group work dynamics (</a:t>
            </a:r>
            <a:r>
              <a:rPr lang="en-US" dirty="0" err="1"/>
              <a:t>Kreijns</a:t>
            </a:r>
            <a:r>
              <a:rPr lang="en-US" dirty="0"/>
              <a:t>, 2004)</a:t>
            </a:r>
          </a:p>
        </p:txBody>
      </p:sp>
    </p:spTree>
    <p:extLst>
      <p:ext uri="{BB962C8B-B14F-4D97-AF65-F5344CB8AC3E}">
        <p14:creationId xmlns:p14="http://schemas.microsoft.com/office/powerpoint/2010/main" val="121360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939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893700" y="1215638"/>
            <a:ext cx="6462600" cy="857400"/>
          </a:xfrm>
          <a:prstGeom prst="rect">
            <a:avLst/>
          </a:prstGeom>
        </p:spPr>
        <p:txBody>
          <a:bodyPr spcFirstLastPara="1" vert="horz" wrap="square" lIns="91425" tIns="91425" rIns="91425" bIns="91425" rtlCol="0" anchor="b" anchorCtr="0">
            <a:noAutofit/>
          </a:bodyPr>
          <a:lstStyle/>
          <a:p>
            <a:pPr algn="l"/>
            <a:r>
              <a:rPr lang="en" dirty="0"/>
              <a:t>Context: Kupei AI Learning System</a:t>
            </a:r>
            <a:endParaRPr dirty="0"/>
          </a:p>
        </p:txBody>
      </p:sp>
      <p:sp>
        <p:nvSpPr>
          <p:cNvPr id="113" name="Google Shape;113;p16"/>
          <p:cNvSpPr txBox="1">
            <a:spLocks noGrp="1"/>
          </p:cNvSpPr>
          <p:nvPr>
            <p:ph type="body" idx="1"/>
          </p:nvPr>
        </p:nvSpPr>
        <p:spPr>
          <a:xfrm>
            <a:off x="893700" y="2154650"/>
            <a:ext cx="7351500" cy="3552300"/>
          </a:xfrm>
          <a:prstGeom prst="rect">
            <a:avLst/>
          </a:prstGeom>
        </p:spPr>
        <p:txBody>
          <a:bodyPr spcFirstLastPara="1" vert="horz" wrap="square" lIns="91425" tIns="91425" rIns="91425" bIns="91425" rtlCol="0" anchor="t" anchorCtr="0">
            <a:noAutofit/>
          </a:bodyPr>
          <a:lstStyle/>
          <a:p>
            <a:pPr indent="-330200">
              <a:buSzPts val="1600"/>
              <a:buChar char="-"/>
            </a:pPr>
            <a:r>
              <a:rPr lang="en" sz="2200" dirty="0"/>
              <a:t>AI-driven learning system tutoring 3rd-12th grade students in </a:t>
            </a:r>
            <a:r>
              <a:rPr lang="en" sz="2200" b="1" dirty="0">
                <a:solidFill>
                  <a:schemeClr val="dk2"/>
                </a:solidFill>
              </a:rPr>
              <a:t>English and Math</a:t>
            </a:r>
            <a:r>
              <a:rPr lang="en" sz="2200" dirty="0"/>
              <a:t> in China</a:t>
            </a:r>
            <a:endParaRPr sz="2200" dirty="0"/>
          </a:p>
          <a:p>
            <a:pPr indent="-330200">
              <a:spcBef>
                <a:spcPts val="0"/>
              </a:spcBef>
              <a:buSzPts val="1600"/>
              <a:buChar char="-"/>
            </a:pPr>
            <a:r>
              <a:rPr lang="en" sz="2200" dirty="0"/>
              <a:t>Study run from </a:t>
            </a:r>
            <a:r>
              <a:rPr lang="en" sz="2200" b="1" dirty="0">
                <a:solidFill>
                  <a:schemeClr val="dk2"/>
                </a:solidFill>
              </a:rPr>
              <a:t>April 22, 2021 to June 17, 2021</a:t>
            </a:r>
            <a:endParaRPr sz="2200" b="1" dirty="0">
              <a:solidFill>
                <a:schemeClr val="dk2"/>
              </a:solidFill>
            </a:endParaRPr>
          </a:p>
          <a:p>
            <a:pPr indent="-330200">
              <a:spcBef>
                <a:spcPts val="0"/>
              </a:spcBef>
              <a:buSzPts val="1600"/>
              <a:buFont typeface="Lato"/>
              <a:buChar char="-"/>
            </a:pPr>
            <a:r>
              <a:rPr lang="en-US" sz="2200" b="1" dirty="0">
                <a:solidFill>
                  <a:schemeClr val="dk2"/>
                </a:solidFill>
              </a:rPr>
              <a:t>5726 students</a:t>
            </a:r>
            <a:r>
              <a:rPr lang="en-US" sz="2200" dirty="0"/>
              <a:t> </a:t>
            </a:r>
            <a:endParaRPr lang="en" sz="2200" b="1" dirty="0">
              <a:solidFill>
                <a:schemeClr val="dk2"/>
              </a:solidFill>
            </a:endParaRPr>
          </a:p>
          <a:p>
            <a:pPr indent="-330200">
              <a:spcBef>
                <a:spcPts val="0"/>
              </a:spcBef>
              <a:buSzPts val="1600"/>
              <a:buChar char="-"/>
            </a:pPr>
            <a:r>
              <a:rPr lang="en" sz="2200" b="1" dirty="0">
                <a:solidFill>
                  <a:schemeClr val="dk2"/>
                </a:solidFill>
              </a:rPr>
              <a:t>27785 concepts</a:t>
            </a:r>
            <a:r>
              <a:rPr lang="en" sz="2200" dirty="0"/>
              <a:t> and </a:t>
            </a:r>
            <a:r>
              <a:rPr lang="en" sz="2200" b="1" dirty="0">
                <a:solidFill>
                  <a:schemeClr val="dk2"/>
                </a:solidFill>
              </a:rPr>
              <a:t>1,393,529 actions (working on a concept)</a:t>
            </a:r>
            <a:endParaRPr sz="2200" b="1" dirty="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ED87-48EE-C312-9764-A58FAFA24C47}"/>
              </a:ext>
            </a:extLst>
          </p:cNvPr>
          <p:cNvSpPr>
            <a:spLocks noGrp="1"/>
          </p:cNvSpPr>
          <p:nvPr>
            <p:ph type="title"/>
          </p:nvPr>
        </p:nvSpPr>
        <p:spPr/>
        <p:txBody>
          <a:bodyPr/>
          <a:lstStyle/>
          <a:p>
            <a:r>
              <a:rPr lang="en-US" dirty="0"/>
              <a:t>What is the teacher doing?</a:t>
            </a:r>
          </a:p>
        </p:txBody>
      </p:sp>
      <p:sp>
        <p:nvSpPr>
          <p:cNvPr id="3" name="Content Placeholder 2">
            <a:extLst>
              <a:ext uri="{FF2B5EF4-FFF2-40B4-BE49-F238E27FC236}">
                <a16:creationId xmlns:a16="http://schemas.microsoft.com/office/drawing/2014/main" id="{697B1C13-0B72-2823-FD13-1F7C247A3C9A}"/>
              </a:ext>
            </a:extLst>
          </p:cNvPr>
          <p:cNvSpPr>
            <a:spLocks noGrp="1"/>
          </p:cNvSpPr>
          <p:nvPr>
            <p:ph idx="1"/>
          </p:nvPr>
        </p:nvSpPr>
        <p:spPr/>
        <p:txBody>
          <a:bodyPr/>
          <a:lstStyle/>
          <a:p>
            <a:r>
              <a:rPr lang="en-US" dirty="0"/>
              <a:t>Disengagement</a:t>
            </a:r>
          </a:p>
          <a:p>
            <a:r>
              <a:rPr lang="en-US" dirty="0"/>
              <a:t>Availability for discussion</a:t>
            </a:r>
          </a:p>
          <a:p>
            <a:r>
              <a:rPr lang="en-US" dirty="0"/>
              <a:t>Proactive Remediation (Miller et al., 2015; first discussed in Schofield, 1995)</a:t>
            </a:r>
          </a:p>
        </p:txBody>
      </p:sp>
    </p:spTree>
    <p:extLst>
      <p:ext uri="{BB962C8B-B14F-4D97-AF65-F5344CB8AC3E}">
        <p14:creationId xmlns:p14="http://schemas.microsoft.com/office/powerpoint/2010/main" val="3067723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2945"/>
            <a:ext cx="9143999" cy="872455"/>
          </a:xfrm>
        </p:spPr>
        <p:txBody>
          <a:bodyPr>
            <a:normAutofit fontScale="90000"/>
          </a:bodyPr>
          <a:lstStyle/>
          <a:p>
            <a:r>
              <a:rPr lang="en-US" dirty="0"/>
              <a:t>Proactive Remediation</a:t>
            </a:r>
            <a:br>
              <a:rPr lang="en-US" dirty="0"/>
            </a:br>
            <a:r>
              <a:rPr lang="en-US" dirty="0"/>
              <a:t>(Miller et al., 2015)</a:t>
            </a:r>
          </a:p>
        </p:txBody>
      </p:sp>
      <p:sp>
        <p:nvSpPr>
          <p:cNvPr id="5" name="Rectangle 4"/>
          <p:cNvSpPr/>
          <p:nvPr/>
        </p:nvSpPr>
        <p:spPr>
          <a:xfrm>
            <a:off x="533400" y="1600200"/>
            <a:ext cx="7924800" cy="4524315"/>
          </a:xfrm>
          <a:prstGeom prst="rect">
            <a:avLst/>
          </a:prstGeom>
        </p:spPr>
        <p:txBody>
          <a:bodyPr wrap="square">
            <a:spAutoFit/>
          </a:bodyPr>
          <a:lstStyle/>
          <a:p>
            <a:r>
              <a:rPr lang="en-US" sz="2400" dirty="0"/>
              <a:t>“In this paper, we focus on proactive remediation, dynamically planned intervention by the teacher with one or more students. In a proactive remediation, the teacher decides to provide help to one or more students on a topic that they are not currently struggling with, based on evidence that the student(s) need to learn that topic. The teacher plans such interventions using formative assessment data provided by the tutoring system. Proactive remediation is different from the traditional view of on-task conversations in blended learning [10], where the student discusses the current material being presented in the tutor, with another student or the teacher.” (Miller et al., 2015)</a:t>
            </a:r>
          </a:p>
        </p:txBody>
      </p:sp>
    </p:spTree>
    <p:extLst>
      <p:ext uri="{BB962C8B-B14F-4D97-AF65-F5344CB8AC3E}">
        <p14:creationId xmlns:p14="http://schemas.microsoft.com/office/powerpoint/2010/main" val="3245110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2945"/>
            <a:ext cx="9143999" cy="872455"/>
          </a:xfrm>
        </p:spPr>
        <p:txBody>
          <a:bodyPr>
            <a:normAutofit fontScale="90000"/>
          </a:bodyPr>
          <a:lstStyle/>
          <a:p>
            <a:r>
              <a:rPr lang="en-US" dirty="0"/>
              <a:t>When Should a Teacher Engage in Proactive Remediation?</a:t>
            </a:r>
            <a:br>
              <a:rPr lang="en-US" dirty="0"/>
            </a:br>
            <a:r>
              <a:rPr lang="en-US" dirty="0"/>
              <a:t>(instead of giving student space)</a:t>
            </a:r>
          </a:p>
        </p:txBody>
      </p:sp>
      <p:sp>
        <p:nvSpPr>
          <p:cNvPr id="5" name="Rectangle 4"/>
          <p:cNvSpPr/>
          <p:nvPr/>
        </p:nvSpPr>
        <p:spPr>
          <a:xfrm>
            <a:off x="533400" y="2105085"/>
            <a:ext cx="7924800" cy="4524315"/>
          </a:xfrm>
          <a:prstGeom prst="rect">
            <a:avLst/>
          </a:prstGeom>
        </p:spPr>
        <p:txBody>
          <a:bodyPr wrap="square">
            <a:spAutoFit/>
          </a:bodyPr>
          <a:lstStyle/>
          <a:p>
            <a:r>
              <a:rPr lang="en-US" sz="2400" dirty="0"/>
              <a:t>“In this paper, we focus on proactive remediation, dynamically planned intervention by the teacher with one or more students. In a proactive remediation, the teacher decides to provide help to one or more students on a topic that they are not currently struggling with, based on evidence that the student(s) need to learn that topic. The teacher plans such interventions using formative assessment data provided by the tutoring system. Proactive remediation is different from the traditional view of on-task conversations in blended learning [10], where the student discusses the current material being presented in the tutor, with another student or the teacher.” (Miller et al., 2015)</a:t>
            </a:r>
          </a:p>
        </p:txBody>
      </p:sp>
    </p:spTree>
    <p:extLst>
      <p:ext uri="{BB962C8B-B14F-4D97-AF65-F5344CB8AC3E}">
        <p14:creationId xmlns:p14="http://schemas.microsoft.com/office/powerpoint/2010/main" val="2549384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47215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7924800" cy="3170099"/>
          </a:xfrm>
          <a:prstGeom prst="rect">
            <a:avLst/>
          </a:prstGeom>
        </p:spPr>
        <p:txBody>
          <a:bodyPr wrap="square">
            <a:spAutoFit/>
          </a:bodyPr>
          <a:lstStyle/>
          <a:p>
            <a:r>
              <a:rPr lang="en-US" sz="2000" b="1" dirty="0"/>
              <a:t>Whole-class scaffolding, </a:t>
            </a:r>
            <a:r>
              <a:rPr lang="en-US" sz="2000" dirty="0"/>
              <a:t>devoting more attention to explaining specific concepts that were difficult for students: “I [could] even adjust sometimes on the fly during the semester if it seems like students are not learning what they are hoping to learn in the class, or not learning what I think I want them to be learning in the course”</a:t>
            </a:r>
          </a:p>
          <a:p>
            <a:endParaRPr lang="en-US" sz="2000" dirty="0"/>
          </a:p>
          <a:p>
            <a:r>
              <a:rPr lang="en-US" sz="2000" b="1" dirty="0"/>
              <a:t>Targeted scaffolding, </a:t>
            </a:r>
            <a:r>
              <a:rPr lang="en-US" sz="2000" dirty="0"/>
              <a:t>focusing attention on particular students… who seemed to be disengaged or struggling: “I intervened with them a bit earlier than I might have otherwise as they hadn’t missed so many classes”</a:t>
            </a:r>
          </a:p>
          <a:p>
            <a:endParaRPr lang="en-US" sz="2000" dirty="0"/>
          </a:p>
        </p:txBody>
      </p:sp>
      <p:sp>
        <p:nvSpPr>
          <p:cNvPr id="6" name="Title 3">
            <a:extLst>
              <a:ext uri="{FF2B5EF4-FFF2-40B4-BE49-F238E27FC236}">
                <a16:creationId xmlns:a16="http://schemas.microsoft.com/office/drawing/2014/main" id="{C957EB88-16B3-4C70-9744-D4B3EC45174A}"/>
              </a:ext>
            </a:extLst>
          </p:cNvPr>
          <p:cNvSpPr>
            <a:spLocks noGrp="1"/>
          </p:cNvSpPr>
          <p:nvPr>
            <p:ph type="title"/>
          </p:nvPr>
        </p:nvSpPr>
        <p:spPr>
          <a:xfrm>
            <a:off x="0" y="76200"/>
            <a:ext cx="9143999" cy="872455"/>
          </a:xfrm>
        </p:spPr>
        <p:txBody>
          <a:bodyPr>
            <a:normAutofit fontScale="90000"/>
          </a:bodyPr>
          <a:lstStyle/>
          <a:p>
            <a:r>
              <a:rPr lang="en-US" dirty="0"/>
              <a:t>Blended learning teaching practices</a:t>
            </a:r>
            <a:br>
              <a:rPr lang="en-US" dirty="0"/>
            </a:br>
            <a:r>
              <a:rPr lang="en-US" dirty="0"/>
              <a:t>Wise &amp; Jung (2019)</a:t>
            </a:r>
          </a:p>
        </p:txBody>
      </p:sp>
    </p:spTree>
    <p:extLst>
      <p:ext uri="{BB962C8B-B14F-4D97-AF65-F5344CB8AC3E}">
        <p14:creationId xmlns:p14="http://schemas.microsoft.com/office/powerpoint/2010/main" val="1415218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7924800" cy="3170099"/>
          </a:xfrm>
          <a:prstGeom prst="rect">
            <a:avLst/>
          </a:prstGeom>
        </p:spPr>
        <p:txBody>
          <a:bodyPr wrap="square">
            <a:spAutoFit/>
          </a:bodyPr>
          <a:lstStyle/>
          <a:p>
            <a:r>
              <a:rPr lang="en-US" sz="2000" b="1" dirty="0"/>
              <a:t>Whole-class scaffolding, </a:t>
            </a:r>
            <a:r>
              <a:rPr lang="en-US" sz="2000" dirty="0"/>
              <a:t>devoting more attention to explaining specific concepts that were difficult for students: “I [could] even adjust sometimes on the fly during the semester if it seems like students are not learning what they are hoping to learn in the class, or not learning what I think I want them to be learning in the course”</a:t>
            </a:r>
          </a:p>
          <a:p>
            <a:endParaRPr lang="en-US" sz="2000" dirty="0"/>
          </a:p>
          <a:p>
            <a:r>
              <a:rPr lang="en-US" sz="2000" b="1" dirty="0"/>
              <a:t>Targeted scaffolding, </a:t>
            </a:r>
            <a:r>
              <a:rPr lang="en-US" sz="2000" dirty="0"/>
              <a:t>focusing attention on particular students… who seemed to be disengaged or struggling: “I intervened with them a bit earlier than I might have otherwise as they hadn’t missed so many classes”</a:t>
            </a:r>
          </a:p>
          <a:p>
            <a:endParaRPr lang="en-US" sz="2000" dirty="0"/>
          </a:p>
        </p:txBody>
      </p:sp>
      <p:sp>
        <p:nvSpPr>
          <p:cNvPr id="6" name="Title 3">
            <a:extLst>
              <a:ext uri="{FF2B5EF4-FFF2-40B4-BE49-F238E27FC236}">
                <a16:creationId xmlns:a16="http://schemas.microsoft.com/office/drawing/2014/main" id="{C957EB88-16B3-4C70-9744-D4B3EC45174A}"/>
              </a:ext>
            </a:extLst>
          </p:cNvPr>
          <p:cNvSpPr>
            <a:spLocks noGrp="1"/>
          </p:cNvSpPr>
          <p:nvPr>
            <p:ph type="title"/>
          </p:nvPr>
        </p:nvSpPr>
        <p:spPr>
          <a:xfrm>
            <a:off x="0" y="76200"/>
            <a:ext cx="9143999" cy="872455"/>
          </a:xfrm>
        </p:spPr>
        <p:txBody>
          <a:bodyPr>
            <a:normAutofit fontScale="90000"/>
          </a:bodyPr>
          <a:lstStyle/>
          <a:p>
            <a:r>
              <a:rPr lang="en-US" dirty="0"/>
              <a:t>When is whole-class scaffolding warranted?</a:t>
            </a:r>
          </a:p>
        </p:txBody>
      </p:sp>
    </p:spTree>
    <p:extLst>
      <p:ext uri="{BB962C8B-B14F-4D97-AF65-F5344CB8AC3E}">
        <p14:creationId xmlns:p14="http://schemas.microsoft.com/office/powerpoint/2010/main" val="2548888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8126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normAutofit/>
          </a:bodyPr>
          <a:lstStyle/>
          <a:p>
            <a:r>
              <a:rPr lang="en-US" dirty="0"/>
              <a:t>Changing instruction</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r>
              <a:rPr lang="en-US" dirty="0"/>
              <a:t>Using data on student performance to change instruction in subsequent class (</a:t>
            </a:r>
            <a:r>
              <a:rPr lang="en-US" dirty="0" err="1"/>
              <a:t>Xhakaj</a:t>
            </a:r>
            <a:r>
              <a:rPr lang="en-US" dirty="0"/>
              <a:t> et al., 2017)</a:t>
            </a:r>
          </a:p>
        </p:txBody>
      </p:sp>
    </p:spTree>
    <p:extLst>
      <p:ext uri="{BB962C8B-B14F-4D97-AF65-F5344CB8AC3E}">
        <p14:creationId xmlns:p14="http://schemas.microsoft.com/office/powerpoint/2010/main" val="933978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Example</a:t>
            </a:r>
          </a:p>
        </p:txBody>
      </p:sp>
      <p:sp>
        <p:nvSpPr>
          <p:cNvPr id="5" name="Rectangle 4"/>
          <p:cNvSpPr/>
          <p:nvPr/>
        </p:nvSpPr>
        <p:spPr>
          <a:xfrm>
            <a:off x="533400" y="1625600"/>
            <a:ext cx="8458200" cy="369332"/>
          </a:xfrm>
          <a:prstGeom prst="rect">
            <a:avLst/>
          </a:prstGeom>
        </p:spPr>
        <p:txBody>
          <a:bodyPr wrap="square">
            <a:spAutoFit/>
          </a:bodyPr>
          <a:lstStyle/>
          <a:p>
            <a:r>
              <a:rPr lang="en-US" dirty="0"/>
              <a:t>https://www.youtube.com/watch?v=kGxQsN0DBUU</a:t>
            </a:r>
          </a:p>
        </p:txBody>
      </p:sp>
    </p:spTree>
    <p:extLst>
      <p:ext uri="{BB962C8B-B14F-4D97-AF65-F5344CB8AC3E}">
        <p14:creationId xmlns:p14="http://schemas.microsoft.com/office/powerpoint/2010/main" val="375157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normAutofit/>
          </a:bodyPr>
          <a:lstStyle/>
          <a:p>
            <a:r>
              <a:rPr lang="en-US" dirty="0"/>
              <a:t>Changing instruction</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r>
              <a:rPr lang="en-US" dirty="0"/>
              <a:t>Increasing coverage of difficult topics</a:t>
            </a:r>
          </a:p>
          <a:p>
            <a:r>
              <a:rPr lang="en-US" dirty="0"/>
              <a:t>Selecting students with misconceptions to call on (a common practice in traditional Russian classrooms, done based on hand-grading; Khachatryan, 2020)</a:t>
            </a:r>
          </a:p>
          <a:p>
            <a:r>
              <a:rPr lang="en-US" dirty="0"/>
              <a:t>Selecting students with great answers to call on</a:t>
            </a:r>
          </a:p>
        </p:txBody>
      </p:sp>
    </p:spTree>
    <p:extLst>
      <p:ext uri="{BB962C8B-B14F-4D97-AF65-F5344CB8AC3E}">
        <p14:creationId xmlns:p14="http://schemas.microsoft.com/office/powerpoint/2010/main" val="306668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340700" y="920288"/>
            <a:ext cx="6462600" cy="857400"/>
          </a:xfrm>
          <a:prstGeom prst="rect">
            <a:avLst/>
          </a:prstGeom>
        </p:spPr>
        <p:txBody>
          <a:bodyPr spcFirstLastPara="1" vert="horz" wrap="square" lIns="91425" tIns="91425" rIns="91425" bIns="91425" rtlCol="0" anchor="ctr" anchorCtr="0">
            <a:noAutofit/>
          </a:bodyPr>
          <a:lstStyle/>
          <a:p>
            <a:r>
              <a:rPr lang="en"/>
              <a:t>Kupei AI Learning System</a:t>
            </a:r>
            <a:endParaRPr/>
          </a:p>
        </p:txBody>
      </p:sp>
      <p:sp>
        <p:nvSpPr>
          <p:cNvPr id="119" name="Google Shape;119;p17"/>
          <p:cNvSpPr txBox="1">
            <a:spLocks noGrp="1"/>
          </p:cNvSpPr>
          <p:nvPr>
            <p:ph type="body" idx="1"/>
          </p:nvPr>
        </p:nvSpPr>
        <p:spPr>
          <a:xfrm>
            <a:off x="0" y="1777700"/>
            <a:ext cx="4621500" cy="3725700"/>
          </a:xfrm>
          <a:prstGeom prst="rect">
            <a:avLst/>
          </a:prstGeom>
        </p:spPr>
        <p:txBody>
          <a:bodyPr spcFirstLastPara="1" vert="horz" wrap="square" lIns="91425" tIns="91425" rIns="91425" bIns="91425" rtlCol="0" anchor="t" anchorCtr="0">
            <a:noAutofit/>
          </a:bodyPr>
          <a:lstStyle/>
          <a:p>
            <a:pPr indent="-349250">
              <a:buSzPts val="1900"/>
              <a:buChar char="-"/>
            </a:pPr>
            <a:r>
              <a:rPr lang="en" sz="1900" b="1"/>
              <a:t>Courses → Grade → Units → Concepts</a:t>
            </a:r>
            <a:endParaRPr sz="1900" b="1"/>
          </a:p>
          <a:p>
            <a:pPr indent="-349250">
              <a:spcBef>
                <a:spcPts val="0"/>
              </a:spcBef>
              <a:buSzPts val="1900"/>
              <a:buChar char="-"/>
            </a:pPr>
            <a:r>
              <a:rPr lang="en" sz="1900"/>
              <a:t>Practice activities and video learning content</a:t>
            </a:r>
            <a:endParaRPr sz="1900"/>
          </a:p>
          <a:p>
            <a:pPr indent="-349250">
              <a:spcBef>
                <a:spcPts val="0"/>
              </a:spcBef>
              <a:buSzPts val="1900"/>
              <a:buChar char="-"/>
            </a:pPr>
            <a:r>
              <a:rPr lang="en" sz="1900"/>
              <a:t>Diagnostic test before each unit</a:t>
            </a:r>
            <a:endParaRPr sz="1900"/>
          </a:p>
          <a:p>
            <a:pPr lvl="1" indent="-349250">
              <a:buSzPts val="1900"/>
              <a:buChar char="-"/>
            </a:pPr>
            <a:r>
              <a:rPr lang="en" sz="1900"/>
              <a:t>Computer-adaptive test to determine what concepts unknown, to focus student practice time</a:t>
            </a:r>
            <a:endParaRPr sz="1900"/>
          </a:p>
          <a:p>
            <a:pPr lvl="1" indent="-349250">
              <a:buSzPts val="1900"/>
              <a:buChar char="-"/>
            </a:pPr>
            <a:r>
              <a:rPr lang="en" sz="1900"/>
              <a:t>Optional but recommended</a:t>
            </a:r>
            <a:endParaRPr sz="1900"/>
          </a:p>
          <a:p>
            <a:pPr indent="-349250">
              <a:spcBef>
                <a:spcPts val="0"/>
              </a:spcBef>
              <a:buSzPts val="1900"/>
              <a:buChar char="-"/>
            </a:pPr>
            <a:r>
              <a:rPr lang="en" sz="1900"/>
              <a:t>Students can be assessed as mastering concepts in either test or practice </a:t>
            </a:r>
            <a:endParaRPr sz="1900"/>
          </a:p>
        </p:txBody>
      </p:sp>
      <p:pic>
        <p:nvPicPr>
          <p:cNvPr id="120" name="Google Shape;120;p17"/>
          <p:cNvPicPr preferRelativeResize="0"/>
          <p:nvPr/>
        </p:nvPicPr>
        <p:blipFill>
          <a:blip r:embed="rId3">
            <a:alphaModFix/>
          </a:blip>
          <a:stretch>
            <a:fillRect/>
          </a:stretch>
        </p:blipFill>
        <p:spPr>
          <a:xfrm>
            <a:off x="4704576" y="1933564"/>
            <a:ext cx="4140315" cy="2223763"/>
          </a:xfrm>
          <a:prstGeom prst="rect">
            <a:avLst/>
          </a:prstGeom>
          <a:noFill/>
          <a:ln>
            <a:noFill/>
          </a:ln>
        </p:spPr>
      </p:pic>
      <p:sp>
        <p:nvSpPr>
          <p:cNvPr id="121" name="Google Shape;121;p17"/>
          <p:cNvSpPr txBox="1"/>
          <p:nvPr/>
        </p:nvSpPr>
        <p:spPr>
          <a:xfrm>
            <a:off x="4552125" y="4255839"/>
            <a:ext cx="4477200" cy="1706591"/>
          </a:xfrm>
          <a:prstGeom prst="rect">
            <a:avLst/>
          </a:prstGeom>
          <a:noFill/>
          <a:ln>
            <a:noFill/>
          </a:ln>
        </p:spPr>
        <p:txBody>
          <a:bodyPr spcFirstLastPara="1" wrap="square" lIns="91425" tIns="91425" rIns="91425" bIns="91425" anchor="t" anchorCtr="0">
            <a:spAutoFit/>
          </a:bodyPr>
          <a:lstStyle/>
          <a:p>
            <a:pPr algn="ctr">
              <a:lnSpc>
                <a:spcPct val="115000"/>
              </a:lnSpc>
            </a:pPr>
            <a:r>
              <a:rPr lang="en" sz="1300" b="1" dirty="0">
                <a:solidFill>
                  <a:schemeClr val="dk2"/>
                </a:solidFill>
                <a:latin typeface="Lato"/>
                <a:ea typeface="Lato"/>
                <a:cs typeface="Lato"/>
                <a:sym typeface="Lato"/>
              </a:rPr>
              <a:t>Student Unit Learning Screen</a:t>
            </a:r>
            <a:endParaRPr sz="1300" b="1" dirty="0">
              <a:solidFill>
                <a:schemeClr val="dk2"/>
              </a:solidFill>
              <a:latin typeface="Lato"/>
              <a:ea typeface="Lato"/>
              <a:cs typeface="Lato"/>
              <a:sym typeface="Lato"/>
            </a:endParaRPr>
          </a:p>
          <a:p>
            <a:pPr algn="ctr">
              <a:lnSpc>
                <a:spcPct val="115000"/>
              </a:lnSpc>
            </a:pPr>
            <a:endParaRPr sz="700" b="1" dirty="0">
              <a:solidFill>
                <a:schemeClr val="dk2"/>
              </a:solidFill>
              <a:latin typeface="Lato"/>
              <a:ea typeface="Lato"/>
              <a:cs typeface="Lato"/>
              <a:sym typeface="Lato"/>
            </a:endParaRPr>
          </a:p>
          <a:p>
            <a:pPr algn="ctr">
              <a:lnSpc>
                <a:spcPct val="115000"/>
              </a:lnSpc>
            </a:pPr>
            <a:r>
              <a:rPr lang="en" sz="1100" dirty="0">
                <a:solidFill>
                  <a:schemeClr val="dk2"/>
                </a:solidFill>
                <a:latin typeface="Lato"/>
                <a:ea typeface="Lato"/>
                <a:cs typeface="Lato"/>
                <a:sym typeface="Lato"/>
              </a:rPr>
              <a:t>The large orange button says “test” and the red button at the bottom right says “practice.” In this unit, there are 15 concepts to master. The progress bar next to the practice button shows mastery progress for each concept.</a:t>
            </a:r>
          </a:p>
          <a:p>
            <a:pPr algn="ctr">
              <a:lnSpc>
                <a:spcPct val="115000"/>
              </a:lnSpc>
            </a:pPr>
            <a:endParaRPr lang="en" sz="1100" dirty="0">
              <a:solidFill>
                <a:schemeClr val="dk2"/>
              </a:solidFill>
              <a:latin typeface="Lato"/>
              <a:ea typeface="Lato"/>
              <a:cs typeface="Lato"/>
              <a:sym typeface="Lato"/>
            </a:endParaRPr>
          </a:p>
          <a:p>
            <a:pPr algn="ctr">
              <a:lnSpc>
                <a:spcPct val="115000"/>
              </a:lnSpc>
            </a:pPr>
            <a:r>
              <a:rPr lang="en" sz="1100" dirty="0">
                <a:solidFill>
                  <a:schemeClr val="dk2"/>
                </a:solidFill>
                <a:latin typeface="Lato"/>
                <a:ea typeface="Lato"/>
                <a:cs typeface="Lato"/>
                <a:sym typeface="Lato"/>
              </a:rPr>
              <a:t>Translation courtesy of my co-authors, since I can’t read Chinese</a:t>
            </a:r>
            <a:endParaRPr sz="1100" dirty="0">
              <a:solidFill>
                <a:schemeClr val="dk2"/>
              </a:solidFill>
              <a:latin typeface="Lato"/>
              <a:ea typeface="Lato"/>
              <a:cs typeface="Lato"/>
              <a:sym typeface="Lato"/>
            </a:endParaRPr>
          </a:p>
        </p:txBody>
      </p:sp>
      <p:cxnSp>
        <p:nvCxnSpPr>
          <p:cNvPr id="122" name="Google Shape;122;p17"/>
          <p:cNvCxnSpPr/>
          <p:nvPr/>
        </p:nvCxnSpPr>
        <p:spPr>
          <a:xfrm>
            <a:off x="4514625" y="1934450"/>
            <a:ext cx="37500" cy="3864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B70A-7428-E3C4-5FDA-44CF94E7E53E}"/>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506BB5F2-839F-BCAD-2E5F-0C9471C7598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4196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DB125-C52D-41E4-8877-771D6FDC1F51}"/>
              </a:ext>
            </a:extLst>
          </p:cNvPr>
          <p:cNvSpPr>
            <a:spLocks noGrp="1"/>
          </p:cNvSpPr>
          <p:nvPr>
            <p:ph type="title"/>
          </p:nvPr>
        </p:nvSpPr>
        <p:spPr>
          <a:xfrm>
            <a:off x="0" y="152400"/>
            <a:ext cx="9143999" cy="872455"/>
          </a:xfrm>
        </p:spPr>
        <p:txBody>
          <a:bodyPr>
            <a:normAutofit fontScale="90000"/>
          </a:bodyPr>
          <a:lstStyle/>
          <a:p>
            <a:r>
              <a:rPr lang="en-US" dirty="0"/>
              <a:t>Remote learning teaching practices</a:t>
            </a:r>
            <a:br>
              <a:rPr lang="en-US" dirty="0"/>
            </a:br>
            <a:r>
              <a:rPr lang="en-US" dirty="0"/>
              <a:t>(</a:t>
            </a:r>
            <a:r>
              <a:rPr lang="en-US" dirty="0" err="1"/>
              <a:t>Dickler</a:t>
            </a:r>
            <a:r>
              <a:rPr lang="en-US" dirty="0"/>
              <a:t> et al., 2021)</a:t>
            </a:r>
          </a:p>
        </p:txBody>
      </p:sp>
      <p:pic>
        <p:nvPicPr>
          <p:cNvPr id="6" name="Picture 5">
            <a:extLst>
              <a:ext uri="{FF2B5EF4-FFF2-40B4-BE49-F238E27FC236}">
                <a16:creationId xmlns:a16="http://schemas.microsoft.com/office/drawing/2014/main" id="{E5CADE89-34E3-43A6-8B94-9F11023A3833}"/>
              </a:ext>
            </a:extLst>
          </p:cNvPr>
          <p:cNvPicPr>
            <a:picLocks noChangeAspect="1"/>
          </p:cNvPicPr>
          <p:nvPr/>
        </p:nvPicPr>
        <p:blipFill>
          <a:blip r:embed="rId2"/>
          <a:stretch>
            <a:fillRect/>
          </a:stretch>
        </p:blipFill>
        <p:spPr>
          <a:xfrm>
            <a:off x="1252537" y="1138237"/>
            <a:ext cx="6638925" cy="4581525"/>
          </a:xfrm>
          <a:prstGeom prst="rect">
            <a:avLst/>
          </a:prstGeom>
        </p:spPr>
      </p:pic>
    </p:spTree>
    <p:extLst>
      <p:ext uri="{BB962C8B-B14F-4D97-AF65-F5344CB8AC3E}">
        <p14:creationId xmlns:p14="http://schemas.microsoft.com/office/powerpoint/2010/main" val="1156601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0748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493F-0049-03B0-E10D-8E6FF5689FEE}"/>
              </a:ext>
            </a:extLst>
          </p:cNvPr>
          <p:cNvSpPr>
            <a:spLocks noGrp="1"/>
          </p:cNvSpPr>
          <p:nvPr>
            <p:ph type="title"/>
          </p:nvPr>
        </p:nvSpPr>
        <p:spPr/>
        <p:txBody>
          <a:bodyPr>
            <a:normAutofit fontScale="90000"/>
          </a:bodyPr>
          <a:lstStyle/>
          <a:p>
            <a:r>
              <a:rPr lang="en-US" dirty="0"/>
              <a:t>How does classroom orchestration need to be different</a:t>
            </a:r>
          </a:p>
        </p:txBody>
      </p:sp>
      <p:sp>
        <p:nvSpPr>
          <p:cNvPr id="3" name="Content Placeholder 2">
            <a:extLst>
              <a:ext uri="{FF2B5EF4-FFF2-40B4-BE49-F238E27FC236}">
                <a16:creationId xmlns:a16="http://schemas.microsoft.com/office/drawing/2014/main" id="{AD11AE21-C1AB-DBB0-4184-FAD136FAEBAC}"/>
              </a:ext>
            </a:extLst>
          </p:cNvPr>
          <p:cNvSpPr>
            <a:spLocks noGrp="1"/>
          </p:cNvSpPr>
          <p:nvPr>
            <p:ph idx="1"/>
          </p:nvPr>
        </p:nvSpPr>
        <p:spPr/>
        <p:txBody>
          <a:bodyPr/>
          <a:lstStyle/>
          <a:p>
            <a:r>
              <a:rPr lang="en-US" dirty="0"/>
              <a:t>When all students are working on the same content on the same day </a:t>
            </a:r>
            <a:br>
              <a:rPr lang="en-US" dirty="0"/>
            </a:br>
            <a:r>
              <a:rPr lang="en-US" dirty="0"/>
              <a:t>(</a:t>
            </a:r>
            <a:r>
              <a:rPr lang="en-US" dirty="0" err="1"/>
              <a:t>ASSSISTments</a:t>
            </a:r>
            <a:r>
              <a:rPr lang="en-US" dirty="0"/>
              <a:t>, Alef NextGen)</a:t>
            </a:r>
          </a:p>
          <a:p>
            <a:r>
              <a:rPr lang="en-US" dirty="0"/>
              <a:t>When different students are working on totally different topics at the same time (</a:t>
            </a:r>
            <a:r>
              <a:rPr lang="en-US" dirty="0" err="1"/>
              <a:t>MATHia</a:t>
            </a:r>
            <a:r>
              <a:rPr lang="en-US" dirty="0"/>
              <a:t>, ALEKS)</a:t>
            </a:r>
          </a:p>
        </p:txBody>
      </p:sp>
    </p:spTree>
    <p:extLst>
      <p:ext uri="{BB962C8B-B14F-4D97-AF65-F5344CB8AC3E}">
        <p14:creationId xmlns:p14="http://schemas.microsoft.com/office/powerpoint/2010/main" val="273029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64D7-54C4-EE9C-1A37-5DE30B54D4E4}"/>
              </a:ext>
            </a:extLst>
          </p:cNvPr>
          <p:cNvSpPr>
            <a:spLocks noGrp="1"/>
          </p:cNvSpPr>
          <p:nvPr>
            <p:ph type="title"/>
          </p:nvPr>
        </p:nvSpPr>
        <p:spPr/>
        <p:txBody>
          <a:bodyPr>
            <a:normAutofit fontScale="90000"/>
          </a:bodyPr>
          <a:lstStyle/>
          <a:p>
            <a:r>
              <a:rPr lang="en-US" dirty="0"/>
              <a:t>Information Resources Teachers Use</a:t>
            </a:r>
          </a:p>
        </p:txBody>
      </p:sp>
      <p:sp>
        <p:nvSpPr>
          <p:cNvPr id="3" name="Content Placeholder 2">
            <a:extLst>
              <a:ext uri="{FF2B5EF4-FFF2-40B4-BE49-F238E27FC236}">
                <a16:creationId xmlns:a16="http://schemas.microsoft.com/office/drawing/2014/main" id="{6560BCF4-8DED-FB83-E5E6-D6A97ABAF113}"/>
              </a:ext>
            </a:extLst>
          </p:cNvPr>
          <p:cNvSpPr>
            <a:spLocks noGrp="1"/>
          </p:cNvSpPr>
          <p:nvPr>
            <p:ph idx="1"/>
          </p:nvPr>
        </p:nvSpPr>
        <p:spPr/>
        <p:txBody>
          <a:bodyPr/>
          <a:lstStyle/>
          <a:p>
            <a:r>
              <a:rPr lang="en-US" dirty="0"/>
              <a:t>Examples</a:t>
            </a:r>
          </a:p>
          <a:p>
            <a:endParaRPr lang="en-US" dirty="0"/>
          </a:p>
          <a:p>
            <a:r>
              <a:rPr lang="en-US" dirty="0"/>
              <a:t>Mostly, but not all, dashboards</a:t>
            </a:r>
          </a:p>
        </p:txBody>
      </p:sp>
    </p:spTree>
    <p:extLst>
      <p:ext uri="{BB962C8B-B14F-4D97-AF65-F5344CB8AC3E}">
        <p14:creationId xmlns:p14="http://schemas.microsoft.com/office/powerpoint/2010/main" val="3866868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a:t>ASSISTments</a:t>
            </a:r>
            <a:endParaRPr lang="en-US" dirty="0"/>
          </a:p>
        </p:txBody>
      </p:sp>
      <p:pic>
        <p:nvPicPr>
          <p:cNvPr id="7" name="Picture 6"/>
          <p:cNvPicPr>
            <a:picLocks noChangeAspect="1"/>
          </p:cNvPicPr>
          <p:nvPr/>
        </p:nvPicPr>
        <p:blipFill>
          <a:blip r:embed="rId2"/>
          <a:stretch>
            <a:fillRect/>
          </a:stretch>
        </p:blipFill>
        <p:spPr>
          <a:xfrm>
            <a:off x="-1" y="995761"/>
            <a:ext cx="9144000" cy="5855449"/>
          </a:xfrm>
          <a:prstGeom prst="rect">
            <a:avLst/>
          </a:prstGeom>
        </p:spPr>
      </p:pic>
    </p:spTree>
    <p:extLst>
      <p:ext uri="{BB962C8B-B14F-4D97-AF65-F5344CB8AC3E}">
        <p14:creationId xmlns:p14="http://schemas.microsoft.com/office/powerpoint/2010/main" val="3386451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944EC-DF25-40B6-879D-8E777323D061}"/>
              </a:ext>
            </a:extLst>
          </p:cNvPr>
          <p:cNvSpPr>
            <a:spLocks noGrp="1"/>
          </p:cNvSpPr>
          <p:nvPr>
            <p:ph type="pic" sz="quarter" idx="11"/>
          </p:nvPr>
        </p:nvSpPr>
        <p:spPr/>
      </p:sp>
      <p:sp>
        <p:nvSpPr>
          <p:cNvPr id="3" name="Text Placeholder 2">
            <a:extLst>
              <a:ext uri="{FF2B5EF4-FFF2-40B4-BE49-F238E27FC236}">
                <a16:creationId xmlns:a16="http://schemas.microsoft.com/office/drawing/2014/main" id="{B5C52EF0-DAA6-474C-9AFA-A8565CD6009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FCDA186D-6E8E-4225-80D3-E6B38B9D45E7}"/>
              </a:ext>
            </a:extLst>
          </p:cNvPr>
          <p:cNvSpPr>
            <a:spLocks noGrp="1"/>
          </p:cNvSpPr>
          <p:nvPr>
            <p:ph type="title"/>
          </p:nvPr>
        </p:nvSpPr>
        <p:spPr/>
        <p:txBody>
          <a:bodyPr/>
          <a:lstStyle/>
          <a:p>
            <a:pPr algn="l"/>
            <a:r>
              <a:rPr lang="en-US" dirty="0" err="1"/>
              <a:t>ASSISTments</a:t>
            </a:r>
            <a:endParaRPr lang="en-US" dirty="0"/>
          </a:p>
        </p:txBody>
      </p:sp>
      <p:pic>
        <p:nvPicPr>
          <p:cNvPr id="5" name="Google Shape;235;p39">
            <a:extLst>
              <a:ext uri="{FF2B5EF4-FFF2-40B4-BE49-F238E27FC236}">
                <a16:creationId xmlns:a16="http://schemas.microsoft.com/office/drawing/2014/main" id="{CF2D1201-2FF2-4B7D-9E15-6A4AFAD90E9B}"/>
              </a:ext>
            </a:extLst>
          </p:cNvPr>
          <p:cNvPicPr preferRelativeResize="0"/>
          <p:nvPr/>
        </p:nvPicPr>
        <p:blipFill rotWithShape="1">
          <a:blip r:embed="rId2">
            <a:alphaModFix/>
          </a:blip>
          <a:srcRect l="37764" t="26477" r="4109" b="9164"/>
          <a:stretch/>
        </p:blipFill>
        <p:spPr>
          <a:xfrm>
            <a:off x="300787" y="1217218"/>
            <a:ext cx="8843212" cy="5523701"/>
          </a:xfrm>
          <a:prstGeom prst="rect">
            <a:avLst/>
          </a:prstGeom>
          <a:noFill/>
          <a:ln>
            <a:noFill/>
          </a:ln>
        </p:spPr>
      </p:pic>
    </p:spTree>
    <p:extLst>
      <p:ext uri="{BB962C8B-B14F-4D97-AF65-F5344CB8AC3E}">
        <p14:creationId xmlns:p14="http://schemas.microsoft.com/office/powerpoint/2010/main" val="1012520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a:t>Inq</a:t>
            </a:r>
            <a:r>
              <a:rPr lang="en-US" dirty="0"/>
              <a:t>-Blotter</a:t>
            </a:r>
          </a:p>
        </p:txBody>
      </p:sp>
      <p:pic>
        <p:nvPicPr>
          <p:cNvPr id="6" name="Picture 5">
            <a:extLst>
              <a:ext uri="{FF2B5EF4-FFF2-40B4-BE49-F238E27FC236}">
                <a16:creationId xmlns:a16="http://schemas.microsoft.com/office/drawing/2014/main" id="{D11539D0-F366-483D-AA59-E7296D7F65DC}"/>
              </a:ext>
            </a:extLst>
          </p:cNvPr>
          <p:cNvPicPr>
            <a:picLocks noChangeAspect="1"/>
          </p:cNvPicPr>
          <p:nvPr/>
        </p:nvPicPr>
        <p:blipFill>
          <a:blip r:embed="rId2"/>
          <a:stretch>
            <a:fillRect/>
          </a:stretch>
        </p:blipFill>
        <p:spPr>
          <a:xfrm>
            <a:off x="76200" y="1905000"/>
            <a:ext cx="9168455" cy="4043362"/>
          </a:xfrm>
          <a:prstGeom prst="rect">
            <a:avLst/>
          </a:prstGeom>
        </p:spPr>
      </p:pic>
    </p:spTree>
    <p:extLst>
      <p:ext uri="{BB962C8B-B14F-4D97-AF65-F5344CB8AC3E}">
        <p14:creationId xmlns:p14="http://schemas.microsoft.com/office/powerpoint/2010/main" val="1736370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8" name="Picture 7">
            <a:extLst>
              <a:ext uri="{FF2B5EF4-FFF2-40B4-BE49-F238E27FC236}">
                <a16:creationId xmlns:a16="http://schemas.microsoft.com/office/drawing/2014/main" id="{578C680B-9A9B-458C-A02A-8E3F66E15771}"/>
              </a:ext>
            </a:extLst>
          </p:cNvPr>
          <p:cNvPicPr>
            <a:picLocks noChangeAspect="1"/>
          </p:cNvPicPr>
          <p:nvPr/>
        </p:nvPicPr>
        <p:blipFill>
          <a:blip r:embed="rId2"/>
          <a:stretch>
            <a:fillRect/>
          </a:stretch>
        </p:blipFill>
        <p:spPr>
          <a:xfrm>
            <a:off x="322590" y="1295400"/>
            <a:ext cx="8821410" cy="4618707"/>
          </a:xfrm>
          <a:prstGeom prst="rect">
            <a:avLst/>
          </a:prstGeom>
        </p:spPr>
      </p:pic>
    </p:spTree>
    <p:extLst>
      <p:ext uri="{BB962C8B-B14F-4D97-AF65-F5344CB8AC3E}">
        <p14:creationId xmlns:p14="http://schemas.microsoft.com/office/powerpoint/2010/main" val="1621168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6" name="Picture 5">
            <a:extLst>
              <a:ext uri="{FF2B5EF4-FFF2-40B4-BE49-F238E27FC236}">
                <a16:creationId xmlns:a16="http://schemas.microsoft.com/office/drawing/2014/main" id="{4409B0DE-7844-4147-9F3A-191CEEA62A32}"/>
              </a:ext>
            </a:extLst>
          </p:cNvPr>
          <p:cNvPicPr>
            <a:picLocks noChangeAspect="1"/>
          </p:cNvPicPr>
          <p:nvPr/>
        </p:nvPicPr>
        <p:blipFill>
          <a:blip r:embed="rId2"/>
          <a:stretch>
            <a:fillRect/>
          </a:stretch>
        </p:blipFill>
        <p:spPr>
          <a:xfrm>
            <a:off x="681037" y="1004887"/>
            <a:ext cx="7781925" cy="4848225"/>
          </a:xfrm>
          <a:prstGeom prst="rect">
            <a:avLst/>
          </a:prstGeom>
        </p:spPr>
      </p:pic>
    </p:spTree>
    <p:extLst>
      <p:ext uri="{BB962C8B-B14F-4D97-AF65-F5344CB8AC3E}">
        <p14:creationId xmlns:p14="http://schemas.microsoft.com/office/powerpoint/2010/main" val="106565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105300" y="901513"/>
            <a:ext cx="6462600" cy="857400"/>
          </a:xfrm>
          <a:prstGeom prst="rect">
            <a:avLst/>
          </a:prstGeom>
        </p:spPr>
        <p:txBody>
          <a:bodyPr spcFirstLastPara="1" vert="horz" wrap="square" lIns="91425" tIns="91425" rIns="91425" bIns="91425" rtlCol="0" anchor="b" anchorCtr="0">
            <a:noAutofit/>
          </a:bodyPr>
          <a:lstStyle/>
          <a:p>
            <a:r>
              <a:rPr lang="en" dirty="0"/>
              <a:t>Mastery</a:t>
            </a:r>
            <a:endParaRPr dirty="0"/>
          </a:p>
        </p:txBody>
      </p:sp>
      <p:sp>
        <p:nvSpPr>
          <p:cNvPr id="128" name="Google Shape;128;p18"/>
          <p:cNvSpPr txBox="1">
            <a:spLocks noGrp="1"/>
          </p:cNvSpPr>
          <p:nvPr>
            <p:ph type="body" idx="1"/>
          </p:nvPr>
        </p:nvSpPr>
        <p:spPr>
          <a:xfrm>
            <a:off x="0" y="1942075"/>
            <a:ext cx="4195200" cy="3773700"/>
          </a:xfrm>
          <a:prstGeom prst="rect">
            <a:avLst/>
          </a:prstGeom>
        </p:spPr>
        <p:txBody>
          <a:bodyPr spcFirstLastPara="1" vert="horz" wrap="square" lIns="91425" tIns="91425" rIns="91425" bIns="91425" rtlCol="0" anchor="t" anchorCtr="0">
            <a:noAutofit/>
          </a:bodyPr>
          <a:lstStyle/>
          <a:p>
            <a:pPr indent="-327025">
              <a:buSzPts val="1550"/>
              <a:buChar char="-"/>
            </a:pPr>
            <a:r>
              <a:rPr lang="en" sz="1550" dirty="0"/>
              <a:t>Concept proficiency </a:t>
            </a:r>
            <a:r>
              <a:rPr lang="en" sz="1550" b="1" dirty="0"/>
              <a:t>three levels</a:t>
            </a:r>
            <a:r>
              <a:rPr lang="en" sz="1550" dirty="0"/>
              <a:t>: unmastered, basic mastery, and advanced mastery</a:t>
            </a:r>
            <a:endParaRPr sz="1550" dirty="0"/>
          </a:p>
          <a:p>
            <a:pPr indent="-327025">
              <a:spcBef>
                <a:spcPts val="0"/>
              </a:spcBef>
              <a:buSzPts val="1550"/>
              <a:buChar char="-"/>
            </a:pPr>
            <a:r>
              <a:rPr lang="en" sz="1550" dirty="0"/>
              <a:t>Bayesian Knowledge Tracing</a:t>
            </a:r>
            <a:br>
              <a:rPr lang="en" sz="1550" dirty="0"/>
            </a:br>
            <a:r>
              <a:rPr lang="en" sz="1550" dirty="0"/>
              <a:t>(Corbett &amp; Anderson, 1995)</a:t>
            </a:r>
            <a:endParaRPr sz="1550" dirty="0"/>
          </a:p>
          <a:p>
            <a:pPr indent="-327025">
              <a:spcBef>
                <a:spcPts val="0"/>
              </a:spcBef>
              <a:buSzPts val="1550"/>
              <a:buChar char="-"/>
            </a:pPr>
            <a:r>
              <a:rPr lang="en" sz="1550" b="1" dirty="0">
                <a:solidFill>
                  <a:schemeClr val="dk2"/>
                </a:solidFill>
              </a:rPr>
              <a:t>Unmastered</a:t>
            </a:r>
            <a:r>
              <a:rPr lang="en" sz="1550" dirty="0"/>
              <a:t> = &lt;80% probability of knowing a skill</a:t>
            </a:r>
            <a:endParaRPr sz="1550" dirty="0"/>
          </a:p>
          <a:p>
            <a:pPr indent="-327025">
              <a:spcBef>
                <a:spcPts val="0"/>
              </a:spcBef>
              <a:buSzPts val="1550"/>
              <a:buChar char="-"/>
            </a:pPr>
            <a:r>
              <a:rPr lang="en" sz="1550" b="1" dirty="0">
                <a:solidFill>
                  <a:schemeClr val="dk2"/>
                </a:solidFill>
              </a:rPr>
              <a:t>Basic Mastery</a:t>
            </a:r>
            <a:r>
              <a:rPr lang="en" sz="1550" dirty="0"/>
              <a:t> = 80% to 95% </a:t>
            </a:r>
            <a:endParaRPr sz="1550" dirty="0"/>
          </a:p>
          <a:p>
            <a:pPr indent="-327025">
              <a:spcBef>
                <a:spcPts val="0"/>
              </a:spcBef>
              <a:buSzPts val="1550"/>
              <a:buChar char="-"/>
            </a:pPr>
            <a:r>
              <a:rPr lang="en" sz="1550" b="1" dirty="0">
                <a:solidFill>
                  <a:schemeClr val="dk2"/>
                </a:solidFill>
              </a:rPr>
              <a:t>Advanced Mastery</a:t>
            </a:r>
            <a:r>
              <a:rPr lang="en" sz="1550" dirty="0"/>
              <a:t> = &gt;95% </a:t>
            </a:r>
            <a:endParaRPr sz="1550" dirty="0"/>
          </a:p>
          <a:p>
            <a:pPr marL="0" indent="0">
              <a:buNone/>
            </a:pPr>
            <a:endParaRPr sz="1550" dirty="0"/>
          </a:p>
          <a:p>
            <a:pPr indent="-327025">
              <a:buSzPts val="1550"/>
              <a:buChar char="-"/>
            </a:pPr>
            <a:r>
              <a:rPr lang="en" sz="1550" b="1" dirty="0"/>
              <a:t>Advanced mastery</a:t>
            </a:r>
            <a:r>
              <a:rPr lang="en" sz="1550" dirty="0"/>
              <a:t> earned </a:t>
            </a:r>
            <a:r>
              <a:rPr lang="en" sz="1550" i="1" dirty="0">
                <a:solidFill>
                  <a:schemeClr val="dk2"/>
                </a:solidFill>
              </a:rPr>
              <a:t>from practice</a:t>
            </a:r>
            <a:endParaRPr sz="1550" i="1" dirty="0">
              <a:solidFill>
                <a:schemeClr val="dk2"/>
              </a:solidFill>
            </a:endParaRPr>
          </a:p>
          <a:p>
            <a:pPr indent="-327025">
              <a:spcBef>
                <a:spcPts val="0"/>
              </a:spcBef>
              <a:buSzPts val="1550"/>
              <a:buChar char="-"/>
            </a:pPr>
            <a:r>
              <a:rPr lang="en" sz="1550" b="1" dirty="0"/>
              <a:t>Basic mastery</a:t>
            </a:r>
            <a:r>
              <a:rPr lang="en" sz="1550" dirty="0"/>
              <a:t> earned </a:t>
            </a:r>
            <a:r>
              <a:rPr lang="en" sz="1550" i="1" dirty="0">
                <a:solidFill>
                  <a:schemeClr val="dk2"/>
                </a:solidFill>
              </a:rPr>
              <a:t>from</a:t>
            </a:r>
            <a:r>
              <a:rPr lang="en" sz="1550" dirty="0">
                <a:solidFill>
                  <a:schemeClr val="dk2"/>
                </a:solidFill>
              </a:rPr>
              <a:t> </a:t>
            </a:r>
            <a:r>
              <a:rPr lang="en" sz="1550" i="1" dirty="0">
                <a:solidFill>
                  <a:schemeClr val="dk2"/>
                </a:solidFill>
              </a:rPr>
              <a:t>tests or practice</a:t>
            </a:r>
            <a:endParaRPr sz="1550" i="1" dirty="0">
              <a:solidFill>
                <a:schemeClr val="dk2"/>
              </a:solidFill>
            </a:endParaRPr>
          </a:p>
          <a:p>
            <a:pPr indent="-327025">
              <a:spcBef>
                <a:spcPts val="0"/>
              </a:spcBef>
              <a:buSzPts val="1550"/>
              <a:buChar char="-"/>
            </a:pPr>
            <a:r>
              <a:rPr lang="en" sz="1550" dirty="0"/>
              <a:t>Concepts connected on a knowledge graph </a:t>
            </a:r>
            <a:endParaRPr sz="1550" dirty="0"/>
          </a:p>
        </p:txBody>
      </p:sp>
      <p:pic>
        <p:nvPicPr>
          <p:cNvPr id="129" name="Google Shape;129;p18"/>
          <p:cNvPicPr preferRelativeResize="0"/>
          <p:nvPr/>
        </p:nvPicPr>
        <p:blipFill>
          <a:blip r:embed="rId3">
            <a:alphaModFix/>
          </a:blip>
          <a:stretch>
            <a:fillRect/>
          </a:stretch>
        </p:blipFill>
        <p:spPr>
          <a:xfrm>
            <a:off x="4478001" y="1972975"/>
            <a:ext cx="4586149" cy="2423160"/>
          </a:xfrm>
          <a:prstGeom prst="rect">
            <a:avLst/>
          </a:prstGeom>
          <a:noFill/>
          <a:ln>
            <a:noFill/>
          </a:ln>
        </p:spPr>
      </p:pic>
      <p:cxnSp>
        <p:nvCxnSpPr>
          <p:cNvPr id="130" name="Google Shape;130;p18"/>
          <p:cNvCxnSpPr/>
          <p:nvPr/>
        </p:nvCxnSpPr>
        <p:spPr>
          <a:xfrm flipH="1">
            <a:off x="4279150" y="2042450"/>
            <a:ext cx="5700" cy="3718500"/>
          </a:xfrm>
          <a:prstGeom prst="straightConnector1">
            <a:avLst/>
          </a:prstGeom>
          <a:noFill/>
          <a:ln w="9525" cap="flat" cmpd="sng">
            <a:solidFill>
              <a:schemeClr val="dk2"/>
            </a:solidFill>
            <a:prstDash val="solid"/>
            <a:round/>
            <a:headEnd type="none" w="med" len="med"/>
            <a:tailEnd type="none" w="med" len="med"/>
          </a:ln>
        </p:spPr>
      </p:cxnSp>
      <p:sp>
        <p:nvSpPr>
          <p:cNvPr id="131" name="Google Shape;131;p18"/>
          <p:cNvSpPr txBox="1"/>
          <p:nvPr/>
        </p:nvSpPr>
        <p:spPr>
          <a:xfrm>
            <a:off x="4478000" y="4443051"/>
            <a:ext cx="4477200" cy="1442801"/>
          </a:xfrm>
          <a:prstGeom prst="rect">
            <a:avLst/>
          </a:prstGeom>
          <a:noFill/>
          <a:ln>
            <a:noFill/>
          </a:ln>
        </p:spPr>
        <p:txBody>
          <a:bodyPr spcFirstLastPara="1" wrap="square" lIns="91425" tIns="91425" rIns="91425" bIns="91425" anchor="t" anchorCtr="0">
            <a:spAutoFit/>
          </a:bodyPr>
          <a:lstStyle/>
          <a:p>
            <a:pPr algn="ctr">
              <a:lnSpc>
                <a:spcPct val="109090"/>
              </a:lnSpc>
            </a:pPr>
            <a:r>
              <a:rPr lang="en" sz="1300" b="1">
                <a:solidFill>
                  <a:schemeClr val="dk2"/>
                </a:solidFill>
                <a:latin typeface="Lato"/>
                <a:ea typeface="Lato"/>
                <a:cs typeface="Lato"/>
                <a:sym typeface="Lato"/>
              </a:rPr>
              <a:t>Results Screen After Diagnostic Test</a:t>
            </a:r>
            <a:endParaRPr sz="1300" b="1">
              <a:solidFill>
                <a:schemeClr val="dk2"/>
              </a:solidFill>
              <a:latin typeface="Lato"/>
              <a:ea typeface="Lato"/>
              <a:cs typeface="Lato"/>
              <a:sym typeface="Lato"/>
            </a:endParaRPr>
          </a:p>
          <a:p>
            <a:pPr algn="ctr">
              <a:lnSpc>
                <a:spcPct val="109090"/>
              </a:lnSpc>
            </a:pPr>
            <a:endParaRPr sz="700" b="1">
              <a:solidFill>
                <a:schemeClr val="dk2"/>
              </a:solidFill>
              <a:latin typeface="Lato"/>
              <a:ea typeface="Lato"/>
              <a:cs typeface="Lato"/>
              <a:sym typeface="Lato"/>
            </a:endParaRPr>
          </a:p>
          <a:p>
            <a:pPr algn="ctr">
              <a:lnSpc>
                <a:spcPct val="109090"/>
              </a:lnSpc>
            </a:pPr>
            <a:r>
              <a:rPr lang="en" sz="1100">
                <a:solidFill>
                  <a:schemeClr val="dk2"/>
                </a:solidFill>
                <a:latin typeface="Lato"/>
                <a:ea typeface="Lato"/>
                <a:cs typeface="Lato"/>
                <a:sym typeface="Lato"/>
              </a:rPr>
              <a:t>The left circle shows the student received a score of 15/100. The right circle shows the number of concepts mastered in the unit, which is 2/15. The bottom row of numbers from 1 to 7 are the questions the student answered in the diagnostic test: red means they answered the question incorrectly and green means they answered correctly.</a:t>
            </a:r>
            <a:endParaRPr sz="1200" b="1">
              <a:solidFill>
                <a:schemeClr val="dk2"/>
              </a:solidFill>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tensions in report design</a:t>
            </a:r>
            <a:br>
              <a:rPr lang="en-US" dirty="0"/>
            </a:br>
            <a:r>
              <a:rPr lang="en-US" dirty="0"/>
              <a:t>(Duncan et al)</a:t>
            </a:r>
          </a:p>
        </p:txBody>
      </p:sp>
      <p:sp>
        <p:nvSpPr>
          <p:cNvPr id="3" name="Content Placeholder 2"/>
          <p:cNvSpPr>
            <a:spLocks noGrp="1"/>
          </p:cNvSpPr>
          <p:nvPr>
            <p:ph idx="1"/>
          </p:nvPr>
        </p:nvSpPr>
        <p:spPr/>
        <p:txBody>
          <a:bodyPr/>
          <a:lstStyle/>
          <a:p>
            <a:r>
              <a:rPr lang="en-US" dirty="0"/>
              <a:t>Detail versus big picture</a:t>
            </a:r>
          </a:p>
          <a:p>
            <a:r>
              <a:rPr lang="en-US" dirty="0"/>
              <a:t>Mastery versus progress</a:t>
            </a:r>
          </a:p>
          <a:p>
            <a:r>
              <a:rPr lang="en-US" dirty="0"/>
              <a:t>Benchmarking between students or with reference to a goal</a:t>
            </a:r>
          </a:p>
        </p:txBody>
      </p:sp>
    </p:spTree>
    <p:extLst>
      <p:ext uri="{BB962C8B-B14F-4D97-AF65-F5344CB8AC3E}">
        <p14:creationId xmlns:p14="http://schemas.microsoft.com/office/powerpoint/2010/main" val="941378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3099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a:t>Holstein et al</a:t>
            </a:r>
          </a:p>
        </p:txBody>
      </p:sp>
      <p:pic>
        <p:nvPicPr>
          <p:cNvPr id="5" name="Picture 4"/>
          <p:cNvPicPr>
            <a:picLocks noChangeAspect="1"/>
          </p:cNvPicPr>
          <p:nvPr/>
        </p:nvPicPr>
        <p:blipFill>
          <a:blip r:embed="rId2"/>
          <a:stretch>
            <a:fillRect/>
          </a:stretch>
        </p:blipFill>
        <p:spPr>
          <a:xfrm>
            <a:off x="690562" y="766762"/>
            <a:ext cx="7762875" cy="5324475"/>
          </a:xfrm>
          <a:prstGeom prst="rect">
            <a:avLst/>
          </a:prstGeom>
        </p:spPr>
      </p:pic>
    </p:spTree>
    <p:extLst>
      <p:ext uri="{BB962C8B-B14F-4D97-AF65-F5344CB8AC3E}">
        <p14:creationId xmlns:p14="http://schemas.microsoft.com/office/powerpoint/2010/main" val="2642207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C24-D0B9-1579-F0F9-5DAA3E314347}"/>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F4D5D56-1037-CBC1-6FBA-5FEDD0F01B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1538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5D6B-845B-F6C3-2AAB-D3D971EB8ED1}"/>
              </a:ext>
            </a:extLst>
          </p:cNvPr>
          <p:cNvSpPr>
            <a:spLocks noGrp="1"/>
          </p:cNvSpPr>
          <p:nvPr>
            <p:ph type="title"/>
          </p:nvPr>
        </p:nvSpPr>
        <p:spPr/>
        <p:txBody>
          <a:bodyPr/>
          <a:lstStyle/>
          <a:p>
            <a:r>
              <a:rPr lang="en-US" dirty="0"/>
              <a:t>Teacher Control</a:t>
            </a:r>
          </a:p>
        </p:txBody>
      </p:sp>
      <p:sp>
        <p:nvSpPr>
          <p:cNvPr id="3" name="Content Placeholder 2">
            <a:extLst>
              <a:ext uri="{FF2B5EF4-FFF2-40B4-BE49-F238E27FC236}">
                <a16:creationId xmlns:a16="http://schemas.microsoft.com/office/drawing/2014/main" id="{2AB124E8-CCFC-BAAE-D83F-16A806DE7C06}"/>
              </a:ext>
            </a:extLst>
          </p:cNvPr>
          <p:cNvSpPr>
            <a:spLocks noGrp="1"/>
          </p:cNvSpPr>
          <p:nvPr>
            <p:ph idx="1"/>
          </p:nvPr>
        </p:nvSpPr>
        <p:spPr/>
        <p:txBody>
          <a:bodyPr/>
          <a:lstStyle/>
          <a:p>
            <a:r>
              <a:rPr lang="en-US" dirty="0"/>
              <a:t>Teachers often want to have control of system and student experience</a:t>
            </a:r>
          </a:p>
          <a:p>
            <a:endParaRPr lang="en-US" dirty="0"/>
          </a:p>
          <a:p>
            <a:r>
              <a:rPr lang="en-US" dirty="0"/>
              <a:t>For example, ability to re-order topics and advance a student who is not making progress</a:t>
            </a:r>
          </a:p>
        </p:txBody>
      </p:sp>
    </p:spTree>
    <p:extLst>
      <p:ext uri="{BB962C8B-B14F-4D97-AF65-F5344CB8AC3E}">
        <p14:creationId xmlns:p14="http://schemas.microsoft.com/office/powerpoint/2010/main" val="130709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5D6B-845B-F6C3-2AAB-D3D971EB8ED1}"/>
              </a:ext>
            </a:extLst>
          </p:cNvPr>
          <p:cNvSpPr>
            <a:spLocks noGrp="1"/>
          </p:cNvSpPr>
          <p:nvPr>
            <p:ph type="title"/>
          </p:nvPr>
        </p:nvSpPr>
        <p:spPr/>
        <p:txBody>
          <a:bodyPr/>
          <a:lstStyle/>
          <a:p>
            <a:r>
              <a:rPr lang="en-US" dirty="0"/>
              <a:t>Teacher Control</a:t>
            </a:r>
          </a:p>
        </p:txBody>
      </p:sp>
      <p:sp>
        <p:nvSpPr>
          <p:cNvPr id="3" name="Content Placeholder 2">
            <a:extLst>
              <a:ext uri="{FF2B5EF4-FFF2-40B4-BE49-F238E27FC236}">
                <a16:creationId xmlns:a16="http://schemas.microsoft.com/office/drawing/2014/main" id="{2AB124E8-CCFC-BAAE-D83F-16A806DE7C06}"/>
              </a:ext>
            </a:extLst>
          </p:cNvPr>
          <p:cNvSpPr>
            <a:spLocks noGrp="1"/>
          </p:cNvSpPr>
          <p:nvPr>
            <p:ph idx="1"/>
          </p:nvPr>
        </p:nvSpPr>
        <p:spPr/>
        <p:txBody>
          <a:bodyPr/>
          <a:lstStyle/>
          <a:p>
            <a:r>
              <a:rPr lang="en-US" dirty="0"/>
              <a:t>These choices often lead to lower learning effectiveness (Sales et al., 2016; Ritter et al., 2016)</a:t>
            </a:r>
          </a:p>
        </p:txBody>
      </p:sp>
    </p:spTree>
    <p:extLst>
      <p:ext uri="{BB962C8B-B14F-4D97-AF65-F5344CB8AC3E}">
        <p14:creationId xmlns:p14="http://schemas.microsoft.com/office/powerpoint/2010/main" val="1035496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5D6B-845B-F6C3-2AAB-D3D971EB8ED1}"/>
              </a:ext>
            </a:extLst>
          </p:cNvPr>
          <p:cNvSpPr>
            <a:spLocks noGrp="1"/>
          </p:cNvSpPr>
          <p:nvPr>
            <p:ph type="title"/>
          </p:nvPr>
        </p:nvSpPr>
        <p:spPr/>
        <p:txBody>
          <a:bodyPr/>
          <a:lstStyle/>
          <a:p>
            <a:r>
              <a:rPr lang="en-US" dirty="0"/>
              <a:t>Teacher Control</a:t>
            </a:r>
          </a:p>
        </p:txBody>
      </p:sp>
      <p:sp>
        <p:nvSpPr>
          <p:cNvPr id="3" name="Content Placeholder 2">
            <a:extLst>
              <a:ext uri="{FF2B5EF4-FFF2-40B4-BE49-F238E27FC236}">
                <a16:creationId xmlns:a16="http://schemas.microsoft.com/office/drawing/2014/main" id="{2AB124E8-CCFC-BAAE-D83F-16A806DE7C06}"/>
              </a:ext>
            </a:extLst>
          </p:cNvPr>
          <p:cNvSpPr>
            <a:spLocks noGrp="1"/>
          </p:cNvSpPr>
          <p:nvPr>
            <p:ph idx="1"/>
          </p:nvPr>
        </p:nvSpPr>
        <p:spPr/>
        <p:txBody>
          <a:bodyPr>
            <a:normAutofit lnSpcReduction="10000"/>
          </a:bodyPr>
          <a:lstStyle/>
          <a:p>
            <a:r>
              <a:rPr lang="en-US" dirty="0"/>
              <a:t>These choices often lead to lower learning effectiveness (Sales et al., 2016; Ritter et al., 2016)</a:t>
            </a:r>
          </a:p>
          <a:p>
            <a:endParaRPr lang="en-US" dirty="0"/>
          </a:p>
          <a:p>
            <a:r>
              <a:rPr lang="en-US" dirty="0"/>
              <a:t>Should we give teachers the ability to lower learning effectiveness, out of the fear of de-adoption?</a:t>
            </a:r>
          </a:p>
          <a:p>
            <a:r>
              <a:rPr lang="en-US" dirty="0"/>
              <a:t>How can we encourage teachers to make better choices?</a:t>
            </a:r>
          </a:p>
        </p:txBody>
      </p:sp>
    </p:spTree>
    <p:extLst>
      <p:ext uri="{BB962C8B-B14F-4D97-AF65-F5344CB8AC3E}">
        <p14:creationId xmlns:p14="http://schemas.microsoft.com/office/powerpoint/2010/main" val="345109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158E-E13F-F948-08B8-37933C08DD77}"/>
              </a:ext>
            </a:extLst>
          </p:cNvPr>
          <p:cNvSpPr>
            <a:spLocks noGrp="1"/>
          </p:cNvSpPr>
          <p:nvPr>
            <p:ph type="title"/>
          </p:nvPr>
        </p:nvSpPr>
        <p:spPr/>
        <p:txBody>
          <a:bodyPr/>
          <a:lstStyle/>
          <a:p>
            <a:r>
              <a:rPr lang="en-US" dirty="0"/>
              <a:t>Teacher Preparation</a:t>
            </a:r>
          </a:p>
        </p:txBody>
      </p:sp>
      <p:sp>
        <p:nvSpPr>
          <p:cNvPr id="3" name="Content Placeholder 2">
            <a:extLst>
              <a:ext uri="{FF2B5EF4-FFF2-40B4-BE49-F238E27FC236}">
                <a16:creationId xmlns:a16="http://schemas.microsoft.com/office/drawing/2014/main" id="{AC4CB913-5EFF-CD2A-A8CD-69C2DB261FAB}"/>
              </a:ext>
            </a:extLst>
          </p:cNvPr>
          <p:cNvSpPr>
            <a:spLocks noGrp="1"/>
          </p:cNvSpPr>
          <p:nvPr>
            <p:ph idx="1"/>
          </p:nvPr>
        </p:nvSpPr>
        <p:spPr/>
        <p:txBody>
          <a:bodyPr>
            <a:normAutofit fontScale="92500" lnSpcReduction="10000"/>
          </a:bodyPr>
          <a:lstStyle/>
          <a:p>
            <a:r>
              <a:rPr lang="en-US" dirty="0"/>
              <a:t>Adaptive learning systems usually obtain better results in their second year of classroom use (Pane et al., 2014; </a:t>
            </a:r>
            <a:r>
              <a:rPr lang="en-US" dirty="0" err="1"/>
              <a:t>Roschelle</a:t>
            </a:r>
            <a:r>
              <a:rPr lang="en-US" dirty="0"/>
              <a:t> et al., 2016)</a:t>
            </a:r>
          </a:p>
          <a:p>
            <a:endParaRPr lang="en-US" dirty="0"/>
          </a:p>
          <a:p>
            <a:r>
              <a:rPr lang="en-US" dirty="0"/>
              <a:t>Teachers know how to use them more effectively</a:t>
            </a:r>
          </a:p>
          <a:p>
            <a:endParaRPr lang="en-US" dirty="0"/>
          </a:p>
          <a:p>
            <a:r>
              <a:rPr lang="en-US" dirty="0"/>
              <a:t>How can we better support teachers in learning how to use systems effectively, to get better first-year performance?</a:t>
            </a:r>
          </a:p>
        </p:txBody>
      </p:sp>
    </p:spTree>
    <p:extLst>
      <p:ext uri="{BB962C8B-B14F-4D97-AF65-F5344CB8AC3E}">
        <p14:creationId xmlns:p14="http://schemas.microsoft.com/office/powerpoint/2010/main" val="1018702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7839-1E75-63B2-7A0B-F525B90C1F88}"/>
              </a:ext>
            </a:extLst>
          </p:cNvPr>
          <p:cNvSpPr>
            <a:spLocks noGrp="1"/>
          </p:cNvSpPr>
          <p:nvPr>
            <p:ph type="title"/>
          </p:nvPr>
        </p:nvSpPr>
        <p:spPr/>
        <p:txBody>
          <a:bodyPr>
            <a:normAutofit fontScale="90000"/>
          </a:bodyPr>
          <a:lstStyle/>
          <a:p>
            <a:r>
              <a:rPr lang="en-US" dirty="0"/>
              <a:t>Last comments or questions on ITS in the classroom?</a:t>
            </a:r>
          </a:p>
        </p:txBody>
      </p:sp>
      <p:sp>
        <p:nvSpPr>
          <p:cNvPr id="3" name="Content Placeholder 2">
            <a:extLst>
              <a:ext uri="{FF2B5EF4-FFF2-40B4-BE49-F238E27FC236}">
                <a16:creationId xmlns:a16="http://schemas.microsoft.com/office/drawing/2014/main" id="{7A549041-45EA-0A4A-427C-A85C230407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93472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7398-1652-11CE-D451-25238E30E9A4}"/>
              </a:ext>
            </a:extLst>
          </p:cNvPr>
          <p:cNvSpPr>
            <a:spLocks noGrp="1"/>
          </p:cNvSpPr>
          <p:nvPr>
            <p:ph type="title"/>
          </p:nvPr>
        </p:nvSpPr>
        <p:spPr/>
        <p:txBody>
          <a:bodyPr/>
          <a:lstStyle/>
          <a:p>
            <a:r>
              <a:rPr lang="en-US" dirty="0"/>
              <a:t>Wrapping up</a:t>
            </a:r>
          </a:p>
        </p:txBody>
      </p:sp>
      <p:sp>
        <p:nvSpPr>
          <p:cNvPr id="3" name="Content Placeholder 2">
            <a:extLst>
              <a:ext uri="{FF2B5EF4-FFF2-40B4-BE49-F238E27FC236}">
                <a16:creationId xmlns:a16="http://schemas.microsoft.com/office/drawing/2014/main" id="{BC7CC82B-575A-3490-9FDA-07D3963977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4451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body" idx="4294967295"/>
          </p:nvPr>
        </p:nvSpPr>
        <p:spPr>
          <a:xfrm>
            <a:off x="942975" y="3243900"/>
            <a:ext cx="7361100" cy="1227600"/>
          </a:xfrm>
          <a:prstGeom prst="rect">
            <a:avLst/>
          </a:prstGeom>
        </p:spPr>
        <p:txBody>
          <a:bodyPr spcFirstLastPara="1" vert="horz" wrap="square" lIns="91425" tIns="91425" rIns="91425" bIns="91425" rtlCol="0" anchor="t" anchorCtr="0">
            <a:noAutofit/>
          </a:bodyPr>
          <a:lstStyle/>
          <a:p>
            <a:pPr marL="0" indent="0" algn="ctr">
              <a:spcBef>
                <a:spcPts val="600"/>
              </a:spcBef>
              <a:buNone/>
            </a:pPr>
            <a:r>
              <a:rPr lang="en" sz="3100">
                <a:solidFill>
                  <a:schemeClr val="lt1"/>
                </a:solidFill>
              </a:rPr>
              <a:t>Learning engineering iterations to guide student time allocation and effort</a:t>
            </a:r>
            <a:endParaRPr sz="3100">
              <a:solidFill>
                <a:schemeClr val="lt1"/>
              </a:solidFill>
            </a:endParaRPr>
          </a:p>
        </p:txBody>
      </p:sp>
      <p:sp>
        <p:nvSpPr>
          <p:cNvPr id="137" name="Google Shape;137;p19"/>
          <p:cNvSpPr txBox="1">
            <a:spLocks noGrp="1"/>
          </p:cNvSpPr>
          <p:nvPr>
            <p:ph type="title" idx="4294967295"/>
          </p:nvPr>
        </p:nvSpPr>
        <p:spPr>
          <a:xfrm>
            <a:off x="1340700" y="2386488"/>
            <a:ext cx="6462600" cy="857400"/>
          </a:xfrm>
          <a:prstGeom prst="rect">
            <a:avLst/>
          </a:prstGeom>
        </p:spPr>
        <p:txBody>
          <a:bodyPr spcFirstLastPara="1" vert="horz" wrap="square" lIns="91425" tIns="91425" rIns="91425" bIns="91425" rtlCol="0" anchor="b" anchorCtr="0">
            <a:noAutofit/>
          </a:bodyPr>
          <a:lstStyle/>
          <a:p>
            <a:pPr>
              <a:spcBef>
                <a:spcPts val="0"/>
              </a:spcBef>
            </a:pPr>
            <a:r>
              <a:rPr lang="en" sz="4700" b="1">
                <a:solidFill>
                  <a:schemeClr val="lt1"/>
                </a:solidFill>
              </a:rPr>
              <a:t>Versions</a:t>
            </a:r>
            <a:endParaRPr sz="4700" b="1">
              <a:solidFill>
                <a:schemeClr val="lt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7398-1652-11CE-D451-25238E30E9A4}"/>
              </a:ext>
            </a:extLst>
          </p:cNvPr>
          <p:cNvSpPr>
            <a:spLocks noGrp="1"/>
          </p:cNvSpPr>
          <p:nvPr>
            <p:ph type="title"/>
          </p:nvPr>
        </p:nvSpPr>
        <p:spPr/>
        <p:txBody>
          <a:bodyPr/>
          <a:lstStyle/>
          <a:p>
            <a:r>
              <a:rPr lang="en-US" dirty="0"/>
              <a:t>Wrapping up</a:t>
            </a:r>
          </a:p>
        </p:txBody>
      </p:sp>
      <p:sp>
        <p:nvSpPr>
          <p:cNvPr id="3" name="Content Placeholder 2">
            <a:extLst>
              <a:ext uri="{FF2B5EF4-FFF2-40B4-BE49-F238E27FC236}">
                <a16:creationId xmlns:a16="http://schemas.microsoft.com/office/drawing/2014/main" id="{BC7CC82B-575A-3490-9FDA-07D396397733}"/>
              </a:ext>
            </a:extLst>
          </p:cNvPr>
          <p:cNvSpPr>
            <a:spLocks noGrp="1"/>
          </p:cNvSpPr>
          <p:nvPr>
            <p:ph idx="1"/>
          </p:nvPr>
        </p:nvSpPr>
        <p:spPr/>
        <p:txBody>
          <a:bodyPr/>
          <a:lstStyle/>
          <a:p>
            <a:r>
              <a:rPr lang="en-US" dirty="0"/>
              <a:t>Please take five minutes to write down some things you learned from this class this semester</a:t>
            </a:r>
          </a:p>
        </p:txBody>
      </p:sp>
    </p:spTree>
    <p:extLst>
      <p:ext uri="{BB962C8B-B14F-4D97-AF65-F5344CB8AC3E}">
        <p14:creationId xmlns:p14="http://schemas.microsoft.com/office/powerpoint/2010/main" val="2179647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7398-1652-11CE-D451-25238E30E9A4}"/>
              </a:ext>
            </a:extLst>
          </p:cNvPr>
          <p:cNvSpPr>
            <a:spLocks noGrp="1"/>
          </p:cNvSpPr>
          <p:nvPr>
            <p:ph type="title"/>
          </p:nvPr>
        </p:nvSpPr>
        <p:spPr/>
        <p:txBody>
          <a:bodyPr/>
          <a:lstStyle/>
          <a:p>
            <a:r>
              <a:rPr lang="en-US" dirty="0"/>
              <a:t>Wrapping up</a:t>
            </a:r>
          </a:p>
        </p:txBody>
      </p:sp>
      <p:sp>
        <p:nvSpPr>
          <p:cNvPr id="3" name="Content Placeholder 2">
            <a:extLst>
              <a:ext uri="{FF2B5EF4-FFF2-40B4-BE49-F238E27FC236}">
                <a16:creationId xmlns:a16="http://schemas.microsoft.com/office/drawing/2014/main" id="{BC7CC82B-575A-3490-9FDA-07D396397733}"/>
              </a:ext>
            </a:extLst>
          </p:cNvPr>
          <p:cNvSpPr>
            <a:spLocks noGrp="1"/>
          </p:cNvSpPr>
          <p:nvPr>
            <p:ph idx="1"/>
          </p:nvPr>
        </p:nvSpPr>
        <p:spPr/>
        <p:txBody>
          <a:bodyPr/>
          <a:lstStyle/>
          <a:p>
            <a:r>
              <a:rPr lang="en-US" dirty="0"/>
              <a:t>Please take five minutes to write down some things you learned from this class this semester</a:t>
            </a:r>
          </a:p>
          <a:p>
            <a:endParaRPr lang="en-US" dirty="0"/>
          </a:p>
          <a:p>
            <a:r>
              <a:rPr lang="en-US" dirty="0"/>
              <a:t>Please each share one for the class</a:t>
            </a:r>
            <a:br>
              <a:rPr lang="en-US" dirty="0"/>
            </a:br>
            <a:r>
              <a:rPr lang="en-US" dirty="0"/>
              <a:t>(ideally one that no one else has already said)</a:t>
            </a:r>
          </a:p>
        </p:txBody>
      </p:sp>
    </p:spTree>
    <p:extLst>
      <p:ext uri="{BB962C8B-B14F-4D97-AF65-F5344CB8AC3E}">
        <p14:creationId xmlns:p14="http://schemas.microsoft.com/office/powerpoint/2010/main" val="7002054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DA3-AB6F-83FC-9B25-655EC67CF5C8}"/>
              </a:ext>
            </a:extLst>
          </p:cNvPr>
          <p:cNvSpPr>
            <a:spLocks noGrp="1"/>
          </p:cNvSpPr>
          <p:nvPr>
            <p:ph type="title"/>
          </p:nvPr>
        </p:nvSpPr>
        <p:spPr/>
        <p:txBody>
          <a:bodyPr/>
          <a:lstStyle/>
          <a:p>
            <a:r>
              <a:rPr lang="en-US" dirty="0"/>
              <a:t>Last milestone</a:t>
            </a:r>
          </a:p>
        </p:txBody>
      </p:sp>
      <p:sp>
        <p:nvSpPr>
          <p:cNvPr id="3" name="Content Placeholder 2">
            <a:extLst>
              <a:ext uri="{FF2B5EF4-FFF2-40B4-BE49-F238E27FC236}">
                <a16:creationId xmlns:a16="http://schemas.microsoft.com/office/drawing/2014/main" id="{BCEC09DD-7055-BECF-14D3-5AADFB544D9B}"/>
              </a:ext>
            </a:extLst>
          </p:cNvPr>
          <p:cNvSpPr>
            <a:spLocks noGrp="1"/>
          </p:cNvSpPr>
          <p:nvPr>
            <p:ph idx="1"/>
          </p:nvPr>
        </p:nvSpPr>
        <p:spPr>
          <a:xfrm>
            <a:off x="457200" y="1600200"/>
            <a:ext cx="8229600" cy="4983162"/>
          </a:xfrm>
        </p:spPr>
        <p:txBody>
          <a:bodyPr>
            <a:normAutofit/>
          </a:bodyPr>
          <a:lstStyle/>
          <a:p>
            <a:r>
              <a:rPr lang="en-US" dirty="0"/>
              <a:t>Dec 19</a:t>
            </a:r>
          </a:p>
          <a:p>
            <a:pPr lvl="1"/>
            <a:r>
              <a:rPr lang="en-US" dirty="0"/>
              <a:t>Response posts for final paper due</a:t>
            </a:r>
          </a:p>
          <a:p>
            <a:pPr lvl="1"/>
            <a:endParaRPr lang="en-US" dirty="0"/>
          </a:p>
          <a:p>
            <a:r>
              <a:rPr lang="en-US" dirty="0"/>
              <a:t>Enjoy your winter break</a:t>
            </a:r>
          </a:p>
          <a:p>
            <a:endParaRPr lang="en-US" dirty="0"/>
          </a:p>
          <a:p>
            <a:r>
              <a:rPr lang="en-US" dirty="0"/>
              <a:t>Thanks for your great participation all semester</a:t>
            </a:r>
          </a:p>
          <a:p>
            <a:pPr lvl="1"/>
            <a:r>
              <a:rPr lang="en-US" dirty="0"/>
              <a:t>It was great learning together with you</a:t>
            </a:r>
          </a:p>
        </p:txBody>
      </p:sp>
    </p:spTree>
    <p:extLst>
      <p:ext uri="{BB962C8B-B14F-4D97-AF65-F5344CB8AC3E}">
        <p14:creationId xmlns:p14="http://schemas.microsoft.com/office/powerpoint/2010/main" val="1123174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215650" y="857250"/>
            <a:ext cx="8400300" cy="857400"/>
          </a:xfrm>
          <a:prstGeom prst="rect">
            <a:avLst/>
          </a:prstGeom>
        </p:spPr>
        <p:txBody>
          <a:bodyPr spcFirstLastPara="1" vert="horz" wrap="square" lIns="91425" tIns="91425" rIns="91425" bIns="91425" rtlCol="0" anchor="b" anchorCtr="0">
            <a:noAutofit/>
          </a:bodyPr>
          <a:lstStyle/>
          <a:p>
            <a:pPr algn="l"/>
            <a:r>
              <a:rPr lang="en"/>
              <a:t>Three Iterations of Re-Design</a:t>
            </a:r>
            <a:endParaRPr/>
          </a:p>
        </p:txBody>
      </p:sp>
      <p:sp>
        <p:nvSpPr>
          <p:cNvPr id="143" name="Google Shape;143;p20"/>
          <p:cNvSpPr txBox="1">
            <a:spLocks noGrp="1"/>
          </p:cNvSpPr>
          <p:nvPr>
            <p:ph type="body" idx="1"/>
          </p:nvPr>
        </p:nvSpPr>
        <p:spPr>
          <a:xfrm>
            <a:off x="215650" y="1859900"/>
            <a:ext cx="46173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dirty="0"/>
              <a:t>Version 0 (initial) through V3</a:t>
            </a:r>
            <a:endParaRPr sz="2200" dirty="0"/>
          </a:p>
          <a:p>
            <a:pPr indent="-368300">
              <a:spcBef>
                <a:spcPts val="0"/>
              </a:spcBef>
              <a:buSzPts val="2200"/>
              <a:buChar char="-"/>
            </a:pPr>
            <a:r>
              <a:rPr lang="en" sz="2200" dirty="0"/>
              <a:t>Developing and modifying a point-based rewards system</a:t>
            </a:r>
            <a:endParaRPr sz="2200" dirty="0"/>
          </a:p>
          <a:p>
            <a:pPr lvl="1" indent="-368300">
              <a:buSzPts val="2200"/>
              <a:buChar char="-"/>
            </a:pPr>
            <a:r>
              <a:rPr lang="en" sz="2200" dirty="0"/>
              <a:t>Adjusting the amount of points given in different situations</a:t>
            </a:r>
            <a:endParaRPr sz="2200" dirty="0"/>
          </a:p>
          <a:p>
            <a:pPr lvl="1" indent="-368300">
              <a:buSzPts val="2200"/>
              <a:buChar char="-"/>
            </a:pPr>
            <a:r>
              <a:rPr lang="en" sz="2200" dirty="0"/>
              <a:t>Leaderboard to show students their relative success</a:t>
            </a:r>
            <a:endParaRPr sz="2200" dirty="0"/>
          </a:p>
        </p:txBody>
      </p:sp>
      <p:pic>
        <p:nvPicPr>
          <p:cNvPr id="144" name="Google Shape;144;p20"/>
          <p:cNvPicPr preferRelativeResize="0"/>
          <p:nvPr/>
        </p:nvPicPr>
        <p:blipFill rotWithShape="1">
          <a:blip r:embed="rId3">
            <a:alphaModFix/>
          </a:blip>
          <a:srcRect/>
          <a:stretch/>
        </p:blipFill>
        <p:spPr>
          <a:xfrm>
            <a:off x="5008351" y="2033625"/>
            <a:ext cx="4006249" cy="2914350"/>
          </a:xfrm>
          <a:prstGeom prst="rect">
            <a:avLst/>
          </a:prstGeom>
          <a:noFill/>
          <a:ln>
            <a:noFill/>
          </a:ln>
        </p:spPr>
      </p:pic>
      <p:cxnSp>
        <p:nvCxnSpPr>
          <p:cNvPr id="145" name="Google Shape;145;p20"/>
          <p:cNvCxnSpPr/>
          <p:nvPr/>
        </p:nvCxnSpPr>
        <p:spPr>
          <a:xfrm>
            <a:off x="4733250" y="1842400"/>
            <a:ext cx="37500" cy="38643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20"/>
          <p:cNvSpPr txBox="1">
            <a:spLocks noGrp="1"/>
          </p:cNvSpPr>
          <p:nvPr>
            <p:ph type="body" idx="1"/>
          </p:nvPr>
        </p:nvSpPr>
        <p:spPr>
          <a:xfrm>
            <a:off x="4803650" y="5055325"/>
            <a:ext cx="4141500" cy="749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buNone/>
            </a:pPr>
            <a:r>
              <a:rPr lang="en" sz="1300" b="1">
                <a:solidFill>
                  <a:schemeClr val="dk2"/>
                </a:solidFill>
              </a:rPr>
              <a:t>Leaderboard</a:t>
            </a:r>
            <a:endParaRPr sz="1200">
              <a:solidFill>
                <a:schemeClr val="dk2"/>
              </a:solidFill>
            </a:endParaRPr>
          </a:p>
          <a:p>
            <a:pPr marL="0" indent="0" algn="ctr">
              <a:buNone/>
            </a:pPr>
            <a:r>
              <a:rPr lang="en" sz="1200">
                <a:solidFill>
                  <a:schemeClr val="dk2"/>
                </a:solidFill>
              </a:rPr>
              <a:t>Students are ranked based off the number of points, or stars, they earned in comparison with their classmates.</a:t>
            </a:r>
            <a:endParaRPr sz="17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446700" y="1883375"/>
            <a:ext cx="8350665" cy="4006063"/>
          </a:xfrm>
          <a:prstGeom prst="rect">
            <a:avLst/>
          </a:prstGeom>
        </p:spPr>
        <p:txBody>
          <a:bodyPr spcFirstLastPara="1" vert="horz" wrap="square" lIns="91425" tIns="91425" rIns="91425" bIns="91425" rtlCol="0" anchor="t" anchorCtr="0">
            <a:noAutofit/>
          </a:bodyPr>
          <a:lstStyle/>
          <a:p>
            <a:pPr indent="-368300">
              <a:buSzPts val="2200"/>
              <a:buChar char="-"/>
            </a:pPr>
            <a:r>
              <a:rPr lang="en-US" dirty="0"/>
              <a:t>Switch condition on certain date</a:t>
            </a:r>
          </a:p>
          <a:p>
            <a:pPr indent="-368300">
              <a:buSzPts val="2200"/>
              <a:buChar char="-"/>
            </a:pPr>
            <a:r>
              <a:rPr lang="en-US" dirty="0"/>
              <a:t>Compare between time-slices</a:t>
            </a:r>
          </a:p>
          <a:p>
            <a:pPr indent="-368300">
              <a:buSzPts val="2200"/>
              <a:buChar char="-"/>
            </a:pPr>
            <a:endParaRPr lang="en-US" dirty="0"/>
          </a:p>
          <a:p>
            <a:pPr indent="-368300">
              <a:buSzPts val="2200"/>
              <a:buChar char="-"/>
            </a:pPr>
            <a:r>
              <a:rPr lang="en-US" dirty="0"/>
              <a:t>Disadvantages: </a:t>
            </a:r>
          </a:p>
          <a:p>
            <a:pPr lvl="1" indent="-368300">
              <a:spcBef>
                <a:spcPts val="600"/>
              </a:spcBef>
              <a:buSzPts val="2200"/>
              <a:buChar char="-"/>
            </a:pPr>
            <a:r>
              <a:rPr lang="en-US" dirty="0"/>
              <a:t>Risk of some contamination between conditions</a:t>
            </a:r>
          </a:p>
          <a:p>
            <a:pPr lvl="1" indent="-368300">
              <a:spcBef>
                <a:spcPts val="600"/>
              </a:spcBef>
              <a:buSzPts val="2200"/>
              <a:buChar char="-"/>
            </a:pPr>
            <a:r>
              <a:rPr lang="en-US" dirty="0"/>
              <a:t>Less clear causal inference</a:t>
            </a:r>
          </a:p>
          <a:p>
            <a:pPr indent="-368300">
              <a:buSzPts val="2200"/>
              <a:buChar char="-"/>
            </a:pPr>
            <a:r>
              <a:rPr lang="en-US" dirty="0"/>
              <a:t>Advantages:</a:t>
            </a:r>
          </a:p>
          <a:p>
            <a:pPr lvl="1" indent="-368300">
              <a:buSzPts val="2200"/>
              <a:buChar char="-"/>
            </a:pPr>
            <a:r>
              <a:rPr lang="en-US" dirty="0"/>
              <a:t>Convenience</a:t>
            </a:r>
          </a:p>
          <a:p>
            <a:pPr lvl="1" indent="-368300">
              <a:buSzPts val="2200"/>
              <a:buChar char="-"/>
            </a:pPr>
            <a:r>
              <a:rPr lang="en-US" dirty="0"/>
              <a:t>No unequal treatment of students using system at same time</a:t>
            </a:r>
          </a:p>
          <a:p>
            <a:pPr lvl="1" indent="-368300">
              <a:buSzPts val="2200"/>
              <a:buChar char="-"/>
            </a:pPr>
            <a:r>
              <a:rPr lang="en-US" dirty="0"/>
              <a:t>No resentful demoralization</a:t>
            </a:r>
          </a:p>
          <a:p>
            <a:pPr lvl="1" indent="-368300">
              <a:buSzPts val="2200"/>
              <a:buChar char="-"/>
            </a:pPr>
            <a:r>
              <a:rPr lang="en-US" dirty="0"/>
              <a:t>See how much and how quickly students adapt to design change</a:t>
            </a:r>
          </a:p>
        </p:txBody>
      </p:sp>
      <p:sp>
        <p:nvSpPr>
          <p:cNvPr id="107" name="Google Shape;107;p15"/>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pPr algn="l"/>
            <a:r>
              <a:rPr lang="en" dirty="0"/>
              <a:t>Q</a:t>
            </a:r>
            <a:r>
              <a:rPr lang="en-US" dirty="0"/>
              <a:t>u</a:t>
            </a:r>
            <a:r>
              <a:rPr lang="en" dirty="0"/>
              <a:t>asi-Experimental Approach</a:t>
            </a:r>
            <a:endParaRPr dirty="0"/>
          </a:p>
        </p:txBody>
      </p:sp>
    </p:spTree>
    <p:extLst>
      <p:ext uri="{BB962C8B-B14F-4D97-AF65-F5344CB8AC3E}">
        <p14:creationId xmlns:p14="http://schemas.microsoft.com/office/powerpoint/2010/main" val="99655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6776</TotalTime>
  <Words>2615</Words>
  <Application>Microsoft Office PowerPoint</Application>
  <PresentationFormat>On-screen Show (4:3)</PresentationFormat>
  <Paragraphs>277</Paragraphs>
  <Slides>73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Avenir Black</vt:lpstr>
      <vt:lpstr>Avenir Book</vt:lpstr>
      <vt:lpstr>Arial</vt:lpstr>
      <vt:lpstr>Calibri</vt:lpstr>
      <vt:lpstr>Lato</vt:lpstr>
      <vt:lpstr>Office Theme</vt:lpstr>
      <vt:lpstr>Adaptive Learning Systems</vt:lpstr>
      <vt:lpstr>Continuing from last class…</vt:lpstr>
      <vt:lpstr>Bringing last two weeks together..</vt:lpstr>
      <vt:lpstr>Context: Kupei AI Learning System</vt:lpstr>
      <vt:lpstr>Kupei AI Learning System</vt:lpstr>
      <vt:lpstr>Mastery</vt:lpstr>
      <vt:lpstr>Versions</vt:lpstr>
      <vt:lpstr>Three Iterations of Re-Design</vt:lpstr>
      <vt:lpstr>Quasi-Experimental Approach</vt:lpstr>
      <vt:lpstr>Version 0 (V0) - April 22 to April 28                              (and before)</vt:lpstr>
      <vt:lpstr>Version 1 (V1) - April 29 to May 8</vt:lpstr>
      <vt:lpstr>Version 1 (V1) - Learning Behavior</vt:lpstr>
      <vt:lpstr>Version 1 (V1) - Learning Improvement</vt:lpstr>
      <vt:lpstr>Version 1 (V1) - Key Takeaways</vt:lpstr>
      <vt:lpstr>Version 2 (V2) - May 9 to May 31</vt:lpstr>
      <vt:lpstr>Version 2 (V2) - Learning Behavior</vt:lpstr>
      <vt:lpstr>Version 2 (V2) - Learning Improvement</vt:lpstr>
      <vt:lpstr>Version 2 (V2) - Key Takeaways</vt:lpstr>
      <vt:lpstr>Version 3 (V3) - May 9 to May 31</vt:lpstr>
      <vt:lpstr>Version 3 (V3) - Learning Behavior</vt:lpstr>
      <vt:lpstr>Version 3 (V3) - Learning Improvement</vt:lpstr>
      <vt:lpstr>Version 3 (V3) - Key Takeaways</vt:lpstr>
      <vt:lpstr>Study Conclusions</vt:lpstr>
      <vt:lpstr>Conclusions</vt:lpstr>
      <vt:lpstr>Limitations</vt:lpstr>
      <vt:lpstr>Future Studies</vt:lpstr>
      <vt:lpstr>Future Studies</vt:lpstr>
      <vt:lpstr>Thoughts, Comments?</vt:lpstr>
      <vt:lpstr>On to ITS in the classroom…</vt:lpstr>
      <vt:lpstr>Intelligent Tutors/Adaptive Learning Systems are used at scale</vt:lpstr>
      <vt:lpstr>Intelligent Tutors/Adaptive Learning Systems are used at scale</vt:lpstr>
      <vt:lpstr>Modalities</vt:lpstr>
      <vt:lpstr>Blended Learning</vt:lpstr>
      <vt:lpstr>Who here has seen one of these strategies being used in a classroom?</vt:lpstr>
      <vt:lpstr>Who here has seen one of these strategies being used in a classroom?</vt:lpstr>
      <vt:lpstr>How should ITS/AL design be different for these use cases?</vt:lpstr>
      <vt:lpstr>Off-Task Behavior</vt:lpstr>
      <vt:lpstr>Off-Task Behavior</vt:lpstr>
      <vt:lpstr>Thoughts? Comments?</vt:lpstr>
      <vt:lpstr>What is the teacher doing?</vt:lpstr>
      <vt:lpstr>Proactive Remediation (Miller et al., 2015)</vt:lpstr>
      <vt:lpstr>When Should a Teacher Engage in Proactive Remediation? (instead of giving student space)</vt:lpstr>
      <vt:lpstr>Thoughts? Comments?</vt:lpstr>
      <vt:lpstr>Blended learning teaching practices Wise &amp; Jung (2019)</vt:lpstr>
      <vt:lpstr>When is whole-class scaffolding warranted?</vt:lpstr>
      <vt:lpstr>Thoughts? Comments?</vt:lpstr>
      <vt:lpstr>Changing instruction</vt:lpstr>
      <vt:lpstr>Example</vt:lpstr>
      <vt:lpstr>Changing instruction</vt:lpstr>
      <vt:lpstr>Thoughts? Comments?</vt:lpstr>
      <vt:lpstr>Remote learning teaching practices (Dickler et al., 2021)</vt:lpstr>
      <vt:lpstr>Thoughts? Comments?</vt:lpstr>
      <vt:lpstr>How does classroom orchestration need to be different</vt:lpstr>
      <vt:lpstr>Information Resources Teachers Use</vt:lpstr>
      <vt:lpstr>ASSISTments</vt:lpstr>
      <vt:lpstr>ASSISTments</vt:lpstr>
      <vt:lpstr>Inq-Blotter</vt:lpstr>
      <vt:lpstr>Wise &amp; Jung</vt:lpstr>
      <vt:lpstr>Wise &amp; Jung</vt:lpstr>
      <vt:lpstr>Some tensions in report design (Duncan et al)</vt:lpstr>
      <vt:lpstr>Thoughts? Comments?</vt:lpstr>
      <vt:lpstr>Holstein et al</vt:lpstr>
      <vt:lpstr>Thoughts? Comments?</vt:lpstr>
      <vt:lpstr>Teacher Control</vt:lpstr>
      <vt:lpstr>Teacher Control</vt:lpstr>
      <vt:lpstr>Teacher Control</vt:lpstr>
      <vt:lpstr>Teacher Preparation</vt:lpstr>
      <vt:lpstr>Last comments or questions on ITS in the classroom?</vt:lpstr>
      <vt:lpstr>Wrapping up</vt:lpstr>
      <vt:lpstr>Wrapping up</vt:lpstr>
      <vt:lpstr>Wrapping up</vt:lpstr>
      <vt:lpstr>Last milestone</vt:lpstr>
      <vt:lpstr>The End</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cp:lastModifiedBy>
  <cp:revision>1164</cp:revision>
  <dcterms:created xsi:type="dcterms:W3CDTF">2010-01-07T20:34:12Z</dcterms:created>
  <dcterms:modified xsi:type="dcterms:W3CDTF">2022-12-10T10:49:26Z</dcterms:modified>
</cp:coreProperties>
</file>