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13" r:id="rId3"/>
    <p:sldId id="532" r:id="rId4"/>
    <p:sldId id="533" r:id="rId5"/>
    <p:sldId id="536" r:id="rId6"/>
    <p:sldId id="535" r:id="rId7"/>
    <p:sldId id="537" r:id="rId8"/>
    <p:sldId id="538" r:id="rId9"/>
    <p:sldId id="539" r:id="rId10"/>
    <p:sldId id="546" r:id="rId11"/>
    <p:sldId id="541" r:id="rId12"/>
    <p:sldId id="540" r:id="rId13"/>
    <p:sldId id="543" r:id="rId14"/>
    <p:sldId id="545" r:id="rId15"/>
    <p:sldId id="547" r:id="rId16"/>
    <p:sldId id="554" r:id="rId17"/>
    <p:sldId id="555" r:id="rId18"/>
    <p:sldId id="550" r:id="rId19"/>
    <p:sldId id="551" r:id="rId20"/>
    <p:sldId id="549" r:id="rId21"/>
    <p:sldId id="553" r:id="rId22"/>
    <p:sldId id="523" r:id="rId23"/>
    <p:sldId id="548" r:id="rId24"/>
    <p:sldId id="552" r:id="rId25"/>
    <p:sldId id="534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ker, Ryan Shaun" initials="RYA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60" autoAdjust="0"/>
  </p:normalViewPr>
  <p:slideViewPr>
    <p:cSldViewPr>
      <p:cViewPr varScale="1">
        <p:scale>
          <a:sx n="61" d="100"/>
          <a:sy n="61" d="100"/>
        </p:scale>
        <p:origin x="137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Adaptive Learning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EDUC5100</a:t>
            </a:r>
            <a:br>
              <a:rPr lang="en-US" dirty="0"/>
            </a:br>
            <a:r>
              <a:rPr lang="en-US" dirty="0"/>
              <a:t>Fall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0791-CA69-F22F-1634-BCB58A90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of these was this week’s video?</a:t>
            </a:r>
          </a:p>
        </p:txBody>
      </p:sp>
    </p:spTree>
    <p:extLst>
      <p:ext uri="{BB962C8B-B14F-4D97-AF65-F5344CB8AC3E}">
        <p14:creationId xmlns:p14="http://schemas.microsoft.com/office/powerpoint/2010/main" val="313782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ABE6-3530-2AAD-556C-197B8F18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anyone want to argue…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B658-A767-C753-CB02-41AD273BD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one of these paradigms is usually best?</a:t>
            </a:r>
          </a:p>
          <a:p>
            <a:endParaRPr lang="en-US" dirty="0"/>
          </a:p>
          <a:p>
            <a:r>
              <a:rPr lang="en-US" dirty="0"/>
              <a:t>(Go for it)</a:t>
            </a:r>
          </a:p>
        </p:txBody>
      </p:sp>
    </p:spTree>
    <p:extLst>
      <p:ext uri="{BB962C8B-B14F-4D97-AF65-F5344CB8AC3E}">
        <p14:creationId xmlns:p14="http://schemas.microsoft.com/office/powerpoint/2010/main" val="65429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82FA-5EF5-C8D0-1747-57AF7DFF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C2D3-F594-27F5-3D02-9B224D5B9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what kind of content</a:t>
            </a:r>
          </a:p>
          <a:p>
            <a:r>
              <a:rPr lang="en-US" dirty="0"/>
              <a:t>And in what kind of learning situation</a:t>
            </a:r>
          </a:p>
          <a:p>
            <a:endParaRPr lang="en-US" dirty="0"/>
          </a:p>
          <a:p>
            <a:r>
              <a:rPr lang="en-US" dirty="0"/>
              <a:t>Might each paradigm be best?</a:t>
            </a:r>
          </a:p>
        </p:txBody>
      </p:sp>
    </p:spTree>
    <p:extLst>
      <p:ext uri="{BB962C8B-B14F-4D97-AF65-F5344CB8AC3E}">
        <p14:creationId xmlns:p14="http://schemas.microsoft.com/office/powerpoint/2010/main" val="308145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736C-2741-CEBC-6574-C65DF2B9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Knowledge Communication metaphors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A0D6-5B8C-AA6D-6C52-3B028320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“Supporting the acquisition of knowledge”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“Programming the knowledge into the student”</a:t>
            </a:r>
          </a:p>
          <a:p>
            <a:endParaRPr lang="en-US" dirty="0"/>
          </a:p>
          <a:p>
            <a:r>
              <a:rPr lang="en-US" dirty="0"/>
              <a:t>“Pouring it in their head” (“Depositing it in their head” – Freire)</a:t>
            </a:r>
          </a:p>
          <a:p>
            <a:endParaRPr lang="en-US" dirty="0"/>
          </a:p>
          <a:p>
            <a:r>
              <a:rPr lang="en-US" dirty="0"/>
              <a:t>What are the differences between these metaphors?</a:t>
            </a:r>
          </a:p>
        </p:txBody>
      </p:sp>
    </p:spTree>
    <p:extLst>
      <p:ext uri="{BB962C8B-B14F-4D97-AF65-F5344CB8AC3E}">
        <p14:creationId xmlns:p14="http://schemas.microsoft.com/office/powerpoint/2010/main" val="1075849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4A67-B95F-0444-6633-DBE4EF23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“Doing the task like an expert”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D3A20-1D93-AB89-6674-E9E691502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is this an appropriate instructional goal?</a:t>
            </a:r>
          </a:p>
          <a:p>
            <a:endParaRPr lang="en-US" dirty="0"/>
          </a:p>
          <a:p>
            <a:r>
              <a:rPr lang="en-US" dirty="0"/>
              <a:t>When is it not?</a:t>
            </a:r>
          </a:p>
        </p:txBody>
      </p:sp>
    </p:spTree>
    <p:extLst>
      <p:ext uri="{BB962C8B-B14F-4D97-AF65-F5344CB8AC3E}">
        <p14:creationId xmlns:p14="http://schemas.microsoft.com/office/powerpoint/2010/main" val="14626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0791-CA69-F22F-1634-BCB58A90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Knowledge Construction and Dialogue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8A17-BEEE-74B6-6EF5-FC82E0A6E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Both this video and a lot of </a:t>
            </a:r>
            <a:r>
              <a:rPr lang="en-US" dirty="0" err="1"/>
              <a:t>Graesser’s</a:t>
            </a:r>
            <a:r>
              <a:rPr lang="en-US" dirty="0"/>
              <a:t> examples involve a dialogue</a:t>
            </a:r>
          </a:p>
          <a:p>
            <a:endParaRPr lang="en-US" dirty="0"/>
          </a:p>
          <a:p>
            <a:r>
              <a:rPr lang="en-US" dirty="0" err="1"/>
              <a:t>Bodong</a:t>
            </a:r>
            <a:r>
              <a:rPr lang="en-US" dirty="0"/>
              <a:t> Chen’s work (not an intelligent tutor) uses </a:t>
            </a:r>
            <a:r>
              <a:rPr lang="en-US" dirty="0" err="1"/>
              <a:t>asycnronous</a:t>
            </a:r>
            <a:r>
              <a:rPr lang="en-US" dirty="0"/>
              <a:t> scaffolded discussion to support knowledge construction – effectively a very slow dialogue</a:t>
            </a:r>
          </a:p>
          <a:p>
            <a:endParaRPr lang="en-US" dirty="0"/>
          </a:p>
          <a:p>
            <a:r>
              <a:rPr lang="en-US" dirty="0"/>
              <a:t>Is dialogue the best way to do knowledge construction?</a:t>
            </a:r>
          </a:p>
          <a:p>
            <a:endParaRPr lang="en-US" dirty="0"/>
          </a:p>
          <a:p>
            <a:r>
              <a:rPr lang="en-US" dirty="0"/>
              <a:t>What are some other ways?</a:t>
            </a:r>
          </a:p>
        </p:txBody>
      </p:sp>
    </p:spTree>
    <p:extLst>
      <p:ext uri="{BB962C8B-B14F-4D97-AF65-F5344CB8AC3E}">
        <p14:creationId xmlns:p14="http://schemas.microsoft.com/office/powerpoint/2010/main" val="2350518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10A1-103A-71C6-A43C-15EF6672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F6607-DEC9-FC1E-6081-683E3F0D7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97FC92-738B-4859-5068-B725D1DA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6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10A1-103A-71C6-A43C-15EF6672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F6607-DEC9-FC1E-6081-683E3F0D7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by creating</a:t>
            </a:r>
          </a:p>
          <a:p>
            <a:endParaRPr lang="en-US" dirty="0"/>
          </a:p>
          <a:p>
            <a:r>
              <a:rPr lang="en-US" dirty="0"/>
              <a:t>Very open-ended</a:t>
            </a:r>
          </a:p>
          <a:p>
            <a:endParaRPr lang="en-US" dirty="0"/>
          </a:p>
          <a:p>
            <a:r>
              <a:rPr lang="en-US" dirty="0"/>
              <a:t>Logo </a:t>
            </a:r>
          </a:p>
          <a:p>
            <a:r>
              <a:rPr lang="en-US" dirty="0"/>
              <a:t>Lego Mindstorms (early)</a:t>
            </a:r>
          </a:p>
          <a:p>
            <a:r>
              <a:rPr lang="en-US" dirty="0"/>
              <a:t>Not adaptive learning/ITS</a:t>
            </a:r>
          </a:p>
        </p:txBody>
      </p:sp>
    </p:spTree>
    <p:extLst>
      <p:ext uri="{BB962C8B-B14F-4D97-AF65-F5344CB8AC3E}">
        <p14:creationId xmlns:p14="http://schemas.microsoft.com/office/powerpoint/2010/main" val="5059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AF85-617C-51D4-5BFE-BAEE4412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68AD1-1B49-F1E5-A061-D1BEED5D8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try to be efficient (knowledge communication) or repetitive (skill building)?</a:t>
            </a:r>
          </a:p>
        </p:txBody>
      </p:sp>
    </p:spTree>
    <p:extLst>
      <p:ext uri="{BB962C8B-B14F-4D97-AF65-F5344CB8AC3E}">
        <p14:creationId xmlns:p14="http://schemas.microsoft.com/office/powerpoint/2010/main" val="199644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AF85-617C-51D4-5BFE-BAEE4412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68AD1-1B49-F1E5-A061-D1BEED5D8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try to be efficient (knowledge communication) or repetitive (skill building)?</a:t>
            </a:r>
          </a:p>
          <a:p>
            <a:endParaRPr lang="en-US" dirty="0"/>
          </a:p>
          <a:p>
            <a:r>
              <a:rPr lang="en-US" dirty="0"/>
              <a:t>Note: we’ll come back to this Sep 29</a:t>
            </a:r>
          </a:p>
        </p:txBody>
      </p:sp>
    </p:spTree>
    <p:extLst>
      <p:ext uri="{BB962C8B-B14F-4D97-AF65-F5344CB8AC3E}">
        <p14:creationId xmlns:p14="http://schemas.microsoft.com/office/powerpoint/2010/main" val="108139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80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AF85-617C-51D4-5BFE-BAEE4412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68AD1-1B49-F1E5-A061-D1BEED5D8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seek to expose the learner to contradictions (in dialogue) or avoid them (in knowledge communication and skill building)?</a:t>
            </a:r>
          </a:p>
          <a:p>
            <a:endParaRPr lang="en-US" dirty="0"/>
          </a:p>
          <a:p>
            <a:r>
              <a:rPr lang="en-US" dirty="0"/>
              <a:t>Does it depend on what the student is learning? If so, how?</a:t>
            </a:r>
          </a:p>
        </p:txBody>
      </p:sp>
    </p:spTree>
    <p:extLst>
      <p:ext uri="{BB962C8B-B14F-4D97-AF65-F5344CB8AC3E}">
        <p14:creationId xmlns:p14="http://schemas.microsoft.com/office/powerpoint/2010/main" val="2694266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CE9F-B1F7-56BE-CECE-BA12EE23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aren’t knowledge construction dialogues used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05D09-A662-45E9-F3BA-67FC36B5E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“Knowledge construction is the learning paradigm of the future. And it always will be. Hah.”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04A00-7515-2C98-A816-22F2C0CA5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26402"/>
            <a:ext cx="3511208" cy="252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12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5E9F-4F53-4C6E-84AE-AB31367A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Questions?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60CBE-1401-4359-9500-CF14C8DF5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13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C548E-89FD-77CF-6B99-A747B1F0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there’s a couple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73204-FA0C-DC3E-15DA-A57BD3BE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Herb Simon story on decomposition and chunking</a:t>
            </a:r>
          </a:p>
        </p:txBody>
      </p:sp>
    </p:spTree>
    <p:extLst>
      <p:ext uri="{BB962C8B-B14F-4D97-AF65-F5344CB8AC3E}">
        <p14:creationId xmlns:p14="http://schemas.microsoft.com/office/powerpoint/2010/main" val="724173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48C1-3077-0A79-11D8-53269079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there’s a couple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035BF-3002-1E0C-2F2D-A47AF8856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anyone follow up on the video’s recommendation of (</a:t>
            </a:r>
            <a:r>
              <a:rPr lang="en-US" dirty="0" err="1"/>
              <a:t>Reder</a:t>
            </a:r>
            <a:r>
              <a:rPr lang="en-US" dirty="0"/>
              <a:t> &amp; Anderson, 1999)</a:t>
            </a:r>
          </a:p>
          <a:p>
            <a:pPr lvl="1"/>
            <a:r>
              <a:rPr lang="en-US" dirty="0"/>
              <a:t>“The hippie is in the church”</a:t>
            </a:r>
          </a:p>
          <a:p>
            <a:pPr lvl="1"/>
            <a:endParaRPr lang="en-US" dirty="0"/>
          </a:p>
          <a:p>
            <a:r>
              <a:rPr lang="en-US" dirty="0"/>
              <a:t>This technique really works! Try it at home!</a:t>
            </a:r>
          </a:p>
        </p:txBody>
      </p:sp>
    </p:spTree>
    <p:extLst>
      <p:ext uri="{BB962C8B-B14F-4D97-AF65-F5344CB8AC3E}">
        <p14:creationId xmlns:p14="http://schemas.microsoft.com/office/powerpoint/2010/main" val="978514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3DA3-AB6F-83FC-9B25-655EC67C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09DD-7055-BECF-14D3-5AADFB544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September 15</a:t>
            </a:r>
          </a:p>
          <a:p>
            <a:pPr lvl="1"/>
            <a:r>
              <a:rPr lang="en-US" dirty="0"/>
              <a:t>Knowledge Tracing and Mastery Learning</a:t>
            </a:r>
          </a:p>
          <a:p>
            <a:pPr lvl="1"/>
            <a:r>
              <a:rPr lang="en-US" dirty="0"/>
              <a:t>System signup due</a:t>
            </a:r>
          </a:p>
          <a:p>
            <a:pPr lvl="1"/>
            <a:endParaRPr lang="en-US" dirty="0"/>
          </a:p>
          <a:p>
            <a:r>
              <a:rPr lang="en-US" dirty="0"/>
              <a:t>September 22</a:t>
            </a:r>
          </a:p>
          <a:p>
            <a:pPr lvl="1"/>
            <a:r>
              <a:rPr lang="en-US" dirty="0"/>
              <a:t>Knowledge Graphs and Prerequisite Tracing</a:t>
            </a:r>
          </a:p>
          <a:p>
            <a:pPr lvl="1"/>
            <a:endParaRPr lang="en-US" dirty="0"/>
          </a:p>
          <a:p>
            <a:r>
              <a:rPr lang="en-US" dirty="0"/>
              <a:t>September 29 VIRTUAL</a:t>
            </a:r>
          </a:p>
          <a:p>
            <a:pPr lvl="1"/>
            <a:r>
              <a:rPr lang="en-US" dirty="0"/>
              <a:t>Memory Optimization and Spiraling Review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93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429E-787A-FF31-BB26-03A305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 questions about Assignment 1 </a:t>
            </a:r>
            <a:br>
              <a:rPr lang="en-US" dirty="0"/>
            </a:br>
            <a:r>
              <a:rPr lang="en-US" dirty="0"/>
              <a:t>system signup?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14760-3F37-BCF1-92CB-D09C2E64E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like we have a few people who haven’t signed up yet (which is fine, you have another week to do so)</a:t>
            </a:r>
          </a:p>
        </p:txBody>
      </p:sp>
    </p:spTree>
    <p:extLst>
      <p:ext uri="{BB962C8B-B14F-4D97-AF65-F5344CB8AC3E}">
        <p14:creationId xmlns:p14="http://schemas.microsoft.com/office/powerpoint/2010/main" val="209927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429E-787A-FF31-BB26-03A305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 questions about Assignment 1 </a:t>
            </a:r>
            <a:br>
              <a:rPr lang="en-US" dirty="0"/>
            </a:br>
            <a:r>
              <a:rPr lang="en-US" dirty="0"/>
              <a:t>paper 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14760-3F37-BCF1-92CB-D09C2E64E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5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A9EC-50CC-0810-AD98-4F9190D7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paradigms for what an intelligent tutoring system </a:t>
            </a:r>
            <a:br>
              <a:rPr lang="en-US" dirty="0"/>
            </a:br>
            <a:r>
              <a:rPr lang="en-US" dirty="0"/>
              <a:t>should accomplish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7EA19-B90D-DCD9-E34A-007BEC849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Knowledge Communication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Procedural Skill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Knowledge Construction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78E47-1EDE-CF01-4BF6-347F32736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401" y="1981200"/>
            <a:ext cx="2882599" cy="1560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96EC8-1585-9270-BF4D-303E62825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637034"/>
            <a:ext cx="2133600" cy="1534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0ADFFD-4CFE-B966-E731-57355B1FA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875" y="5217095"/>
            <a:ext cx="2717650" cy="14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6A99C-C37C-91C3-3E93-25CDE16E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Knowledge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C5B1-524D-CD73-84F2-7840C7AC7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anyone summarize this perspective?</a:t>
            </a:r>
          </a:p>
        </p:txBody>
      </p:sp>
      <p:pic>
        <p:nvPicPr>
          <p:cNvPr id="5" name="Picture 2" descr="Etienne Wenger-Trayner's Page – Knowledge Management for Development">
            <a:extLst>
              <a:ext uri="{FF2B5EF4-FFF2-40B4-BE49-F238E27FC236}">
                <a16:creationId xmlns:a16="http://schemas.microsoft.com/office/drawing/2014/main" id="{9AE79797-C5D5-3E86-3358-1D57907B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37387"/>
            <a:ext cx="3236171" cy="2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CB065-1F38-7246-E3D8-91176AF1A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505200"/>
            <a:ext cx="2133600" cy="26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4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6A99C-C37C-91C3-3E93-25CDE16E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of Procedural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C5B1-524D-CD73-84F2-7840C7AC7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anyone summarize this perspective?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1C4BD-079E-3BFD-EDE2-BBCA6877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76600"/>
            <a:ext cx="3511208" cy="2524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13638-A032-F737-D9E4-C0262E3A5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048000"/>
            <a:ext cx="2209800" cy="27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4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6A99C-C37C-91C3-3E93-25CDE16E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of Complex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C5B1-524D-CD73-84F2-7840C7AC7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anyone summarize this perspective?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3C694-3356-7B2B-D944-F01D6317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3124200"/>
            <a:ext cx="3895437" cy="21336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CA74E1E-24E3-775B-0DEC-775D03FB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240373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2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6A99C-C37C-91C3-3E93-25CDE16E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of Complex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C5B1-524D-CD73-84F2-7840C7AC7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anyone summarize this perspective?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3C694-3356-7B2B-D944-F01D6317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3124200"/>
            <a:ext cx="3895437" cy="21336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CA74E1E-24E3-775B-0DEC-775D03FB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240373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8518647-783D-DDBB-D2F3-FA58ED90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59" y="2590800"/>
            <a:ext cx="24955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6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490</Words>
  <Application>Microsoft Office PowerPoint</Application>
  <PresentationFormat>On-screen Show (4:3)</PresentationFormat>
  <Paragraphs>93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Adaptive Learning Systems</vt:lpstr>
      <vt:lpstr>Welcome!</vt:lpstr>
      <vt:lpstr>Any questions about Assignment 1  system signup?</vt:lpstr>
      <vt:lpstr>Any questions about Assignment 1  paper requirements?</vt:lpstr>
      <vt:lpstr>Three paradigms for what an intelligent tutoring system  should accomplish</vt:lpstr>
      <vt:lpstr>Knowledge Communication</vt:lpstr>
      <vt:lpstr>Development of Procedural Skill</vt:lpstr>
      <vt:lpstr>Construction of Complex Knowledge</vt:lpstr>
      <vt:lpstr>Construction of Complex Knowledge</vt:lpstr>
      <vt:lpstr>Which of these was this week’s video?</vt:lpstr>
      <vt:lpstr>Does anyone want to argue…</vt:lpstr>
      <vt:lpstr>Contexts</vt:lpstr>
      <vt:lpstr>Knowledge Communication metaphors</vt:lpstr>
      <vt:lpstr>“Doing the task like an expert”</vt:lpstr>
      <vt:lpstr>Knowledge Construction and Dialogue</vt:lpstr>
      <vt:lpstr>Constructionism</vt:lpstr>
      <vt:lpstr>Constructionism</vt:lpstr>
      <vt:lpstr>During learning</vt:lpstr>
      <vt:lpstr>During learning</vt:lpstr>
      <vt:lpstr>During learning</vt:lpstr>
      <vt:lpstr>Why aren’t knowledge construction dialogues used more?</vt:lpstr>
      <vt:lpstr>Final Questions? Comments?</vt:lpstr>
      <vt:lpstr>If there’s a couple minutes</vt:lpstr>
      <vt:lpstr>If there’s a couple minutes</vt:lpstr>
      <vt:lpstr>Upcoming classes</vt:lpstr>
      <vt:lpstr>The End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Ryan</cp:lastModifiedBy>
  <cp:revision>488</cp:revision>
  <dcterms:created xsi:type="dcterms:W3CDTF">2010-01-07T20:34:12Z</dcterms:created>
  <dcterms:modified xsi:type="dcterms:W3CDTF">2022-09-03T13:27:50Z</dcterms:modified>
</cp:coreProperties>
</file>