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56" r:id="rId2"/>
    <p:sldId id="413" r:id="rId3"/>
    <p:sldId id="533" r:id="rId4"/>
    <p:sldId id="523" r:id="rId5"/>
    <p:sldId id="733" r:id="rId6"/>
    <p:sldId id="549" r:id="rId7"/>
    <p:sldId id="550" r:id="rId8"/>
    <p:sldId id="551" r:id="rId9"/>
    <p:sldId id="552" r:id="rId10"/>
    <p:sldId id="553" r:id="rId11"/>
    <p:sldId id="721" r:id="rId12"/>
    <p:sldId id="734" r:id="rId13"/>
    <p:sldId id="722" r:id="rId14"/>
    <p:sldId id="555" r:id="rId15"/>
    <p:sldId id="557" r:id="rId16"/>
    <p:sldId id="558" r:id="rId17"/>
    <p:sldId id="556" r:id="rId18"/>
    <p:sldId id="713" r:id="rId19"/>
    <p:sldId id="714" r:id="rId20"/>
    <p:sldId id="715" r:id="rId21"/>
    <p:sldId id="716" r:id="rId22"/>
    <p:sldId id="717" r:id="rId23"/>
    <p:sldId id="718" r:id="rId24"/>
    <p:sldId id="723" r:id="rId25"/>
    <p:sldId id="724" r:id="rId26"/>
    <p:sldId id="725" r:id="rId27"/>
    <p:sldId id="726" r:id="rId28"/>
    <p:sldId id="727" r:id="rId29"/>
    <p:sldId id="728" r:id="rId30"/>
    <p:sldId id="719" r:id="rId31"/>
    <p:sldId id="729" r:id="rId32"/>
    <p:sldId id="730" r:id="rId33"/>
    <p:sldId id="731" r:id="rId34"/>
    <p:sldId id="732" r:id="rId35"/>
    <p:sldId id="735" r:id="rId36"/>
    <p:sldId id="736" r:id="rId37"/>
    <p:sldId id="737" r:id="rId38"/>
    <p:sldId id="554" r:id="rId39"/>
    <p:sldId id="548" r:id="rId40"/>
    <p:sldId id="534" r:id="rId41"/>
    <p:sldId id="301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aker, Ryan Shaun" initials="RYAN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8F8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2360" autoAdjust="0"/>
  </p:normalViewPr>
  <p:slideViewPr>
    <p:cSldViewPr>
      <p:cViewPr varScale="1">
        <p:scale>
          <a:sx n="61" d="100"/>
          <a:sy n="61" d="100"/>
        </p:scale>
        <p:origin x="1373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CAAA7C-7ACC-4BFB-BE93-9F32D66A2778}" type="datetimeFigureOut">
              <a:rPr lang="en-US" smtClean="0"/>
              <a:pPr/>
              <a:t>9/10/2022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5F639B-656A-4369-84E0-F13809BA208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3121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9/10/2022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9/10/2022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9/10/2022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77E0E-AA0C-4CA6-9370-9BDDCA793804}" type="datetimeFigureOut">
              <a:rPr lang="en-US" smtClean="0"/>
              <a:pPr/>
              <a:t>9/10/2022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77E0E-AA0C-4CA6-9370-9BDDCA793804}" type="datetimeFigureOut">
              <a:rPr lang="en-US" smtClean="0"/>
              <a:pPr/>
              <a:t>9/10/2022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49C08-3B7E-407B-958B-ADCA6B9AA50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Adaptive Learning Systems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EDUC5100</a:t>
            </a:r>
            <a:br>
              <a:rPr lang="en-US" dirty="0"/>
            </a:br>
            <a:r>
              <a:rPr lang="en-US" dirty="0"/>
              <a:t>Fall 2022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E61B2-E941-70DE-1B48-BC59C220F1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the benefits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0BAF01-BC7B-BCE2-896B-09C926C8F3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Assessing mastery during learning</a:t>
            </a:r>
          </a:p>
          <a:p>
            <a:endParaRPr lang="en-US" dirty="0"/>
          </a:p>
          <a:p>
            <a:r>
              <a:rPr lang="en-US" dirty="0"/>
              <a:t>Rather than assessing mastery during tests</a:t>
            </a:r>
          </a:p>
        </p:txBody>
      </p:sp>
    </p:spTree>
    <p:extLst>
      <p:ext uri="{BB962C8B-B14F-4D97-AF65-F5344CB8AC3E}">
        <p14:creationId xmlns:p14="http://schemas.microsoft.com/office/powerpoint/2010/main" val="7150385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401930-854A-6FFE-1B05-73FA96FB8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Mastery learning relies on </a:t>
            </a:r>
            <a:br>
              <a:rPr lang="en-US" dirty="0"/>
            </a:br>
            <a:r>
              <a:rPr lang="en-US" dirty="0"/>
              <a:t>knowledge tracing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D5B370-3C44-F342-9A15-2E77FEFC06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knowledge tracing?</a:t>
            </a:r>
          </a:p>
        </p:txBody>
      </p:sp>
    </p:spTree>
    <p:extLst>
      <p:ext uri="{BB962C8B-B14F-4D97-AF65-F5344CB8AC3E}">
        <p14:creationId xmlns:p14="http://schemas.microsoft.com/office/powerpoint/2010/main" val="183893963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401930-854A-6FFE-1B05-73FA96FB8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Mastery learning relies on </a:t>
            </a:r>
            <a:br>
              <a:rPr lang="en-US" dirty="0"/>
            </a:br>
            <a:r>
              <a:rPr lang="en-US" dirty="0"/>
              <a:t>knowledge tracing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D5B370-3C44-F342-9A15-2E77FEFC06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Classically: automated assessments of </a:t>
            </a:r>
            <a:r>
              <a:rPr lang="en-US" i="1" dirty="0"/>
              <a:t>what a student knows</a:t>
            </a:r>
            <a:endParaRPr lang="en-US" dirty="0"/>
          </a:p>
          <a:p>
            <a:endParaRPr lang="en-US" dirty="0"/>
          </a:p>
          <a:p>
            <a:r>
              <a:rPr lang="en-US" dirty="0"/>
              <a:t>More recently and controversially: automated predictions of </a:t>
            </a:r>
            <a:r>
              <a:rPr lang="en-US" i="1" dirty="0"/>
              <a:t>which items a student will get right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18789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401930-854A-6FFE-1B05-73FA96FB8F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Mastery learning relies on </a:t>
            </a:r>
            <a:br>
              <a:rPr lang="en-US" dirty="0"/>
            </a:br>
            <a:r>
              <a:rPr lang="en-US" dirty="0"/>
              <a:t>knowledge tracing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D5B370-3C44-F342-9A15-2E77FEFC06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3162"/>
          </a:xfrm>
        </p:spPr>
        <p:txBody>
          <a:bodyPr>
            <a:normAutofit/>
          </a:bodyPr>
          <a:lstStyle/>
          <a:p>
            <a:r>
              <a:rPr lang="en-US" dirty="0"/>
              <a:t>Classically: automated assessments of </a:t>
            </a:r>
            <a:r>
              <a:rPr lang="en-US" i="1" dirty="0"/>
              <a:t>what a student knows</a:t>
            </a:r>
            <a:endParaRPr lang="en-US" dirty="0"/>
          </a:p>
          <a:p>
            <a:endParaRPr lang="en-US" dirty="0"/>
          </a:p>
          <a:p>
            <a:r>
              <a:rPr lang="en-US" dirty="0"/>
              <a:t>More recently and controversially: automated predictions of </a:t>
            </a:r>
            <a:r>
              <a:rPr lang="en-US" i="1" dirty="0"/>
              <a:t>which items a student will get right</a:t>
            </a:r>
          </a:p>
          <a:p>
            <a:endParaRPr lang="en-US" i="1" dirty="0"/>
          </a:p>
          <a:p>
            <a:r>
              <a:rPr lang="en-US" dirty="0"/>
              <a:t>What‘s the difference?</a:t>
            </a:r>
          </a:p>
          <a:p>
            <a:r>
              <a:rPr lang="en-US" dirty="0"/>
              <a:t>What applications fit each of these better?</a:t>
            </a:r>
          </a:p>
        </p:txBody>
      </p:sp>
    </p:spTree>
    <p:extLst>
      <p:ext uri="{BB962C8B-B14F-4D97-AF65-F5344CB8AC3E}">
        <p14:creationId xmlns:p14="http://schemas.microsoft.com/office/powerpoint/2010/main" val="14804462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05CBC5-E803-7485-6867-F22A8E5939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Simple Assessment in Online Learning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F328AD-528C-8F9E-D603-9A372D575A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 in a row</a:t>
            </a:r>
          </a:p>
          <a:p>
            <a:r>
              <a:rPr lang="en-US" dirty="0"/>
              <a:t>Bayesian Knowledge Tracing (BKT; the most widely-used algorithm) (Corbett &amp; Anderson, 1995)</a:t>
            </a:r>
          </a:p>
        </p:txBody>
      </p:sp>
    </p:spTree>
    <p:extLst>
      <p:ext uri="{BB962C8B-B14F-4D97-AF65-F5344CB8AC3E}">
        <p14:creationId xmlns:p14="http://schemas.microsoft.com/office/powerpoint/2010/main" val="160981609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0E1B4-7225-F128-29C9-290365AA4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BKT 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EBD57-6ACB-0474-CFA8-1A273EED5B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here played with BKT in the spreadsheet?</a:t>
            </a: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78963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0E1B4-7225-F128-29C9-290365AA4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BKT 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9EBD57-6ACB-0474-CFA8-1A273EED5B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Who here played with BKT in the spreadsheet?</a:t>
            </a:r>
          </a:p>
          <a:p>
            <a:endParaRPr lang="en-US" dirty="0"/>
          </a:p>
          <a:p>
            <a:r>
              <a:rPr lang="en-US" dirty="0"/>
              <a:t>What are some of your observations?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01086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6824A-83AD-38F2-DE17-4E448EB3F6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BKT 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C42A6A-29E5-CBB6-B13B-8B45AECAA9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Apologies to those of you in 6191, this will be a little repetitive for you (next month)</a:t>
            </a:r>
          </a:p>
          <a:p>
            <a:endParaRPr lang="en-US" dirty="0"/>
          </a:p>
          <a:p>
            <a:r>
              <a:rPr lang="en-US" dirty="0"/>
              <a:t>We’ll go into a lot more detail in that class</a:t>
            </a:r>
          </a:p>
        </p:txBody>
      </p:sp>
    </p:spTree>
    <p:extLst>
      <p:ext uri="{BB962C8B-B14F-4D97-AF65-F5344CB8AC3E}">
        <p14:creationId xmlns:p14="http://schemas.microsoft.com/office/powerpoint/2010/main" val="201780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assumptions of BKT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Assess a student’s knowledge of skill/KC X</a:t>
            </a:r>
          </a:p>
          <a:p>
            <a:endParaRPr lang="en-US" dirty="0"/>
          </a:p>
          <a:p>
            <a:r>
              <a:rPr lang="en-US" dirty="0"/>
              <a:t>Based on a sequence of items that are scored between 0 and 1</a:t>
            </a:r>
          </a:p>
          <a:p>
            <a:pPr lvl="1"/>
            <a:r>
              <a:rPr lang="en-US" dirty="0"/>
              <a:t>Classically 0 </a:t>
            </a:r>
            <a:r>
              <a:rPr lang="en-US" b="1" i="1" dirty="0"/>
              <a:t>or</a:t>
            </a:r>
            <a:r>
              <a:rPr lang="en-US" dirty="0"/>
              <a:t> 1, but there are variants that relax this</a:t>
            </a:r>
            <a:br>
              <a:rPr lang="en-US" dirty="0"/>
            </a:br>
            <a:r>
              <a:rPr lang="en-US" dirty="0"/>
              <a:t>(e.g. Sao Pedro et al., 2013)</a:t>
            </a:r>
          </a:p>
          <a:p>
            <a:pPr lvl="1"/>
            <a:endParaRPr lang="en-US" dirty="0"/>
          </a:p>
          <a:p>
            <a:r>
              <a:rPr lang="en-US" dirty="0"/>
              <a:t>Where each item corresponds to a single skill</a:t>
            </a:r>
          </a:p>
          <a:p>
            <a:endParaRPr lang="en-US" dirty="0"/>
          </a:p>
          <a:p>
            <a:r>
              <a:rPr lang="en-US" dirty="0"/>
              <a:t>Where the student can learn on each item, due to help, feedback, scaffolding, etc.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853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assumptions of BKT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2648" y="1600200"/>
            <a:ext cx="8153400" cy="50292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Each skill has four parameters</a:t>
            </a:r>
            <a:endParaRPr lang="en-US" dirty="0">
              <a:latin typeface="Symbol" pitchFamily="18" charset="2"/>
            </a:endParaRP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From these parameters, and the pattern of successes and failures the student has had on each relevant skill so far</a:t>
            </a:r>
          </a:p>
          <a:p>
            <a:endParaRPr lang="en-US" dirty="0"/>
          </a:p>
          <a:p>
            <a:r>
              <a:rPr lang="en-US" dirty="0"/>
              <a:t>We can compute </a:t>
            </a:r>
          </a:p>
          <a:p>
            <a:pPr lvl="1"/>
            <a:r>
              <a:rPr lang="en-US" dirty="0"/>
              <a:t>Latent knowledge P(Ln) </a:t>
            </a:r>
          </a:p>
          <a:p>
            <a:pPr lvl="1"/>
            <a:r>
              <a:rPr lang="en-US" dirty="0"/>
              <a:t>The probability P(CORR) that the learner will get the item correct</a:t>
            </a:r>
          </a:p>
        </p:txBody>
      </p:sp>
    </p:spTree>
    <p:extLst>
      <p:ext uri="{BB962C8B-B14F-4D97-AF65-F5344CB8AC3E}">
        <p14:creationId xmlns:p14="http://schemas.microsoft.com/office/powerpoint/2010/main" val="2930357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Welcome!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68035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Key assumptions of BKT</a:t>
            </a:r>
          </a:p>
        </p:txBody>
      </p:sp>
      <p:sp>
        <p:nvSpPr>
          <p:cNvPr id="1666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95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2800" dirty="0"/>
              <a:t>Two-state learning model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Each skill is either </a:t>
            </a:r>
            <a:r>
              <a:rPr lang="en-US" altLang="en-US" u="sng" dirty="0"/>
              <a:t>learned</a:t>
            </a:r>
            <a:r>
              <a:rPr lang="en-US" altLang="en-US" dirty="0"/>
              <a:t> or </a:t>
            </a:r>
            <a:r>
              <a:rPr lang="en-US" altLang="en-US" u="sng" dirty="0"/>
              <a:t>unlearned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endParaRPr lang="en-US" altLang="en-US" sz="3200" u="sng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2800" dirty="0"/>
              <a:t>In problem-solving, the student can learn a skill at each opportunity to apply the skill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en-US" sz="2800" dirty="0"/>
          </a:p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sz="2800" dirty="0"/>
              <a:t>A student does not forget a skill, once he or she knows it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altLang="en-US" sz="2800" dirty="0"/>
          </a:p>
        </p:txBody>
      </p:sp>
    </p:spTree>
    <p:extLst>
      <p:ext uri="{BB962C8B-B14F-4D97-AF65-F5344CB8AC3E}">
        <p14:creationId xmlns:p14="http://schemas.microsoft.com/office/powerpoint/2010/main" val="3502770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6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666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6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666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6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66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6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666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Model Performance Assumptions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If the student knows a skill, there is still some chance the student will </a:t>
            </a:r>
            <a:r>
              <a:rPr lang="en-US" altLang="en-US" u="sng" dirty="0"/>
              <a:t>slip</a:t>
            </a:r>
            <a:r>
              <a:rPr lang="en-US" altLang="en-US" dirty="0"/>
              <a:t> and make a mistake.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If the student does not know a skill, there is still some chance the student will </a:t>
            </a:r>
            <a:r>
              <a:rPr lang="en-US" altLang="en-US" u="sng" dirty="0"/>
              <a:t>guess</a:t>
            </a:r>
            <a:r>
              <a:rPr lang="en-US" altLang="en-US" dirty="0"/>
              <a:t> correctly.</a:t>
            </a:r>
          </a:p>
          <a:p>
            <a:pPr eaLnBrk="1" hangingPunct="1"/>
            <a:endParaRPr lang="en-US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534533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Line 2"/>
          <p:cNvSpPr>
            <a:spLocks noChangeShapeType="1"/>
          </p:cNvSpPr>
          <p:nvPr/>
        </p:nvSpPr>
        <p:spPr bwMode="auto">
          <a:xfrm>
            <a:off x="3276600" y="3124200"/>
            <a:ext cx="4495800" cy="0"/>
          </a:xfrm>
          <a:prstGeom prst="line">
            <a:avLst/>
          </a:prstGeom>
          <a:noFill/>
          <a:ln w="76200">
            <a:pattFill prst="shingle">
              <a:fgClr>
                <a:schemeClr val="tx1"/>
              </a:fgClr>
              <a:bgClr>
                <a:srgbClr val="FFFFFF"/>
              </a:bgClr>
            </a:patt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228600"/>
            <a:ext cx="9144000" cy="1104900"/>
          </a:xfrm>
        </p:spPr>
        <p:txBody>
          <a:bodyPr/>
          <a:lstStyle/>
          <a:p>
            <a:pPr eaLnBrk="1" hangingPunct="1"/>
            <a:r>
              <a:rPr lang="en-US" altLang="en-US" sz="3600" dirty="0"/>
              <a:t>Classical BKT</a:t>
            </a:r>
            <a:endParaRPr lang="en-US" altLang="en-US" dirty="0"/>
          </a:p>
        </p:txBody>
      </p:sp>
      <p:sp>
        <p:nvSpPr>
          <p:cNvPr id="24580" name="Oval 4"/>
          <p:cNvSpPr>
            <a:spLocks noChangeArrowheads="1"/>
          </p:cNvSpPr>
          <p:nvPr/>
        </p:nvSpPr>
        <p:spPr bwMode="auto">
          <a:xfrm>
            <a:off x="3276600" y="1524000"/>
            <a:ext cx="1371600" cy="1371600"/>
          </a:xfrm>
          <a:prstGeom prst="ellips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4581" name="Text Box 5"/>
          <p:cNvSpPr txBox="1">
            <a:spLocks noChangeArrowheads="1"/>
          </p:cNvSpPr>
          <p:nvPr/>
        </p:nvSpPr>
        <p:spPr bwMode="auto">
          <a:xfrm>
            <a:off x="3124200" y="1752600"/>
            <a:ext cx="16764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en-US">
                <a:solidFill>
                  <a:schemeClr val="tx2"/>
                </a:solidFill>
                <a:latin typeface="Times" pitchFamily="18" charset="0"/>
              </a:rPr>
              <a:t>Not learned</a:t>
            </a:r>
            <a:endParaRPr lang="en-US" altLang="en-US" sz="2400">
              <a:solidFill>
                <a:schemeClr val="tx2"/>
              </a:solidFill>
              <a:latin typeface="Times" pitchFamily="18" charset="0"/>
            </a:endParaRPr>
          </a:p>
        </p:txBody>
      </p:sp>
      <p:sp>
        <p:nvSpPr>
          <p:cNvPr id="24582" name="Line 6"/>
          <p:cNvSpPr>
            <a:spLocks noChangeShapeType="1"/>
          </p:cNvSpPr>
          <p:nvPr/>
        </p:nvSpPr>
        <p:spPr bwMode="auto">
          <a:xfrm>
            <a:off x="4648200" y="2209800"/>
            <a:ext cx="1295400" cy="0"/>
          </a:xfrm>
          <a:prstGeom prst="line">
            <a:avLst/>
          </a:prstGeom>
          <a:noFill/>
          <a:ln w="28575">
            <a:solidFill>
              <a:schemeClr val="tx1"/>
            </a:solidFill>
            <a:prstDash val="dash"/>
            <a:round/>
            <a:headEnd type="none" w="sm" len="sm"/>
            <a:tailEnd type="triangle" w="lg" len="lg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228600" y="3581400"/>
            <a:ext cx="8686800" cy="3117850"/>
          </a:xfrm>
          <a:prstGeom prst="rect">
            <a:avLst/>
          </a:prstGeom>
          <a:solidFill>
            <a:schemeClr val="bg1"/>
          </a:solidFill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u="sng">
                <a:latin typeface="Times" pitchFamily="18" charset="0"/>
              </a:rPr>
              <a:t>Two Learning Parameters</a:t>
            </a:r>
            <a:endParaRPr lang="en-US" altLang="en-US">
              <a:latin typeface="Times" pitchFamily="18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altLang="en-US">
                <a:latin typeface="Times" pitchFamily="18" charset="0"/>
              </a:rPr>
              <a:t>p(L</a:t>
            </a:r>
            <a:r>
              <a:rPr lang="en-US" altLang="en-US" baseline="-25000">
                <a:latin typeface="Times" pitchFamily="18" charset="0"/>
              </a:rPr>
              <a:t>0</a:t>
            </a:r>
            <a:r>
              <a:rPr lang="en-US" altLang="en-US">
                <a:latin typeface="Times" pitchFamily="18" charset="0"/>
              </a:rPr>
              <a:t>)	Probability the skill is already known before the first opportunity to use the skill in problem solving.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en-US">
                <a:latin typeface="Times" pitchFamily="18" charset="0"/>
              </a:rPr>
              <a:t>p(T)	Probability the skill will be learned at each opportunity to use the skill.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en-US" u="sng">
                <a:latin typeface="Times" pitchFamily="18" charset="0"/>
              </a:rPr>
              <a:t>Two Performance Parameters</a:t>
            </a:r>
            <a:endParaRPr lang="en-US" altLang="en-US">
              <a:latin typeface="Times" pitchFamily="18" charset="0"/>
            </a:endParaRPr>
          </a:p>
          <a:p>
            <a:pPr eaLnBrk="0" hangingPunct="0">
              <a:spcBef>
                <a:spcPct val="50000"/>
              </a:spcBef>
            </a:pPr>
            <a:r>
              <a:rPr lang="en-US" altLang="en-US">
                <a:latin typeface="Times" pitchFamily="18" charset="0"/>
              </a:rPr>
              <a:t>p(G)	Probability the student will guess correctly if the skill is not known.</a:t>
            </a:r>
          </a:p>
          <a:p>
            <a:pPr eaLnBrk="0" hangingPunct="0">
              <a:spcBef>
                <a:spcPct val="50000"/>
              </a:spcBef>
            </a:pPr>
            <a:r>
              <a:rPr lang="en-US" altLang="en-US">
                <a:latin typeface="Times" pitchFamily="18" charset="0"/>
              </a:rPr>
              <a:t>p(S)	Probability the student will slip (make a mistake) if the skill is known.</a:t>
            </a:r>
          </a:p>
          <a:p>
            <a:pPr eaLnBrk="0" hangingPunct="0">
              <a:spcBef>
                <a:spcPct val="50000"/>
              </a:spcBef>
            </a:pPr>
            <a:endParaRPr lang="en-US" altLang="en-US">
              <a:latin typeface="Times" pitchFamily="18" charset="0"/>
            </a:endParaRPr>
          </a:p>
        </p:txBody>
      </p:sp>
      <p:sp>
        <p:nvSpPr>
          <p:cNvPr id="24584" name="Oval 8"/>
          <p:cNvSpPr>
            <a:spLocks noChangeArrowheads="1"/>
          </p:cNvSpPr>
          <p:nvPr/>
        </p:nvSpPr>
        <p:spPr bwMode="auto">
          <a:xfrm>
            <a:off x="5943600" y="1524000"/>
            <a:ext cx="1371600" cy="1371600"/>
          </a:xfrm>
          <a:prstGeom prst="ellipse">
            <a:avLst/>
          </a:prstGeom>
          <a:noFill/>
          <a:ln w="12700">
            <a:solidFill>
              <a:schemeClr val="accent2"/>
            </a:solidFill>
            <a:round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4585" name="Text Box 9"/>
          <p:cNvSpPr txBox="1">
            <a:spLocks noChangeArrowheads="1"/>
          </p:cNvSpPr>
          <p:nvPr/>
        </p:nvSpPr>
        <p:spPr bwMode="auto">
          <a:xfrm>
            <a:off x="5791200" y="1752600"/>
            <a:ext cx="1676400" cy="7318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altLang="en-US">
                <a:solidFill>
                  <a:schemeClr val="tx2"/>
                </a:solidFill>
                <a:latin typeface="Times" pitchFamily="18" charset="0"/>
              </a:rPr>
              <a:t>Learned</a:t>
            </a:r>
          </a:p>
          <a:p>
            <a:pPr algn="ctr" eaLnBrk="0" hangingPunct="0"/>
            <a:endParaRPr lang="en-US" altLang="en-US" sz="2400">
              <a:solidFill>
                <a:schemeClr val="tx2"/>
              </a:solidFill>
              <a:latin typeface="Times" pitchFamily="18" charset="0"/>
            </a:endParaRPr>
          </a:p>
        </p:txBody>
      </p:sp>
      <p:sp>
        <p:nvSpPr>
          <p:cNvPr id="24586" name="Text Box 10"/>
          <p:cNvSpPr txBox="1">
            <a:spLocks noChangeArrowheads="1"/>
          </p:cNvSpPr>
          <p:nvPr/>
        </p:nvSpPr>
        <p:spPr bwMode="auto">
          <a:xfrm>
            <a:off x="5029200" y="1676400"/>
            <a:ext cx="6096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latin typeface="Times" pitchFamily="18" charset="0"/>
              </a:rPr>
              <a:t>p(T)</a:t>
            </a:r>
          </a:p>
        </p:txBody>
      </p:sp>
      <p:sp>
        <p:nvSpPr>
          <p:cNvPr id="24587" name="Rectangle 11"/>
          <p:cNvSpPr>
            <a:spLocks noChangeArrowheads="1"/>
          </p:cNvSpPr>
          <p:nvPr/>
        </p:nvSpPr>
        <p:spPr bwMode="auto">
          <a:xfrm>
            <a:off x="3429000" y="3352800"/>
            <a:ext cx="1143000" cy="381000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4588" name="Text Box 12"/>
          <p:cNvSpPr txBox="1">
            <a:spLocks noChangeArrowheads="1"/>
          </p:cNvSpPr>
          <p:nvPr/>
        </p:nvSpPr>
        <p:spPr bwMode="auto">
          <a:xfrm>
            <a:off x="3581400" y="3352800"/>
            <a:ext cx="10668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solidFill>
                  <a:schemeClr val="tx2"/>
                </a:solidFill>
                <a:latin typeface="Times" pitchFamily="18" charset="0"/>
              </a:rPr>
              <a:t>correct</a:t>
            </a:r>
            <a:endParaRPr lang="en-US" altLang="en-US">
              <a:latin typeface="Times" pitchFamily="18" charset="0"/>
            </a:endParaRPr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6096000" y="3352800"/>
            <a:ext cx="1143000" cy="381000"/>
          </a:xfrm>
          <a:prstGeom prst="rect">
            <a:avLst/>
          </a:prstGeom>
          <a:noFill/>
          <a:ln w="12700">
            <a:solidFill>
              <a:schemeClr val="accent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>
              <a:latin typeface="Calibri" pitchFamily="34" charset="0"/>
            </a:endParaRPr>
          </a:p>
        </p:txBody>
      </p:sp>
      <p:sp>
        <p:nvSpPr>
          <p:cNvPr id="24590" name="Text Box 14"/>
          <p:cNvSpPr txBox="1">
            <a:spLocks noChangeArrowheads="1"/>
          </p:cNvSpPr>
          <p:nvPr/>
        </p:nvSpPr>
        <p:spPr bwMode="auto">
          <a:xfrm>
            <a:off x="6248400" y="3352800"/>
            <a:ext cx="10668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solidFill>
                  <a:schemeClr val="tx2"/>
                </a:solidFill>
                <a:latin typeface="Times" pitchFamily="18" charset="0"/>
              </a:rPr>
              <a:t>correct</a:t>
            </a:r>
            <a:endParaRPr lang="en-US" altLang="en-US">
              <a:latin typeface="Times" pitchFamily="18" charset="0"/>
            </a:endParaRPr>
          </a:p>
        </p:txBody>
      </p:sp>
      <p:sp>
        <p:nvSpPr>
          <p:cNvPr id="24591" name="Line 15"/>
          <p:cNvSpPr>
            <a:spLocks noChangeShapeType="1"/>
          </p:cNvSpPr>
          <p:nvPr/>
        </p:nvSpPr>
        <p:spPr bwMode="auto">
          <a:xfrm>
            <a:off x="3962400" y="28956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lg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2" name="Text Box 16"/>
          <p:cNvSpPr txBox="1">
            <a:spLocks noChangeArrowheads="1"/>
          </p:cNvSpPr>
          <p:nvPr/>
        </p:nvSpPr>
        <p:spPr bwMode="auto">
          <a:xfrm>
            <a:off x="4191000" y="2743200"/>
            <a:ext cx="6858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latin typeface="Times" pitchFamily="18" charset="0"/>
              </a:rPr>
              <a:t>p(G)</a:t>
            </a:r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629400" y="2895600"/>
            <a:ext cx="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 type="none" w="sm" len="sm"/>
            <a:tailEnd type="triangle" w="lg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94" name="Text Box 18"/>
          <p:cNvSpPr txBox="1">
            <a:spLocks noChangeArrowheads="1"/>
          </p:cNvSpPr>
          <p:nvPr/>
        </p:nvSpPr>
        <p:spPr bwMode="auto">
          <a:xfrm>
            <a:off x="6934200" y="2743200"/>
            <a:ext cx="10668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latin typeface="Times" pitchFamily="18" charset="0"/>
              </a:rPr>
              <a:t>1-p(S)</a:t>
            </a:r>
          </a:p>
        </p:txBody>
      </p:sp>
      <p:sp>
        <p:nvSpPr>
          <p:cNvPr id="24595" name="Text Box 19"/>
          <p:cNvSpPr txBox="1">
            <a:spLocks noChangeArrowheads="1"/>
          </p:cNvSpPr>
          <p:nvPr/>
        </p:nvSpPr>
        <p:spPr bwMode="auto">
          <a:xfrm>
            <a:off x="6324600" y="2362200"/>
            <a:ext cx="914400" cy="36671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>
                <a:latin typeface="Times" pitchFamily="18" charset="0"/>
              </a:rPr>
              <a:t>p(L</a:t>
            </a:r>
            <a:r>
              <a:rPr lang="en-US" altLang="en-US" baseline="-25000">
                <a:latin typeface="Times" pitchFamily="18" charset="0"/>
              </a:rPr>
              <a:t>0</a:t>
            </a:r>
            <a:r>
              <a:rPr lang="en-US" altLang="en-US">
                <a:latin typeface="Times" pitchFamily="18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39250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D2B9C-1EB9-5A7D-7E21-4BCFA5BCA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 Comments?</a:t>
            </a:r>
          </a:p>
        </p:txBody>
      </p:sp>
    </p:spTree>
    <p:extLst>
      <p:ext uri="{BB962C8B-B14F-4D97-AF65-F5344CB8AC3E}">
        <p14:creationId xmlns:p14="http://schemas.microsoft.com/office/powerpoint/2010/main" val="80893461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BKT weaknesses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BKT is a good, successful, and useful algorithm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But BKT has some blatant weaknesses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Can anyone list some?</a:t>
            </a:r>
          </a:p>
          <a:p>
            <a:pPr eaLnBrk="1" hangingPunct="1"/>
            <a:endParaRPr lang="en-US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062902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dirty="0"/>
              <a:t>BKT weaknesses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51054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dirty="0"/>
              <a:t>BKT has some blatant weaknesses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Here are a few I identify</a:t>
            </a:r>
          </a:p>
          <a:p>
            <a:pPr lvl="1"/>
            <a:r>
              <a:rPr lang="en-US" altLang="en-US" dirty="0"/>
              <a:t>Doesn’t pay attention to forgetting over time (extensions to do so aren’t great)</a:t>
            </a:r>
          </a:p>
          <a:p>
            <a:pPr lvl="1"/>
            <a:r>
              <a:rPr lang="en-US" altLang="en-US" dirty="0"/>
              <a:t>Doesn’t fit data as well as more recent algorithms</a:t>
            </a:r>
          </a:p>
          <a:p>
            <a:pPr lvl="1"/>
            <a:r>
              <a:rPr lang="en-US" altLang="en-US" dirty="0"/>
              <a:t>You need a high-quality skill-item mapping</a:t>
            </a:r>
          </a:p>
          <a:p>
            <a:pPr lvl="1"/>
            <a:r>
              <a:rPr lang="en-US" altLang="en-US" dirty="0"/>
              <a:t>Assumes all items within skill are same difficulty</a:t>
            </a:r>
          </a:p>
          <a:p>
            <a:pPr lvl="1"/>
            <a:r>
              <a:rPr lang="en-US" altLang="en-US" dirty="0"/>
              <a:t>Doesn’t account for relationships between skills</a:t>
            </a:r>
            <a:br>
              <a:rPr lang="en-US" altLang="en-US" dirty="0"/>
            </a:br>
            <a:r>
              <a:rPr lang="en-US" altLang="en-US" dirty="0"/>
              <a:t>(extensions to do so more for research than real-world)</a:t>
            </a:r>
          </a:p>
          <a:p>
            <a:pPr eaLnBrk="1" hangingPunct="1"/>
            <a:endParaRPr lang="en-US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199050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Some competitors</a:t>
            </a:r>
            <a:br>
              <a:rPr lang="en-US" altLang="en-US" dirty="0"/>
            </a:br>
            <a:r>
              <a:rPr lang="en-US" altLang="en-US" dirty="0"/>
              <a:t>(can anyone give a quick description of each, from the chapter?)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5105400"/>
          </a:xfrm>
        </p:spPr>
        <p:txBody>
          <a:bodyPr>
            <a:normAutofit/>
          </a:bodyPr>
          <a:lstStyle/>
          <a:p>
            <a:pPr eaLnBrk="1" hangingPunct="1"/>
            <a:endParaRPr lang="en-US" altLang="en-US" sz="4000" dirty="0"/>
          </a:p>
          <a:p>
            <a:pPr eaLnBrk="1" hangingPunct="1"/>
            <a:r>
              <a:rPr lang="en-US" altLang="en-US" sz="4000" dirty="0"/>
              <a:t>PFA</a:t>
            </a:r>
          </a:p>
          <a:p>
            <a:pPr eaLnBrk="1" hangingPunct="1"/>
            <a:r>
              <a:rPr lang="en-US" altLang="en-US" sz="4000" dirty="0"/>
              <a:t>Elo</a:t>
            </a:r>
          </a:p>
          <a:p>
            <a:pPr eaLnBrk="1" hangingPunct="1"/>
            <a:r>
              <a:rPr lang="en-US" altLang="en-US" sz="4000" dirty="0"/>
              <a:t>DKT</a:t>
            </a:r>
          </a:p>
        </p:txBody>
      </p:sp>
    </p:spTree>
    <p:extLst>
      <p:ext uri="{BB962C8B-B14F-4D97-AF65-F5344CB8AC3E}">
        <p14:creationId xmlns:p14="http://schemas.microsoft.com/office/powerpoint/2010/main" val="3354720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altLang="en-US" dirty="0"/>
              <a:t>What are some strengths and weaknesses of each of these?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5105400"/>
          </a:xfrm>
        </p:spPr>
        <p:txBody>
          <a:bodyPr>
            <a:normAutofit/>
          </a:bodyPr>
          <a:lstStyle/>
          <a:p>
            <a:pPr eaLnBrk="1" hangingPunct="1"/>
            <a:endParaRPr lang="en-US" altLang="en-US" sz="4000" dirty="0"/>
          </a:p>
          <a:p>
            <a:pPr eaLnBrk="1" hangingPunct="1"/>
            <a:r>
              <a:rPr lang="en-US" altLang="en-US" sz="4000" dirty="0"/>
              <a:t>PFA</a:t>
            </a:r>
          </a:p>
          <a:p>
            <a:pPr eaLnBrk="1" hangingPunct="1"/>
            <a:r>
              <a:rPr lang="en-US" altLang="en-US" sz="4000" dirty="0"/>
              <a:t>Elo</a:t>
            </a:r>
          </a:p>
          <a:p>
            <a:pPr eaLnBrk="1" hangingPunct="1"/>
            <a:r>
              <a:rPr lang="en-US" altLang="en-US" sz="4000" dirty="0"/>
              <a:t>DKT</a:t>
            </a:r>
          </a:p>
        </p:txBody>
      </p:sp>
    </p:spTree>
    <p:extLst>
      <p:ext uri="{BB962C8B-B14F-4D97-AF65-F5344CB8AC3E}">
        <p14:creationId xmlns:p14="http://schemas.microsoft.com/office/powerpoint/2010/main" val="506993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altLang="en-US" dirty="0"/>
              <a:t>More recent competitors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458200" cy="5105400"/>
          </a:xfrm>
        </p:spPr>
        <p:txBody>
          <a:bodyPr>
            <a:normAutofit lnSpcReduction="10000"/>
          </a:bodyPr>
          <a:lstStyle/>
          <a:p>
            <a:pPr eaLnBrk="1" hangingPunct="1"/>
            <a:r>
              <a:rPr lang="en-US" altLang="en-US" sz="4000" dirty="0"/>
              <a:t>LFKT </a:t>
            </a:r>
          </a:p>
          <a:p>
            <a:pPr eaLnBrk="1" hangingPunct="1"/>
            <a:r>
              <a:rPr lang="en-US" altLang="en-US" sz="4000" dirty="0"/>
              <a:t>FAST</a:t>
            </a:r>
          </a:p>
          <a:p>
            <a:r>
              <a:rPr lang="en-US" altLang="en-US" sz="4000" dirty="0"/>
              <a:t>LKT family: extensions to PFA</a:t>
            </a:r>
          </a:p>
          <a:p>
            <a:r>
              <a:rPr lang="en-US" altLang="en-US" sz="4000" dirty="0"/>
              <a:t>DKT family: DKVMN, SAKT, </a:t>
            </a:r>
            <a:r>
              <a:rPr lang="pt-BR" sz="4000" dirty="0"/>
              <a:t>LSTM-SAKT, SAINT, SAINT+, LANA, ADKT, KQN, </a:t>
            </a:r>
            <a:r>
              <a:rPr lang="pt-BR" sz="4000" dirty="0" err="1"/>
              <a:t>Deep</a:t>
            </a:r>
            <a:r>
              <a:rPr lang="pt-BR" sz="4000" dirty="0"/>
              <a:t>-IRT, </a:t>
            </a:r>
            <a:r>
              <a:rPr lang="pt-BR" sz="4000" dirty="0" err="1"/>
              <a:t>Rkt</a:t>
            </a:r>
            <a:r>
              <a:rPr lang="pt-BR" sz="4000" dirty="0"/>
              <a:t>, etc. etc. etc.)</a:t>
            </a:r>
            <a:endParaRPr lang="en-US" sz="3600" dirty="0"/>
          </a:p>
          <a:p>
            <a:endParaRPr lang="en-US" sz="3600" dirty="0"/>
          </a:p>
          <a:p>
            <a:r>
              <a:rPr lang="en-US" sz="3600" dirty="0"/>
              <a:t>AOA extension</a:t>
            </a:r>
            <a:endParaRPr lang="pt-BR" sz="4000" dirty="0"/>
          </a:p>
        </p:txBody>
      </p:sp>
    </p:spTree>
    <p:extLst>
      <p:ext uri="{BB962C8B-B14F-4D97-AF65-F5344CB8AC3E}">
        <p14:creationId xmlns:p14="http://schemas.microsoft.com/office/powerpoint/2010/main" val="4248418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355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84772B-18BC-5BA9-2567-BAA0D1D544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Comments? 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49C37D-432E-9146-F385-D893435654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55797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0429E-787A-FF31-BB26-03A3058802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Any questions about Assignment 1 </a:t>
            </a:r>
            <a:br>
              <a:rPr lang="en-US" dirty="0"/>
            </a:br>
            <a:r>
              <a:rPr lang="en-US" dirty="0"/>
              <a:t>paper requirements?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214760-3F37-BCF1-92CB-D09C2E64E5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75280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1877A2-852C-4417-34D8-5E9E108CC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291090"/>
            <a:ext cx="7886699" cy="93268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29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Picking the best algorithm: Dimensions to the debate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9481D88-CDC3-F401-EC95-F518761669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4401507"/>
              </p:ext>
            </p:extLst>
          </p:nvPr>
        </p:nvGraphicFramePr>
        <p:xfrm>
          <a:off x="381000" y="1371600"/>
          <a:ext cx="8229600" cy="51953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392136222"/>
                    </a:ext>
                  </a:extLst>
                </a:gridCol>
              </a:tblGrid>
              <a:tr h="313484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32" marR="3332" marT="3332" marB="0" anchor="b"/>
                </a:tc>
                <a:extLst>
                  <a:ext uri="{0D108BD9-81ED-4DB2-BD59-A6C34878D82A}">
                    <a16:rowId xmlns:a16="http://schemas.microsoft.com/office/drawing/2014/main" val="1840241023"/>
                  </a:ext>
                </a:extLst>
              </a:tr>
              <a:tr h="64606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* Which model is most accurate at predicting future performance in the learning system?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32" marR="3332" marT="3332" marB="0" anchor="b"/>
                </a:tc>
                <a:extLst>
                  <a:ext uri="{0D108BD9-81ED-4DB2-BD59-A6C34878D82A}">
                    <a16:rowId xmlns:a16="http://schemas.microsoft.com/office/drawing/2014/main" val="2499333169"/>
                  </a:ext>
                </a:extLst>
              </a:tr>
              <a:tr h="64606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* Which model is most accurate at predicting future performance on external tests?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32" marR="3332" marT="3332" marB="0" anchor="b"/>
                </a:tc>
                <a:extLst>
                  <a:ext uri="{0D108BD9-81ED-4DB2-BD59-A6C34878D82A}">
                    <a16:rowId xmlns:a16="http://schemas.microsoft.com/office/drawing/2014/main" val="1673930634"/>
                  </a:ext>
                </a:extLst>
              </a:tr>
              <a:tr h="64606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* Does a model say a student has mastered too quickly? (Leading to a student moving on who is not ready)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32" marR="3332" marT="3332" marB="0" anchor="b"/>
                </a:tc>
                <a:extLst>
                  <a:ext uri="{0D108BD9-81ED-4DB2-BD59-A6C34878D82A}">
                    <a16:rowId xmlns:a16="http://schemas.microsoft.com/office/drawing/2014/main" val="1734771428"/>
                  </a:ext>
                </a:extLst>
              </a:tr>
              <a:tr h="64606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* Does a model say a student has mastered too slowly? (Leading to a student wasting time)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32" marR="3332" marT="3332" marB="0" anchor="b"/>
                </a:tc>
                <a:extLst>
                  <a:ext uri="{0D108BD9-81ED-4DB2-BD59-A6C34878D82A}">
                    <a16:rowId xmlns:a16="http://schemas.microsoft.com/office/drawing/2014/main" val="3012164882"/>
                  </a:ext>
                </a:extLst>
              </a:tr>
              <a:tr h="64606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* Does a model display other weird behavior (such as lowering a knowledge estimate after a correct answer)?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32" marR="3332" marT="3332" marB="0" anchor="b"/>
                </a:tc>
                <a:extLst>
                  <a:ext uri="{0D108BD9-81ED-4DB2-BD59-A6C34878D82A}">
                    <a16:rowId xmlns:a16="http://schemas.microsoft.com/office/drawing/2014/main" val="1983955346"/>
                  </a:ext>
                </a:extLst>
              </a:tr>
              <a:tr h="35939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* How much data does a model need in order to function correctly?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32" marR="3332" marT="3332" marB="0" anchor="b"/>
                </a:tc>
                <a:extLst>
                  <a:ext uri="{0D108BD9-81ED-4DB2-BD59-A6C34878D82A}">
                    <a16:rowId xmlns:a16="http://schemas.microsoft.com/office/drawing/2014/main" val="929652878"/>
                  </a:ext>
                </a:extLst>
              </a:tr>
              <a:tr h="64606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* Can a model take into account situations where an item involves multiple skills?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32" marR="3332" marT="3332" marB="0" anchor="b"/>
                </a:tc>
                <a:extLst>
                  <a:ext uri="{0D108BD9-81ED-4DB2-BD59-A6C34878D82A}">
                    <a16:rowId xmlns:a16="http://schemas.microsoft.com/office/drawing/2014/main" val="311994326"/>
                  </a:ext>
                </a:extLst>
              </a:tr>
              <a:tr h="64606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* How much should a model adjust itself to an individual student? (rate of learning, amount of guessing, etc.)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32" marR="3332" marT="3332" marB="0" anchor="b"/>
                </a:tc>
                <a:extLst>
                  <a:ext uri="{0D108BD9-81ED-4DB2-BD59-A6C34878D82A}">
                    <a16:rowId xmlns:a16="http://schemas.microsoft.com/office/drawing/2014/main" val="29857920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6428205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1877A2-852C-4417-34D8-5E9E108CC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291090"/>
            <a:ext cx="7886699" cy="93268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29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Which dimensions are most important for use </a:t>
            </a:r>
            <a:r>
              <a:rPr lang="en-US" sz="2900" dirty="0"/>
              <a:t>to adapt system? (student never sees estimate)</a:t>
            </a:r>
            <a:endParaRPr lang="en-US" sz="29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9481D88-CDC3-F401-EC95-F518761669CC}"/>
              </a:ext>
            </a:extLst>
          </p:cNvPr>
          <p:cNvGraphicFramePr>
            <a:graphicFrameLocks noGrp="1"/>
          </p:cNvGraphicFramePr>
          <p:nvPr/>
        </p:nvGraphicFramePr>
        <p:xfrm>
          <a:off x="381000" y="1371600"/>
          <a:ext cx="8229600" cy="51953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392136222"/>
                    </a:ext>
                  </a:extLst>
                </a:gridCol>
              </a:tblGrid>
              <a:tr h="313484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32" marR="3332" marT="3332" marB="0" anchor="b"/>
                </a:tc>
                <a:extLst>
                  <a:ext uri="{0D108BD9-81ED-4DB2-BD59-A6C34878D82A}">
                    <a16:rowId xmlns:a16="http://schemas.microsoft.com/office/drawing/2014/main" val="1840241023"/>
                  </a:ext>
                </a:extLst>
              </a:tr>
              <a:tr h="64606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* Which model is most accurate at predicting future performance in the learning system?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32" marR="3332" marT="3332" marB="0" anchor="b"/>
                </a:tc>
                <a:extLst>
                  <a:ext uri="{0D108BD9-81ED-4DB2-BD59-A6C34878D82A}">
                    <a16:rowId xmlns:a16="http://schemas.microsoft.com/office/drawing/2014/main" val="2499333169"/>
                  </a:ext>
                </a:extLst>
              </a:tr>
              <a:tr h="64606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* Which model is most accurate at predicting future performance on external tests?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32" marR="3332" marT="3332" marB="0" anchor="b"/>
                </a:tc>
                <a:extLst>
                  <a:ext uri="{0D108BD9-81ED-4DB2-BD59-A6C34878D82A}">
                    <a16:rowId xmlns:a16="http://schemas.microsoft.com/office/drawing/2014/main" val="1673930634"/>
                  </a:ext>
                </a:extLst>
              </a:tr>
              <a:tr h="64606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* Does a model say a student has mastered too quickly? (Leading to a student moving on who is not ready)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32" marR="3332" marT="3332" marB="0" anchor="b"/>
                </a:tc>
                <a:extLst>
                  <a:ext uri="{0D108BD9-81ED-4DB2-BD59-A6C34878D82A}">
                    <a16:rowId xmlns:a16="http://schemas.microsoft.com/office/drawing/2014/main" val="1734771428"/>
                  </a:ext>
                </a:extLst>
              </a:tr>
              <a:tr h="64606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* Does a model say a student has mastered too slowly? (Leading to a student wasting time)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32" marR="3332" marT="3332" marB="0" anchor="b"/>
                </a:tc>
                <a:extLst>
                  <a:ext uri="{0D108BD9-81ED-4DB2-BD59-A6C34878D82A}">
                    <a16:rowId xmlns:a16="http://schemas.microsoft.com/office/drawing/2014/main" val="3012164882"/>
                  </a:ext>
                </a:extLst>
              </a:tr>
              <a:tr h="64606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* Does a model display other weird behavior (such as lowering a knowledge estimate after a correct answer)?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32" marR="3332" marT="3332" marB="0" anchor="b"/>
                </a:tc>
                <a:extLst>
                  <a:ext uri="{0D108BD9-81ED-4DB2-BD59-A6C34878D82A}">
                    <a16:rowId xmlns:a16="http://schemas.microsoft.com/office/drawing/2014/main" val="1983955346"/>
                  </a:ext>
                </a:extLst>
              </a:tr>
              <a:tr h="35939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* How much data does a model need in order to function correctly?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32" marR="3332" marT="3332" marB="0" anchor="b"/>
                </a:tc>
                <a:extLst>
                  <a:ext uri="{0D108BD9-81ED-4DB2-BD59-A6C34878D82A}">
                    <a16:rowId xmlns:a16="http://schemas.microsoft.com/office/drawing/2014/main" val="929652878"/>
                  </a:ext>
                </a:extLst>
              </a:tr>
              <a:tr h="64606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* Can a model take into account situations where an item involves multiple skills?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32" marR="3332" marT="3332" marB="0" anchor="b"/>
                </a:tc>
                <a:extLst>
                  <a:ext uri="{0D108BD9-81ED-4DB2-BD59-A6C34878D82A}">
                    <a16:rowId xmlns:a16="http://schemas.microsoft.com/office/drawing/2014/main" val="311994326"/>
                  </a:ext>
                </a:extLst>
              </a:tr>
              <a:tr h="64606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* How much should a model adjust itself to an individual student? (rate of learning, amount of guessing, etc.)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32" marR="3332" marT="3332" marB="0" anchor="b"/>
                </a:tc>
                <a:extLst>
                  <a:ext uri="{0D108BD9-81ED-4DB2-BD59-A6C34878D82A}">
                    <a16:rowId xmlns:a16="http://schemas.microsoft.com/office/drawing/2014/main" val="29857920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770227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1877A2-852C-4417-34D8-5E9E108CC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291090"/>
            <a:ext cx="7886699" cy="93268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29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Which dimensions are most important for use </a:t>
            </a:r>
            <a:r>
              <a:rPr lang="en-US" sz="2900" dirty="0"/>
              <a:t>to support teacher decision-making?</a:t>
            </a:r>
            <a:endParaRPr lang="en-US" sz="2900" kern="1200" dirty="0"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9481D88-CDC3-F401-EC95-F518761669CC}"/>
              </a:ext>
            </a:extLst>
          </p:cNvPr>
          <p:cNvGraphicFramePr>
            <a:graphicFrameLocks noGrp="1"/>
          </p:cNvGraphicFramePr>
          <p:nvPr/>
        </p:nvGraphicFramePr>
        <p:xfrm>
          <a:off x="381000" y="1371600"/>
          <a:ext cx="8229600" cy="51953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392136222"/>
                    </a:ext>
                  </a:extLst>
                </a:gridCol>
              </a:tblGrid>
              <a:tr h="313484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32" marR="3332" marT="3332" marB="0" anchor="b"/>
                </a:tc>
                <a:extLst>
                  <a:ext uri="{0D108BD9-81ED-4DB2-BD59-A6C34878D82A}">
                    <a16:rowId xmlns:a16="http://schemas.microsoft.com/office/drawing/2014/main" val="1840241023"/>
                  </a:ext>
                </a:extLst>
              </a:tr>
              <a:tr h="64606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* Which model is most accurate at predicting future performance in the learning system?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32" marR="3332" marT="3332" marB="0" anchor="b"/>
                </a:tc>
                <a:extLst>
                  <a:ext uri="{0D108BD9-81ED-4DB2-BD59-A6C34878D82A}">
                    <a16:rowId xmlns:a16="http://schemas.microsoft.com/office/drawing/2014/main" val="2499333169"/>
                  </a:ext>
                </a:extLst>
              </a:tr>
              <a:tr h="64606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* Which model is most accurate at predicting future performance on external tests?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32" marR="3332" marT="3332" marB="0" anchor="b"/>
                </a:tc>
                <a:extLst>
                  <a:ext uri="{0D108BD9-81ED-4DB2-BD59-A6C34878D82A}">
                    <a16:rowId xmlns:a16="http://schemas.microsoft.com/office/drawing/2014/main" val="1673930634"/>
                  </a:ext>
                </a:extLst>
              </a:tr>
              <a:tr h="64606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* Does a model say a student has mastered too quickly? (Leading to a student moving on who is not ready)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32" marR="3332" marT="3332" marB="0" anchor="b"/>
                </a:tc>
                <a:extLst>
                  <a:ext uri="{0D108BD9-81ED-4DB2-BD59-A6C34878D82A}">
                    <a16:rowId xmlns:a16="http://schemas.microsoft.com/office/drawing/2014/main" val="1734771428"/>
                  </a:ext>
                </a:extLst>
              </a:tr>
              <a:tr h="64606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* Does a model say a student has mastered too slowly? (Leading to a student wasting time)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32" marR="3332" marT="3332" marB="0" anchor="b"/>
                </a:tc>
                <a:extLst>
                  <a:ext uri="{0D108BD9-81ED-4DB2-BD59-A6C34878D82A}">
                    <a16:rowId xmlns:a16="http://schemas.microsoft.com/office/drawing/2014/main" val="3012164882"/>
                  </a:ext>
                </a:extLst>
              </a:tr>
              <a:tr h="64606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* Does a model display other weird behavior (such as lowering a knowledge estimate after a correct answer)?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32" marR="3332" marT="3332" marB="0" anchor="b"/>
                </a:tc>
                <a:extLst>
                  <a:ext uri="{0D108BD9-81ED-4DB2-BD59-A6C34878D82A}">
                    <a16:rowId xmlns:a16="http://schemas.microsoft.com/office/drawing/2014/main" val="1983955346"/>
                  </a:ext>
                </a:extLst>
              </a:tr>
              <a:tr h="35939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* How much data does a model need in order to function correctly?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32" marR="3332" marT="3332" marB="0" anchor="b"/>
                </a:tc>
                <a:extLst>
                  <a:ext uri="{0D108BD9-81ED-4DB2-BD59-A6C34878D82A}">
                    <a16:rowId xmlns:a16="http://schemas.microsoft.com/office/drawing/2014/main" val="929652878"/>
                  </a:ext>
                </a:extLst>
              </a:tr>
              <a:tr h="64606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* Can a model take into account situations where an item involves multiple skills?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32" marR="3332" marT="3332" marB="0" anchor="b"/>
                </a:tc>
                <a:extLst>
                  <a:ext uri="{0D108BD9-81ED-4DB2-BD59-A6C34878D82A}">
                    <a16:rowId xmlns:a16="http://schemas.microsoft.com/office/drawing/2014/main" val="311994326"/>
                  </a:ext>
                </a:extLst>
              </a:tr>
              <a:tr h="64606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* How much should a model adjust itself to an individual student? (rate of learning, amount of guessing, etc.)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32" marR="3332" marT="3332" marB="0" anchor="b"/>
                </a:tc>
                <a:extLst>
                  <a:ext uri="{0D108BD9-81ED-4DB2-BD59-A6C34878D82A}">
                    <a16:rowId xmlns:a16="http://schemas.microsoft.com/office/drawing/2014/main" val="29857920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306744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1877A2-852C-4417-34D8-5E9E108CC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49" y="291090"/>
            <a:ext cx="7886699" cy="932688"/>
          </a:xfrm>
        </p:spPr>
        <p:txBody>
          <a:bodyPr vert="horz" lIns="91440" tIns="45720" rIns="91440" bIns="45720" rtlCol="0" anchor="b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29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Other thoughts or observations on these dimensions?</a:t>
            </a: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09481D88-CDC3-F401-EC95-F518761669CC}"/>
              </a:ext>
            </a:extLst>
          </p:cNvPr>
          <p:cNvGraphicFramePr>
            <a:graphicFrameLocks noGrp="1"/>
          </p:cNvGraphicFramePr>
          <p:nvPr/>
        </p:nvGraphicFramePr>
        <p:xfrm>
          <a:off x="381000" y="1371600"/>
          <a:ext cx="8229600" cy="5195308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392136222"/>
                    </a:ext>
                  </a:extLst>
                </a:gridCol>
              </a:tblGrid>
              <a:tr h="313484">
                <a:tc>
                  <a:txBody>
                    <a:bodyPr/>
                    <a:lstStyle/>
                    <a:p>
                      <a:pPr algn="l" fontAlgn="b"/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32" marR="3332" marT="3332" marB="0" anchor="b"/>
                </a:tc>
                <a:extLst>
                  <a:ext uri="{0D108BD9-81ED-4DB2-BD59-A6C34878D82A}">
                    <a16:rowId xmlns:a16="http://schemas.microsoft.com/office/drawing/2014/main" val="1840241023"/>
                  </a:ext>
                </a:extLst>
              </a:tr>
              <a:tr h="64606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* Which model is most accurate at predicting future performance in the learning system?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32" marR="3332" marT="3332" marB="0" anchor="b"/>
                </a:tc>
                <a:extLst>
                  <a:ext uri="{0D108BD9-81ED-4DB2-BD59-A6C34878D82A}">
                    <a16:rowId xmlns:a16="http://schemas.microsoft.com/office/drawing/2014/main" val="2499333169"/>
                  </a:ext>
                </a:extLst>
              </a:tr>
              <a:tr h="64606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* Which model is most accurate at predicting future performance on external tests?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32" marR="3332" marT="3332" marB="0" anchor="b"/>
                </a:tc>
                <a:extLst>
                  <a:ext uri="{0D108BD9-81ED-4DB2-BD59-A6C34878D82A}">
                    <a16:rowId xmlns:a16="http://schemas.microsoft.com/office/drawing/2014/main" val="1673930634"/>
                  </a:ext>
                </a:extLst>
              </a:tr>
              <a:tr h="64606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* Does a model say a student has mastered too quickly? (Leading to a student moving on who is not ready)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32" marR="3332" marT="3332" marB="0" anchor="b"/>
                </a:tc>
                <a:extLst>
                  <a:ext uri="{0D108BD9-81ED-4DB2-BD59-A6C34878D82A}">
                    <a16:rowId xmlns:a16="http://schemas.microsoft.com/office/drawing/2014/main" val="1734771428"/>
                  </a:ext>
                </a:extLst>
              </a:tr>
              <a:tr h="64606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* Does a model say a student has mastered too slowly? (Leading to a student wasting time)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32" marR="3332" marT="3332" marB="0" anchor="b"/>
                </a:tc>
                <a:extLst>
                  <a:ext uri="{0D108BD9-81ED-4DB2-BD59-A6C34878D82A}">
                    <a16:rowId xmlns:a16="http://schemas.microsoft.com/office/drawing/2014/main" val="3012164882"/>
                  </a:ext>
                </a:extLst>
              </a:tr>
              <a:tr h="64606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* Does a model display other weird behavior (such as lowering a knowledge estimate after a correct answer)?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32" marR="3332" marT="3332" marB="0" anchor="b"/>
                </a:tc>
                <a:extLst>
                  <a:ext uri="{0D108BD9-81ED-4DB2-BD59-A6C34878D82A}">
                    <a16:rowId xmlns:a16="http://schemas.microsoft.com/office/drawing/2014/main" val="1983955346"/>
                  </a:ext>
                </a:extLst>
              </a:tr>
              <a:tr h="359397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* How much data does a model need in order to function correctly? 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32" marR="3332" marT="3332" marB="0" anchor="b"/>
                </a:tc>
                <a:extLst>
                  <a:ext uri="{0D108BD9-81ED-4DB2-BD59-A6C34878D82A}">
                    <a16:rowId xmlns:a16="http://schemas.microsoft.com/office/drawing/2014/main" val="929652878"/>
                  </a:ext>
                </a:extLst>
              </a:tr>
              <a:tr h="64606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* Can a model take into account situations where an item involves multiple skills?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32" marR="3332" marT="3332" marB="0" anchor="b"/>
                </a:tc>
                <a:extLst>
                  <a:ext uri="{0D108BD9-81ED-4DB2-BD59-A6C34878D82A}">
                    <a16:rowId xmlns:a16="http://schemas.microsoft.com/office/drawing/2014/main" val="311994326"/>
                  </a:ext>
                </a:extLst>
              </a:tr>
              <a:tr h="646061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* How much should a model adjust itself to an individual student? (rate of learning, amount of guessing, etc.)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3332" marR="3332" marT="3332" marB="0" anchor="b"/>
                </a:tc>
                <a:extLst>
                  <a:ext uri="{0D108BD9-81ED-4DB2-BD59-A6C34878D82A}">
                    <a16:rowId xmlns:a16="http://schemas.microsoft.com/office/drawing/2014/main" val="298579209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3391350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EE46D4-3616-8960-C4FE-5A1B00884D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Comments? 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FF670F-73A9-DFEE-A781-C3A1AC6CCC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72753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D67A1-D2A8-A75B-C8A3-F2C8655E9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is Bayesian Knowledge Tracing still used so often?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7417CC-2A70-8DF3-7AB0-5308F2F835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thoughts?</a:t>
            </a:r>
          </a:p>
        </p:txBody>
      </p:sp>
    </p:spTree>
    <p:extLst>
      <p:ext uri="{BB962C8B-B14F-4D97-AF65-F5344CB8AC3E}">
        <p14:creationId xmlns:p14="http://schemas.microsoft.com/office/powerpoint/2010/main" val="1446069063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ED67A1-D2A8-A75B-C8A3-F2C8655E9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is Bayesian Knowledge Tracing still used so often?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7417CC-2A70-8DF3-7AB0-5308F2F835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Predictable behavior</a:t>
            </a:r>
          </a:p>
          <a:p>
            <a:r>
              <a:rPr lang="en-US" dirty="0"/>
              <a:t>Gives teacher interpretable estimates of student skill</a:t>
            </a:r>
          </a:p>
          <a:p>
            <a:r>
              <a:rPr lang="en-US" dirty="0"/>
              <a:t>Does not require much data to fit, and performs tolerably even with no fitting at all</a:t>
            </a:r>
          </a:p>
          <a:p>
            <a:r>
              <a:rPr lang="en-US" dirty="0"/>
              <a:t>Estimates knowledge as well as DKT once it has enough data for a given student and skill (Zhang et al., 2021)</a:t>
            </a:r>
          </a:p>
        </p:txBody>
      </p:sp>
    </p:spTree>
    <p:extLst>
      <p:ext uri="{BB962C8B-B14F-4D97-AF65-F5344CB8AC3E}">
        <p14:creationId xmlns:p14="http://schemas.microsoft.com/office/powerpoint/2010/main" val="88906002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491A66-3B22-4574-531A-2C08BE857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Comments? 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B435F4-3F27-50ED-6C69-F191B7F623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458686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1877A2-852C-4417-34D8-5E9E108CC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If there’s a few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D97164-54A9-F999-F604-DD6AFAE10E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Can we use adaptive learning to eliminate all testing?</a:t>
            </a:r>
          </a:p>
          <a:p>
            <a:endParaRPr lang="en-US" dirty="0"/>
          </a:p>
          <a:p>
            <a:r>
              <a:rPr lang="en-US" dirty="0"/>
              <a:t>Several papers have found that adaptive learning systems can predict standardized tests extremely well</a:t>
            </a:r>
            <a:br>
              <a:rPr lang="en-US" dirty="0"/>
            </a:br>
            <a:r>
              <a:rPr lang="en-US" dirty="0"/>
              <a:t>(Feng et al., 2006, 2008; Ritter et al., 2013; Feng &amp; </a:t>
            </a:r>
            <a:r>
              <a:rPr lang="en-US" dirty="0" err="1"/>
              <a:t>Roschelle</a:t>
            </a:r>
            <a:r>
              <a:rPr lang="en-US" dirty="0"/>
              <a:t>, 2016)</a:t>
            </a:r>
          </a:p>
          <a:p>
            <a:endParaRPr lang="en-US" dirty="0"/>
          </a:p>
          <a:p>
            <a:r>
              <a:rPr lang="en-US" dirty="0"/>
              <a:t>Should we replace standardized tests with adaptive learning? What are the pluses and minuses?</a:t>
            </a:r>
          </a:p>
        </p:txBody>
      </p:sp>
    </p:spTree>
    <p:extLst>
      <p:ext uri="{BB962C8B-B14F-4D97-AF65-F5344CB8AC3E}">
        <p14:creationId xmlns:p14="http://schemas.microsoft.com/office/powerpoint/2010/main" val="23391459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C548E-89FD-77CF-6B99-A747B1F026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If there’s a couple minutes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673204-FA0C-DC3E-15DA-A57BD3BE1A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Herb Simon story on decomposition and chunking</a:t>
            </a:r>
          </a:p>
        </p:txBody>
      </p:sp>
    </p:spTree>
    <p:extLst>
      <p:ext uri="{BB962C8B-B14F-4D97-AF65-F5344CB8AC3E}">
        <p14:creationId xmlns:p14="http://schemas.microsoft.com/office/powerpoint/2010/main" val="7241735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45E9F-4F53-4C6E-84AE-AB31367A23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Final Questions? Comments?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B60CBE-1401-4359-9500-CF14C8DF5D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11346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7A3DA3-AB6F-83FC-9B25-655EC67CF5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 classes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EC09DD-7055-BECF-14D3-5AADFB544D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September 22</a:t>
            </a:r>
          </a:p>
          <a:p>
            <a:pPr lvl="1"/>
            <a:r>
              <a:rPr lang="en-US" dirty="0"/>
              <a:t>Knowledge Graphs and Prerequisite Tracing</a:t>
            </a:r>
          </a:p>
          <a:p>
            <a:pPr lvl="1"/>
            <a:endParaRPr lang="en-US" dirty="0"/>
          </a:p>
          <a:p>
            <a:r>
              <a:rPr lang="en-US" dirty="0"/>
              <a:t>September 29 VIRTUAL</a:t>
            </a:r>
          </a:p>
          <a:p>
            <a:pPr lvl="1"/>
            <a:r>
              <a:rPr lang="en-US" dirty="0"/>
              <a:t>Memory Optimization and Spiraling Review</a:t>
            </a:r>
          </a:p>
          <a:p>
            <a:pPr lvl="1"/>
            <a:endParaRPr lang="en-US" dirty="0"/>
          </a:p>
          <a:p>
            <a:r>
              <a:rPr lang="en-US" dirty="0"/>
              <a:t>October 6</a:t>
            </a:r>
          </a:p>
          <a:p>
            <a:pPr lvl="1"/>
            <a:r>
              <a:rPr lang="en-US" dirty="0"/>
              <a:t>Hints and Feedback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39390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End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768475-639B-1DD4-E5D3-22391FCF14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 start today…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A52A70-DC8F-6CB0-0266-B54275A018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With the most advanced, technologically mature, and high-quality aspect of contemporary learning systems</a:t>
            </a:r>
          </a:p>
          <a:p>
            <a:endParaRPr lang="en-US" dirty="0"/>
          </a:p>
          <a:p>
            <a:r>
              <a:rPr lang="en-US" dirty="0"/>
              <a:t>Technology: knowledge tracing</a:t>
            </a:r>
          </a:p>
          <a:p>
            <a:r>
              <a:rPr lang="en-US" dirty="0"/>
              <a:t>Adaptivity it supports: mastery learning </a:t>
            </a:r>
            <a:br>
              <a:rPr lang="en-US" dirty="0"/>
            </a:br>
            <a:r>
              <a:rPr lang="en-US" dirty="0"/>
              <a:t>(and other uses too)</a:t>
            </a:r>
          </a:p>
        </p:txBody>
      </p:sp>
    </p:spTree>
    <p:extLst>
      <p:ext uri="{BB962C8B-B14F-4D97-AF65-F5344CB8AC3E}">
        <p14:creationId xmlns:p14="http://schemas.microsoft.com/office/powerpoint/2010/main" val="22008860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1CB6F-9725-BB3D-F7A4-C3FBC09A8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discuss the spreadsheet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B30FA7-B243-D530-8A61-72170522E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8172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1CB6F-9725-BB3D-F7A4-C3FBC09A8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discuss the spreadsheet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B30FA7-B243-D530-8A61-72170522E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is mastery learning?</a:t>
            </a:r>
          </a:p>
        </p:txBody>
      </p:sp>
    </p:spTree>
    <p:extLst>
      <p:ext uri="{BB962C8B-B14F-4D97-AF65-F5344CB8AC3E}">
        <p14:creationId xmlns:p14="http://schemas.microsoft.com/office/powerpoint/2010/main" val="34823950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1CB6F-9725-BB3D-F7A4-C3FBC09A8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Let’s discuss the spreadsheet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B30FA7-B243-D530-8A61-72170522E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is mastery learning conducted in classrooms? (without adaptive learning systems)</a:t>
            </a:r>
          </a:p>
        </p:txBody>
      </p:sp>
    </p:spTree>
    <p:extLst>
      <p:ext uri="{BB962C8B-B14F-4D97-AF65-F5344CB8AC3E}">
        <p14:creationId xmlns:p14="http://schemas.microsoft.com/office/powerpoint/2010/main" val="28277798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71CB6F-9725-BB3D-F7A4-C3FBC09A8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Mastery learning works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B30FA7-B243-D530-8A61-72170522E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Mastery learning improves learning when used by teachers through adaptive learning systems (Ritter et al., 2016)</a:t>
            </a:r>
          </a:p>
          <a:p>
            <a:r>
              <a:rPr lang="en-US" dirty="0"/>
              <a:t>Mastery learning improves learning when used by teachers in traditional classrooms (Kulik &amp; Kulik, 1990)</a:t>
            </a:r>
          </a:p>
          <a:p>
            <a:endParaRPr lang="en-US" dirty="0"/>
          </a:p>
          <a:p>
            <a:r>
              <a:rPr lang="en-US" dirty="0"/>
              <a:t>Why don’t teachers use it more?</a:t>
            </a:r>
          </a:p>
        </p:txBody>
      </p:sp>
    </p:spTree>
    <p:extLst>
      <p:ext uri="{BB962C8B-B14F-4D97-AF65-F5344CB8AC3E}">
        <p14:creationId xmlns:p14="http://schemas.microsoft.com/office/powerpoint/2010/main" val="13652784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1650</Words>
  <Application>Microsoft Office PowerPoint</Application>
  <PresentationFormat>On-screen Show (4:3)</PresentationFormat>
  <Paragraphs>190</Paragraphs>
  <Slides>41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6" baseType="lpstr">
      <vt:lpstr>Arial</vt:lpstr>
      <vt:lpstr>Calibri</vt:lpstr>
      <vt:lpstr>Symbol</vt:lpstr>
      <vt:lpstr>Times</vt:lpstr>
      <vt:lpstr>Office Theme</vt:lpstr>
      <vt:lpstr>Adaptive Learning Systems</vt:lpstr>
      <vt:lpstr>Welcome!</vt:lpstr>
      <vt:lpstr>Any questions about Assignment 1  paper requirements?</vt:lpstr>
      <vt:lpstr>Final Questions? Comments?</vt:lpstr>
      <vt:lpstr>We start today…</vt:lpstr>
      <vt:lpstr>Let’s discuss the spreadsheet</vt:lpstr>
      <vt:lpstr>Let’s discuss the spreadsheet</vt:lpstr>
      <vt:lpstr>Let’s discuss the spreadsheet</vt:lpstr>
      <vt:lpstr>Mastery learning works</vt:lpstr>
      <vt:lpstr>What are the benefits</vt:lpstr>
      <vt:lpstr>Mastery learning relies on  knowledge tracing</vt:lpstr>
      <vt:lpstr>Mastery learning relies on  knowledge tracing</vt:lpstr>
      <vt:lpstr>Mastery learning relies on  knowledge tracing</vt:lpstr>
      <vt:lpstr>Simple Assessment in Online Learning</vt:lpstr>
      <vt:lpstr>How BKT works</vt:lpstr>
      <vt:lpstr>How BKT works</vt:lpstr>
      <vt:lpstr>How BKT works</vt:lpstr>
      <vt:lpstr>Key assumptions of BKT</vt:lpstr>
      <vt:lpstr>Key assumptions of BKT</vt:lpstr>
      <vt:lpstr>Key assumptions of BKT</vt:lpstr>
      <vt:lpstr>Model Performance Assumptions</vt:lpstr>
      <vt:lpstr>Classical BKT</vt:lpstr>
      <vt:lpstr>Questions? Comments?</vt:lpstr>
      <vt:lpstr>BKT weaknesses</vt:lpstr>
      <vt:lpstr>BKT weaknesses</vt:lpstr>
      <vt:lpstr>Some competitors (can anyone give a quick description of each, from the chapter?)</vt:lpstr>
      <vt:lpstr>What are some strengths and weaknesses of each of these?</vt:lpstr>
      <vt:lpstr>More recent competitors</vt:lpstr>
      <vt:lpstr>Comments? Questions?</vt:lpstr>
      <vt:lpstr>Picking the best algorithm: Dimensions to the debate</vt:lpstr>
      <vt:lpstr>Which dimensions are most important for use to adapt system? (student never sees estimate)</vt:lpstr>
      <vt:lpstr>Which dimensions are most important for use to support teacher decision-making?</vt:lpstr>
      <vt:lpstr>Other thoughts or observations on these dimensions?</vt:lpstr>
      <vt:lpstr>Comments? Questions?</vt:lpstr>
      <vt:lpstr>Why is Bayesian Knowledge Tracing still used so often?</vt:lpstr>
      <vt:lpstr>Why is Bayesian Knowledge Tracing still used so often?</vt:lpstr>
      <vt:lpstr>Comments? Questions?</vt:lpstr>
      <vt:lpstr>If there’s a few minutes</vt:lpstr>
      <vt:lpstr>If there’s a couple minutes</vt:lpstr>
      <vt:lpstr>Upcoming classes</vt:lpstr>
      <vt:lpstr>The End</vt:lpstr>
    </vt:vector>
  </TitlesOfParts>
  <Company>Worcester Polytechnic Institute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Research Methods for the Learning Sciences</dc:title>
  <dc:creator>rsbaker</dc:creator>
  <cp:lastModifiedBy>Ryan</cp:lastModifiedBy>
  <cp:revision>519</cp:revision>
  <dcterms:created xsi:type="dcterms:W3CDTF">2010-01-07T20:34:12Z</dcterms:created>
  <dcterms:modified xsi:type="dcterms:W3CDTF">2022-09-10T11:43:18Z</dcterms:modified>
</cp:coreProperties>
</file>