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413" r:id="rId3"/>
    <p:sldId id="733" r:id="rId4"/>
    <p:sldId id="738" r:id="rId5"/>
    <p:sldId id="755" r:id="rId6"/>
    <p:sldId id="754" r:id="rId7"/>
    <p:sldId id="739" r:id="rId8"/>
    <p:sldId id="758" r:id="rId9"/>
    <p:sldId id="761" r:id="rId10"/>
    <p:sldId id="762" r:id="rId11"/>
    <p:sldId id="741" r:id="rId12"/>
    <p:sldId id="744" r:id="rId13"/>
    <p:sldId id="765" r:id="rId14"/>
    <p:sldId id="745" r:id="rId15"/>
    <p:sldId id="746" r:id="rId16"/>
    <p:sldId id="747" r:id="rId17"/>
    <p:sldId id="748" r:id="rId18"/>
    <p:sldId id="769" r:id="rId19"/>
    <p:sldId id="749" r:id="rId20"/>
    <p:sldId id="750" r:id="rId21"/>
    <p:sldId id="759" r:id="rId22"/>
    <p:sldId id="751" r:id="rId23"/>
    <p:sldId id="752" r:id="rId24"/>
    <p:sldId id="753" r:id="rId25"/>
    <p:sldId id="763" r:id="rId26"/>
    <p:sldId id="764" r:id="rId27"/>
    <p:sldId id="768" r:id="rId28"/>
    <p:sldId id="770" r:id="rId29"/>
    <p:sldId id="756" r:id="rId30"/>
    <p:sldId id="771" r:id="rId31"/>
    <p:sldId id="757" r:id="rId32"/>
    <p:sldId id="742" r:id="rId33"/>
    <p:sldId id="766" r:id="rId34"/>
    <p:sldId id="767" r:id="rId35"/>
    <p:sldId id="743" r:id="rId36"/>
    <p:sldId id="548" r:id="rId37"/>
    <p:sldId id="534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60" autoAdjust="0"/>
  </p:normalViewPr>
  <p:slideViewPr>
    <p:cSldViewPr>
      <p:cViewPr varScale="1">
        <p:scale>
          <a:sx n="61" d="100"/>
          <a:sy n="61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EDUC5100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631AD-100D-5F76-D4F8-D3262FC8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outer fringe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E556C-EC47-346A-3369-DE90A33C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a knowledge space or knowledge graph</a:t>
            </a:r>
          </a:p>
          <a:p>
            <a:endParaRPr lang="en-US" dirty="0"/>
          </a:p>
          <a:p>
            <a:r>
              <a:rPr lang="en-US" dirty="0"/>
              <a:t>And why is it important?</a:t>
            </a:r>
          </a:p>
        </p:txBody>
      </p:sp>
    </p:spTree>
    <p:extLst>
      <p:ext uri="{BB962C8B-B14F-4D97-AF65-F5344CB8AC3E}">
        <p14:creationId xmlns:p14="http://schemas.microsoft.com/office/powerpoint/2010/main" val="210649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D098-09AC-94BA-0C0A-5538A3555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BABD4-6A05-E246-AB2D-A323D1B06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 groups of 3</a:t>
            </a:r>
          </a:p>
          <a:p>
            <a:endParaRPr lang="en-US" dirty="0"/>
          </a:p>
          <a:p>
            <a:r>
              <a:rPr lang="en-US" dirty="0"/>
              <a:t>Draw a prerequisite knowledge graph of arithmetic</a:t>
            </a:r>
          </a:p>
          <a:p>
            <a:endParaRPr lang="en-US" dirty="0"/>
          </a:p>
          <a:p>
            <a:r>
              <a:rPr lang="en-US" dirty="0"/>
              <a:t>It does not have to be perfect</a:t>
            </a:r>
          </a:p>
        </p:txBody>
      </p:sp>
    </p:spTree>
    <p:extLst>
      <p:ext uri="{BB962C8B-B14F-4D97-AF65-F5344CB8AC3E}">
        <p14:creationId xmlns:p14="http://schemas.microsoft.com/office/powerpoint/2010/main" val="249469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FB22-C382-9336-4061-D1EFF8CA0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one group please share?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ECFD-6412-0054-7AF1-1A9D148F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FB22-C382-9336-4061-D1EFF8CA0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groups: how did your knowledge graph differ?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ECFD-6412-0054-7AF1-1A9D148F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02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FB22-C382-9336-4061-D1EFF8CA0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observations </a:t>
            </a:r>
            <a:br>
              <a:rPr lang="en-US" dirty="0"/>
            </a:br>
            <a:r>
              <a:rPr lang="en-US" dirty="0"/>
              <a:t>on your graph or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ECFD-6412-0054-7AF1-1A9D148F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95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A08B-1884-AF55-66A4-23017BD7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course…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672F-6E69-41AC-B4EE-753EA1C1C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this is not how knowledge graphs are drawn 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3761314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A08B-1884-AF55-66A4-23017BD7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course…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672F-6E69-41AC-B4EE-753EA1C1C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this is not how knowledge graphs are drawn in the real world</a:t>
            </a:r>
          </a:p>
          <a:p>
            <a:endParaRPr lang="en-US" dirty="0"/>
          </a:p>
          <a:p>
            <a:r>
              <a:rPr lang="en-US" dirty="0"/>
              <a:t>Actually, sadly, it is</a:t>
            </a:r>
          </a:p>
        </p:txBody>
      </p:sp>
    </p:spTree>
    <p:extLst>
      <p:ext uri="{BB962C8B-B14F-4D97-AF65-F5344CB8AC3E}">
        <p14:creationId xmlns:p14="http://schemas.microsoft.com/office/powerpoint/2010/main" val="108553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8E7-8851-5FDA-0576-337AF3D2B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could humans design a knowledge graph in a more principled 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B7ED-550E-59F4-C493-421ED041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97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8E7-8851-5FDA-0576-337AF3D2B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could humans design a knowledge graph in a more principled 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B7ED-550E-59F4-C493-421ED041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Knewton</a:t>
            </a:r>
            <a:r>
              <a:rPr lang="en-US" dirty="0"/>
              <a:t> has/had a process for design, but I don’t think it’s fully publicly available</a:t>
            </a:r>
          </a:p>
        </p:txBody>
      </p:sp>
    </p:spTree>
    <p:extLst>
      <p:ext uri="{BB962C8B-B14F-4D97-AF65-F5344CB8AC3E}">
        <p14:creationId xmlns:p14="http://schemas.microsoft.com/office/powerpoint/2010/main" val="1743230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8E7-8851-5FDA-0576-337AF3D2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could you collect test data to help you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B7ED-550E-59F4-C493-421ED041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5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8E7-8851-5FDA-0576-337AF3D2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could you use online learning system data to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B7ED-550E-59F4-C493-421ED041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54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8E7-8851-5FDA-0576-337AF3D2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Essa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B7ED-550E-59F4-C493-421ED041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Knowledge spaces and knowledge graphs can be built by humans and refined using data</a:t>
            </a:r>
          </a:p>
          <a:p>
            <a:endParaRPr lang="en-US" dirty="0"/>
          </a:p>
          <a:p>
            <a:r>
              <a:rPr lang="en-US" dirty="0"/>
              <a:t>But they can also be discovered totally from data (</a:t>
            </a:r>
            <a:r>
              <a:rPr lang="en-US" dirty="0" err="1"/>
              <a:t>Brunskill</a:t>
            </a:r>
            <a:r>
              <a:rPr lang="en-US" dirty="0"/>
              <a:t>, 2011; Desmarais &amp; Liu, 1995; Chen et al., 2016; Chen et al., 2018)</a:t>
            </a:r>
          </a:p>
          <a:p>
            <a:endParaRPr lang="en-US" dirty="0"/>
          </a:p>
          <a:p>
            <a:r>
              <a:rPr lang="en-US" dirty="0"/>
              <a:t>What might be the advantages and disadvantages of each approach?</a:t>
            </a:r>
          </a:p>
        </p:txBody>
      </p:sp>
    </p:spTree>
    <p:extLst>
      <p:ext uri="{BB962C8B-B14F-4D97-AF65-F5344CB8AC3E}">
        <p14:creationId xmlns:p14="http://schemas.microsoft.com/office/powerpoint/2010/main" val="2155998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BDE4-08DA-93A2-806F-12BB64D8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0B1C6-D59A-DB07-4B65-58BD1F7AA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93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60E3-80CD-289F-1450-E830ABC0A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prerequisite knowledge graphs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0B15-C2C4-E84A-4712-546DBB645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adaptive learning systems?</a:t>
            </a:r>
          </a:p>
        </p:txBody>
      </p:sp>
    </p:spTree>
    <p:extLst>
      <p:ext uri="{BB962C8B-B14F-4D97-AF65-F5344CB8AC3E}">
        <p14:creationId xmlns:p14="http://schemas.microsoft.com/office/powerpoint/2010/main" val="955775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60E3-80CD-289F-1450-E830ABC0A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prerequisite knowledge graphs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0B15-C2C4-E84A-4712-546DBB645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adaptive learning systems?</a:t>
            </a:r>
          </a:p>
          <a:p>
            <a:endParaRPr lang="en-US" dirty="0"/>
          </a:p>
          <a:p>
            <a:r>
              <a:rPr lang="en-US" dirty="0"/>
              <a:t>Place student in curriculum</a:t>
            </a:r>
          </a:p>
          <a:p>
            <a:r>
              <a:rPr lang="en-US" dirty="0"/>
              <a:t>Pick or recommend next topic(s)</a:t>
            </a:r>
          </a:p>
          <a:p>
            <a:r>
              <a:rPr lang="en-US" dirty="0"/>
              <a:t>Go back to </a:t>
            </a:r>
            <a:r>
              <a:rPr lang="en-US" dirty="0" err="1"/>
              <a:t>prereqs</a:t>
            </a:r>
            <a:r>
              <a:rPr lang="en-US" dirty="0"/>
              <a:t> for struggling student</a:t>
            </a:r>
          </a:p>
        </p:txBody>
      </p:sp>
    </p:spTree>
    <p:extLst>
      <p:ext uri="{BB962C8B-B14F-4D97-AF65-F5344CB8AC3E}">
        <p14:creationId xmlns:p14="http://schemas.microsoft.com/office/powerpoint/2010/main" val="4280365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637D-6565-0F34-F0F5-293073EC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3C4B7-BD42-7011-A325-7F4D0AEC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each of these applications</a:t>
            </a:r>
          </a:p>
          <a:p>
            <a:pPr lvl="1"/>
            <a:r>
              <a:rPr lang="en-US" dirty="0"/>
              <a:t>Place student in curriculum</a:t>
            </a:r>
          </a:p>
          <a:p>
            <a:pPr lvl="1"/>
            <a:r>
              <a:rPr lang="en-US" dirty="0"/>
              <a:t>Pick next topic</a:t>
            </a:r>
          </a:p>
          <a:p>
            <a:pPr lvl="1"/>
            <a:r>
              <a:rPr lang="en-US" dirty="0"/>
              <a:t>Go back to </a:t>
            </a:r>
            <a:r>
              <a:rPr lang="en-US" dirty="0" err="1"/>
              <a:t>prereqs</a:t>
            </a:r>
            <a:r>
              <a:rPr lang="en-US" dirty="0"/>
              <a:t> for struggling student</a:t>
            </a:r>
          </a:p>
          <a:p>
            <a:endParaRPr lang="en-US" dirty="0"/>
          </a:p>
          <a:p>
            <a:r>
              <a:rPr lang="en-US" dirty="0"/>
              <a:t>What would be the harm if</a:t>
            </a:r>
          </a:p>
          <a:p>
            <a:pPr lvl="1"/>
            <a:r>
              <a:rPr lang="en-US" dirty="0"/>
              <a:t>The knowledge graph said skill A was prerequisite to skill B but it isn’t!</a:t>
            </a:r>
          </a:p>
          <a:p>
            <a:pPr lvl="1"/>
            <a:r>
              <a:rPr lang="en-US" dirty="0"/>
              <a:t>Skill A is prerequisite to skill B but the knowledge graph doesn’t know that!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79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9179-2F07-A626-8684-9963BD54F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AA431-A4DA-BCA3-E05B-588AAD002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40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4C4D8-9200-6146-4346-57C5CA2C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Knowledge Graphs are trade secrets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582DB-C24B-98DB-5C49-67359AA7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Khan Academy shared theirs at one point, but they don’t seem to do so anymore</a:t>
            </a:r>
          </a:p>
          <a:p>
            <a:r>
              <a:rPr lang="en-US" dirty="0" err="1"/>
              <a:t>ASSISTments</a:t>
            </a:r>
            <a:r>
              <a:rPr lang="en-US" dirty="0"/>
              <a:t> shares an old one, but it’s not very extensive</a:t>
            </a:r>
          </a:p>
          <a:p>
            <a:r>
              <a:rPr lang="en-US" dirty="0"/>
              <a:t>Companies spend hundreds of thousands of dollars to build good ones</a:t>
            </a:r>
          </a:p>
          <a:p>
            <a:r>
              <a:rPr lang="en-US" dirty="0"/>
              <a:t>Lots of repeated effort</a:t>
            </a:r>
          </a:p>
        </p:txBody>
      </p:sp>
    </p:spTree>
    <p:extLst>
      <p:ext uri="{BB962C8B-B14F-4D97-AF65-F5344CB8AC3E}">
        <p14:creationId xmlns:p14="http://schemas.microsoft.com/office/powerpoint/2010/main" val="2871576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2C02C-3454-3F8F-754B-45E191BB2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E1750-7CE6-2594-7A7C-DEF7DF44B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59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B896-29E6-11D6-677C-6EFF6349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Digression about the Implications of the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88A9-71D9-2DDD-E69A-3FF988B3D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Knowledge spaces sometimes tend to be over-confident about student knowledge compared to Bayesian Networks</a:t>
            </a:r>
          </a:p>
          <a:p>
            <a:pPr lvl="1"/>
            <a:r>
              <a:rPr lang="en-US" dirty="0"/>
              <a:t>They (typically) make decisions based on much less evidence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8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continue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another relatively advanced and relatively technologically mature aspect of contemporary learning systems</a:t>
            </a:r>
          </a:p>
          <a:p>
            <a:endParaRPr lang="en-US" dirty="0"/>
          </a:p>
          <a:p>
            <a:r>
              <a:rPr lang="en-US" dirty="0"/>
              <a:t>Technology: knowledge graphs</a:t>
            </a:r>
          </a:p>
          <a:p>
            <a:r>
              <a:rPr lang="en-US" dirty="0"/>
              <a:t>Adaptivity it supports: prerequisite and </a:t>
            </a:r>
            <a:r>
              <a:rPr lang="en-US" dirty="0" err="1"/>
              <a:t>postrequisite</a:t>
            </a:r>
            <a:r>
              <a:rPr lang="en-US" dirty="0"/>
              <a:t> selection</a:t>
            </a:r>
          </a:p>
        </p:txBody>
      </p:sp>
    </p:spTree>
    <p:extLst>
      <p:ext uri="{BB962C8B-B14F-4D97-AF65-F5344CB8AC3E}">
        <p14:creationId xmlns:p14="http://schemas.microsoft.com/office/powerpoint/2010/main" val="2200886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B896-29E6-11D6-677C-6EFF6349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Digression about the Implications of the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88A9-71D9-2DDD-E69A-3FF988B3D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Bayesian Networks sometimes tend to over-propagate information</a:t>
            </a:r>
          </a:p>
          <a:p>
            <a:pPr lvl="1"/>
            <a:r>
              <a:rPr lang="en-US" dirty="0"/>
              <a:t>If configured in standard ways, and not calibrated properly, they sometimes adjust estimates of skills very far away from the one the student is learning now </a:t>
            </a:r>
          </a:p>
          <a:p>
            <a:pPr lvl="1"/>
            <a:r>
              <a:rPr lang="en-US" dirty="0"/>
              <a:t>They take substantial data to properly calibrate</a:t>
            </a:r>
          </a:p>
        </p:txBody>
      </p:sp>
    </p:spTree>
    <p:extLst>
      <p:ext uri="{BB962C8B-B14F-4D97-AF65-F5344CB8AC3E}">
        <p14:creationId xmlns:p14="http://schemas.microsoft.com/office/powerpoint/2010/main" val="708061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B896-29E6-11D6-677C-6EFF6349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Digression about the Implications of the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88A9-71D9-2DDD-E69A-3FF988B3D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Desmarais has written several papers showing that BN fit data better than KS</a:t>
            </a:r>
          </a:p>
          <a:p>
            <a:pPr lvl="1"/>
            <a:r>
              <a:rPr lang="en-US" dirty="0"/>
              <a:t>Desmarais research trajectory story</a:t>
            </a:r>
          </a:p>
          <a:p>
            <a:endParaRPr lang="en-US" dirty="0"/>
          </a:p>
          <a:p>
            <a:r>
              <a:rPr lang="en-US" dirty="0"/>
              <a:t>KS still popular, because data fit isn’t everything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86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441C-7DD6-85A2-B4EF-09934D53D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93A2-EE89-3B55-1D2C-4EE7E0DA4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38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F786E-C41F-9E24-57AA-3C7AA94B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Zou et al.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D8B80-B90D-3D7D-D893-99F17F77E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find that students learn more if teachers follow recommendations about which skills the student is ready to learn</a:t>
            </a:r>
          </a:p>
          <a:p>
            <a:endParaRPr lang="en-US" dirty="0"/>
          </a:p>
          <a:p>
            <a:r>
              <a:rPr lang="en-US" dirty="0"/>
              <a:t>Note that both a knowledge graph </a:t>
            </a:r>
            <a:r>
              <a:rPr lang="en-US" b="1" i="1" dirty="0"/>
              <a:t>and </a:t>
            </a:r>
            <a:r>
              <a:rPr lang="en-US" dirty="0"/>
              <a:t>mastery learning (BKT) are used</a:t>
            </a:r>
          </a:p>
          <a:p>
            <a:endParaRPr lang="en-US" dirty="0"/>
          </a:p>
          <a:p>
            <a:r>
              <a:rPr lang="en-US" dirty="0"/>
              <a:t>Comments or questions on this paper?</a:t>
            </a:r>
          </a:p>
        </p:txBody>
      </p:sp>
    </p:spTree>
    <p:extLst>
      <p:ext uri="{BB962C8B-B14F-4D97-AF65-F5344CB8AC3E}">
        <p14:creationId xmlns:p14="http://schemas.microsoft.com/office/powerpoint/2010/main" val="2397203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40A8-4990-D4D4-264C-3E20F4D7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Khan Academy: Another prominent system using KG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ECFA1-9A85-FB3B-1F02-4A7C10185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586179-FC2E-B2D8-5DBC-7DF17736E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8984"/>
            <a:ext cx="9144000" cy="4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211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6EF5-7EC7-D9DB-2CFD-62A864AE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systems using KG </a:t>
            </a:r>
            <a:br>
              <a:rPr lang="en-US" dirty="0"/>
            </a:br>
            <a:r>
              <a:rPr lang="en-US" dirty="0"/>
              <a:t>that you have heard 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C117F-B242-385E-F01B-1E7FB9CE3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87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C548E-89FD-77CF-6B99-A747B1F0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there’s a couple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3204-FA0C-DC3E-15DA-A57BD3BE1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Herb Simon story on decomposition and chunking</a:t>
            </a:r>
          </a:p>
        </p:txBody>
      </p:sp>
    </p:spTree>
    <p:extLst>
      <p:ext uri="{BB962C8B-B14F-4D97-AF65-F5344CB8AC3E}">
        <p14:creationId xmlns:p14="http://schemas.microsoft.com/office/powerpoint/2010/main" val="7241735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A3DA3-AB6F-83FC-9B25-655EC67C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C09DD-7055-BECF-14D3-5AADFB544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September 29 VIRTUAL</a:t>
            </a:r>
          </a:p>
          <a:p>
            <a:pPr lvl="1"/>
            <a:r>
              <a:rPr lang="en-US" dirty="0"/>
              <a:t>Memory Optimization and Spiraling Review</a:t>
            </a:r>
          </a:p>
          <a:p>
            <a:pPr lvl="1"/>
            <a:endParaRPr lang="en-US" dirty="0"/>
          </a:p>
          <a:p>
            <a:r>
              <a:rPr lang="en-US" dirty="0"/>
              <a:t>October 6</a:t>
            </a:r>
          </a:p>
          <a:p>
            <a:pPr lvl="1"/>
            <a:r>
              <a:rPr lang="en-US" dirty="0"/>
              <a:t>Hints and Feedback</a:t>
            </a:r>
            <a:br>
              <a:rPr lang="en-US" dirty="0"/>
            </a:br>
            <a:endParaRPr lang="en-US" dirty="0"/>
          </a:p>
          <a:p>
            <a:r>
              <a:rPr lang="en-US" dirty="0"/>
              <a:t>October 13</a:t>
            </a:r>
          </a:p>
          <a:p>
            <a:pPr lvl="1"/>
            <a:r>
              <a:rPr lang="en-US" dirty="0"/>
              <a:t>Model-Tracing and Constraint-Based Modeling</a:t>
            </a:r>
          </a:p>
        </p:txBody>
      </p:sp>
    </p:spTree>
    <p:extLst>
      <p:ext uri="{BB962C8B-B14F-4D97-AF65-F5344CB8AC3E}">
        <p14:creationId xmlns:p14="http://schemas.microsoft.com/office/powerpoint/2010/main" val="3988393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B896-29E6-11D6-677C-6EFF6349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88A9-71D9-2DDD-E69A-3FF988B3D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knowledge graph?</a:t>
            </a:r>
          </a:p>
        </p:txBody>
      </p:sp>
    </p:spTree>
    <p:extLst>
      <p:ext uri="{BB962C8B-B14F-4D97-AF65-F5344CB8AC3E}">
        <p14:creationId xmlns:p14="http://schemas.microsoft.com/office/powerpoint/2010/main" val="356210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B896-29E6-11D6-677C-6EFF6349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88A9-71D9-2DDD-E69A-3FF988B3D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knowledge space is a type of knowledge graph</a:t>
            </a:r>
          </a:p>
          <a:p>
            <a:endParaRPr lang="en-US" dirty="0"/>
          </a:p>
          <a:p>
            <a:r>
              <a:rPr lang="en-US" dirty="0"/>
              <a:t>The only real difference between knowledge spaces and other types of knowledge graphs (like Bayesian Networks) is the math under the hood</a:t>
            </a:r>
          </a:p>
          <a:p>
            <a:endParaRPr lang="en-US" dirty="0"/>
          </a:p>
          <a:p>
            <a:r>
              <a:rPr lang="en-US" dirty="0"/>
              <a:t>That math isn’t really important for this class, but we will discuss its implications later in the session if there’s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1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B896-29E6-11D6-677C-6EFF6349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88A9-71D9-2DDD-E69A-3FF988B3D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prerequisite?</a:t>
            </a:r>
          </a:p>
        </p:txBody>
      </p:sp>
    </p:spTree>
    <p:extLst>
      <p:ext uri="{BB962C8B-B14F-4D97-AF65-F5344CB8AC3E}">
        <p14:creationId xmlns:p14="http://schemas.microsoft.com/office/powerpoint/2010/main" val="415267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B896-29E6-11D6-677C-6EFF6349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88A9-71D9-2DDD-E69A-3FF988B3D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prerequisite knowledge graph?</a:t>
            </a:r>
          </a:p>
        </p:txBody>
      </p:sp>
    </p:spTree>
    <p:extLst>
      <p:ext uri="{BB962C8B-B14F-4D97-AF65-F5344CB8AC3E}">
        <p14:creationId xmlns:p14="http://schemas.microsoft.com/office/powerpoint/2010/main" val="75850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468C-30C9-DF44-203C-DE3969ECA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Order Knowledge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5B2E0-CF88-1E71-69B8-5314A765D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remember (from the Essa paper)</a:t>
            </a:r>
          </a:p>
          <a:p>
            <a:endParaRPr lang="en-US" dirty="0"/>
          </a:p>
          <a:p>
            <a:r>
              <a:rPr lang="en-US" dirty="0"/>
              <a:t>The difference between Partial Order Knowledge Spaces and regular Knowledge Spaces and Knowledge Graphs?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9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A2FCD-BD80-AB09-4DFA-38352B9A5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47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Subset of </a:t>
            </a:r>
            <a:br>
              <a:rPr lang="en-US" dirty="0"/>
            </a:br>
            <a:r>
              <a:rPr lang="en-US" dirty="0"/>
              <a:t>ALEKS Knowledge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6873B-F836-FA81-8A37-4B9E986E9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gure 2">
            <a:extLst>
              <a:ext uri="{FF2B5EF4-FFF2-40B4-BE49-F238E27FC236}">
                <a16:creationId xmlns:a16="http://schemas.microsoft.com/office/drawing/2014/main" id="{55A1E5AD-3BA2-94E7-E825-1442097A0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7000"/>
            <a:ext cx="3678901" cy="656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60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758</Words>
  <Application>Microsoft Office PowerPoint</Application>
  <PresentationFormat>On-screen Show (4:3)</PresentationFormat>
  <Paragraphs>112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Adaptive Learning Systems</vt:lpstr>
      <vt:lpstr>Welcome!</vt:lpstr>
      <vt:lpstr>We continue today…</vt:lpstr>
      <vt:lpstr>Knowledge Graph</vt:lpstr>
      <vt:lpstr>Note</vt:lpstr>
      <vt:lpstr>Knowledge Graph</vt:lpstr>
      <vt:lpstr>Knowledge Graph</vt:lpstr>
      <vt:lpstr>Partial Order Knowledge Spaces</vt:lpstr>
      <vt:lpstr>Subset of  ALEKS Knowledge Space</vt:lpstr>
      <vt:lpstr>What is the outer fringe</vt:lpstr>
      <vt:lpstr>Exercise</vt:lpstr>
      <vt:lpstr>Could one group please share?</vt:lpstr>
      <vt:lpstr>Other groups: how did your knowledge graph differ?</vt:lpstr>
      <vt:lpstr>Any observations  on your graph or process?</vt:lpstr>
      <vt:lpstr>Of course…</vt:lpstr>
      <vt:lpstr>Of course…</vt:lpstr>
      <vt:lpstr>How could humans design a knowledge graph in a more principled way?</vt:lpstr>
      <vt:lpstr>How could humans design a knowledge graph in a more principled way?</vt:lpstr>
      <vt:lpstr>How could you collect test data to help you do it?</vt:lpstr>
      <vt:lpstr>How could you use online learning system data to do it?</vt:lpstr>
      <vt:lpstr>Essa notes</vt:lpstr>
      <vt:lpstr>Comments? Questions?</vt:lpstr>
      <vt:lpstr>How are prerequisite knowledge graphs used</vt:lpstr>
      <vt:lpstr>How are prerequisite knowledge graphs used</vt:lpstr>
      <vt:lpstr>What if?</vt:lpstr>
      <vt:lpstr>Comments? Questions?</vt:lpstr>
      <vt:lpstr>Knowledge Graphs are trade secrets</vt:lpstr>
      <vt:lpstr>Thoughts? Comments?</vt:lpstr>
      <vt:lpstr>Brief Digression about the Implications of the Math</vt:lpstr>
      <vt:lpstr>Brief Digression about the Implications of the Math</vt:lpstr>
      <vt:lpstr>Brief Digression about the Implications of the Math</vt:lpstr>
      <vt:lpstr>Comments? Questions?</vt:lpstr>
      <vt:lpstr>Zou et al. article</vt:lpstr>
      <vt:lpstr>Khan Academy: Another prominent system using KG</vt:lpstr>
      <vt:lpstr>Other systems using KG  that you have heard of?</vt:lpstr>
      <vt:lpstr>If there’s a couple minutes</vt:lpstr>
      <vt:lpstr>Upcoming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565</cp:revision>
  <dcterms:created xsi:type="dcterms:W3CDTF">2010-01-07T20:34:12Z</dcterms:created>
  <dcterms:modified xsi:type="dcterms:W3CDTF">2022-09-17T13:19:40Z</dcterms:modified>
</cp:coreProperties>
</file>