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413" r:id="rId3"/>
    <p:sldId id="733" r:id="rId4"/>
    <p:sldId id="735" r:id="rId5"/>
    <p:sldId id="737" r:id="rId6"/>
    <p:sldId id="738" r:id="rId7"/>
    <p:sldId id="739" r:id="rId8"/>
    <p:sldId id="740" r:id="rId9"/>
    <p:sldId id="741" r:id="rId10"/>
    <p:sldId id="742" r:id="rId11"/>
    <p:sldId id="743" r:id="rId12"/>
    <p:sldId id="744" r:id="rId13"/>
    <p:sldId id="745" r:id="rId14"/>
    <p:sldId id="734" r:id="rId15"/>
    <p:sldId id="747" r:id="rId16"/>
    <p:sldId id="749" r:id="rId17"/>
    <p:sldId id="751" r:id="rId18"/>
    <p:sldId id="752" r:id="rId19"/>
    <p:sldId id="757" r:id="rId20"/>
    <p:sldId id="750" r:id="rId21"/>
    <p:sldId id="754" r:id="rId22"/>
    <p:sldId id="746" r:id="rId23"/>
    <p:sldId id="748" r:id="rId24"/>
    <p:sldId id="753" r:id="rId25"/>
    <p:sldId id="755" r:id="rId26"/>
    <p:sldId id="756" r:id="rId27"/>
    <p:sldId id="758" r:id="rId28"/>
    <p:sldId id="759" r:id="rId29"/>
    <p:sldId id="760" r:id="rId30"/>
    <p:sldId id="761" r:id="rId31"/>
    <p:sldId id="762" r:id="rId32"/>
    <p:sldId id="763" r:id="rId33"/>
    <p:sldId id="764" r:id="rId34"/>
    <p:sldId id="765" r:id="rId35"/>
    <p:sldId id="766" r:id="rId36"/>
    <p:sldId id="767" r:id="rId37"/>
    <p:sldId id="768" r:id="rId38"/>
    <p:sldId id="534" r:id="rId39"/>
    <p:sldId id="30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E450ECB-0C65-4AF3-957C-153223C1837D}">
          <p14:sldIdLst>
            <p14:sldId id="256"/>
            <p14:sldId id="413"/>
            <p14:sldId id="733"/>
            <p14:sldId id="735"/>
            <p14:sldId id="737"/>
            <p14:sldId id="738"/>
            <p14:sldId id="739"/>
            <p14:sldId id="740"/>
            <p14:sldId id="741"/>
            <p14:sldId id="742"/>
            <p14:sldId id="743"/>
            <p14:sldId id="744"/>
            <p14:sldId id="745"/>
            <p14:sldId id="734"/>
            <p14:sldId id="747"/>
            <p14:sldId id="749"/>
            <p14:sldId id="751"/>
            <p14:sldId id="752"/>
            <p14:sldId id="757"/>
            <p14:sldId id="750"/>
            <p14:sldId id="754"/>
            <p14:sldId id="746"/>
            <p14:sldId id="748"/>
            <p14:sldId id="753"/>
            <p14:sldId id="755"/>
            <p14:sldId id="756"/>
            <p14:sldId id="758"/>
            <p14:sldId id="759"/>
            <p14:sldId id="760"/>
            <p14:sldId id="761"/>
            <p14:sldId id="762"/>
            <p14:sldId id="763"/>
            <p14:sldId id="764"/>
            <p14:sldId id="765"/>
            <p14:sldId id="766"/>
            <p14:sldId id="767"/>
            <p14:sldId id="768"/>
            <p14:sldId id="534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72" d="100"/>
          <a:sy n="72" d="100"/>
        </p:scale>
        <p:origin x="106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EDUC5100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A28B-F255-786B-4DFE-8B95700E1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curious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806EA-3F02-6385-B4CA-8513EB25F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likely you are to remember something depends on</a:t>
            </a:r>
          </a:p>
          <a:p>
            <a:pPr lvl="1"/>
            <a:r>
              <a:rPr lang="en-US" dirty="0"/>
              <a:t>How many times you have encountered it</a:t>
            </a:r>
          </a:p>
          <a:p>
            <a:pPr lvl="1"/>
            <a:r>
              <a:rPr lang="en-US" dirty="0"/>
              <a:t>How long ago you first encountered it</a:t>
            </a:r>
          </a:p>
          <a:p>
            <a:pPr lvl="1"/>
            <a:r>
              <a:rPr lang="en-US" dirty="0"/>
              <a:t>The spacing between times you encountered it</a:t>
            </a:r>
          </a:p>
          <a:p>
            <a:pPr lvl="1"/>
            <a:endParaRPr lang="en-US" dirty="0"/>
          </a:p>
          <a:p>
            <a:r>
              <a:rPr lang="en-US" dirty="0"/>
              <a:t>This is what memory algorithms </a:t>
            </a:r>
            <a:r>
              <a:rPr lang="en-US" b="1" i="1" dirty="0"/>
              <a:t>usually</a:t>
            </a:r>
            <a:r>
              <a:rPr lang="en-US" i="1" dirty="0"/>
              <a:t> </a:t>
            </a:r>
            <a:r>
              <a:rPr lang="en-US" dirty="0"/>
              <a:t>depend on</a:t>
            </a:r>
          </a:p>
        </p:txBody>
      </p:sp>
    </p:spTree>
    <p:extLst>
      <p:ext uri="{BB962C8B-B14F-4D97-AF65-F5344CB8AC3E}">
        <p14:creationId xmlns:p14="http://schemas.microsoft.com/office/powerpoint/2010/main" val="3830564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B305D-D5AB-A051-0B16-7BB54DF40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1DED6-F66C-2810-6D42-07A1C84D2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11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7ED55-45BC-66EC-71C6-1F090A7DC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this is not a complete account of how memory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A405A-729A-D2FB-F50B-07855D245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couple of other key phenomena</a:t>
            </a:r>
          </a:p>
          <a:p>
            <a:endParaRPr lang="en-US" dirty="0"/>
          </a:p>
          <a:p>
            <a:r>
              <a:rPr lang="en-US" dirty="0"/>
              <a:t>Spreading activation</a:t>
            </a:r>
          </a:p>
          <a:p>
            <a:r>
              <a:rPr lang="en-US" dirty="0"/>
              <a:t>Chunking</a:t>
            </a:r>
          </a:p>
          <a:p>
            <a:pPr lvl="1"/>
            <a:r>
              <a:rPr lang="en-US" dirty="0"/>
              <a:t>Phone numbers (back when we used those)</a:t>
            </a:r>
          </a:p>
          <a:p>
            <a:pPr lvl="1"/>
            <a:r>
              <a:rPr lang="en-US" dirty="0"/>
              <a:t>Herb Simon story (finally)</a:t>
            </a:r>
          </a:p>
          <a:p>
            <a:pPr lvl="1"/>
            <a:endParaRPr lang="en-US" dirty="0"/>
          </a:p>
          <a:p>
            <a:r>
              <a:rPr lang="en-US" dirty="0"/>
              <a:t>Not usually used in memory optimization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20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B305D-D5AB-A051-0B16-7BB54DF40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1DED6-F66C-2810-6D42-07A1C84D2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21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8D1AF-9E9B-1DB6-6896-70D4EE77A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Spaced Repetition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2144F-F0E8-5ECC-BF46-BC8322F18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Optimal repetition is spaced out</a:t>
            </a:r>
          </a:p>
          <a:p>
            <a:r>
              <a:rPr lang="en-US" dirty="0"/>
              <a:t>Optimal repetition has increasing intervals</a:t>
            </a:r>
          </a:p>
        </p:txBody>
      </p:sp>
    </p:spTree>
    <p:extLst>
      <p:ext uri="{BB962C8B-B14F-4D97-AF65-F5344CB8AC3E}">
        <p14:creationId xmlns:p14="http://schemas.microsoft.com/office/powerpoint/2010/main" val="2432559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CF0D9-0051-F1D5-99FB-681A886B9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 are algorithms for memory calculation used for optimal spacing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720EA-34CD-6411-22CE-10B5E6400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ACT-R (Pavlik et al., 2008)</a:t>
            </a:r>
          </a:p>
          <a:p>
            <a:r>
              <a:rPr lang="en-US" dirty="0"/>
              <a:t>MCM (</a:t>
            </a:r>
            <a:r>
              <a:rPr lang="en-US" dirty="0" err="1"/>
              <a:t>Khajah</a:t>
            </a:r>
            <a:r>
              <a:rPr lang="en-US" dirty="0"/>
              <a:t> et al., 2014)</a:t>
            </a:r>
          </a:p>
          <a:p>
            <a:r>
              <a:rPr lang="en-US" dirty="0"/>
              <a:t>Settles &amp; </a:t>
            </a:r>
            <a:r>
              <a:rPr lang="en-US" dirty="0" err="1"/>
              <a:t>Meeder</a:t>
            </a:r>
            <a:r>
              <a:rPr lang="en-US" dirty="0"/>
              <a:t> (2016)</a:t>
            </a:r>
          </a:p>
          <a:p>
            <a:r>
              <a:rPr lang="en-US" dirty="0"/>
              <a:t>DASH (Moser &amp; Lindsay, 2016)</a:t>
            </a:r>
          </a:p>
          <a:p>
            <a:r>
              <a:rPr lang="en-US" dirty="0"/>
              <a:t>DAS3H (</a:t>
            </a:r>
            <a:r>
              <a:rPr lang="en-US" dirty="0" err="1"/>
              <a:t>Choffin</a:t>
            </a:r>
            <a:r>
              <a:rPr lang="en-US" dirty="0"/>
              <a:t> et al., 2019)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22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08677-324F-4A88-99B1-EDB343A3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 in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98BEC-3E25-1F65-9618-172D7D70E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simple formulas based on times content has been successfully/unsuccessfully remembered, time since seen, and item difficulty (Settles &amp; </a:t>
            </a:r>
            <a:r>
              <a:rPr lang="en-US" dirty="0" err="1"/>
              <a:t>Meeder</a:t>
            </a:r>
            <a:r>
              <a:rPr lang="en-US" dirty="0"/>
              <a:t>, 2016)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57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08677-324F-4A88-99B1-EDB343A3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 in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98BEC-3E25-1F65-9618-172D7D70E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complex functions using exponential or power function decay of memory of each exposure to content until now (the rest from last slide)</a:t>
            </a:r>
          </a:p>
          <a:p>
            <a:pPr lvl="1"/>
            <a:r>
              <a:rPr lang="en-US" dirty="0"/>
              <a:t>Exponential or power decay: a heated argument that some cognitive scientists really, really, </a:t>
            </a:r>
            <a:r>
              <a:rPr lang="en-US" b="1" i="1" dirty="0"/>
              <a:t>really</a:t>
            </a:r>
            <a:r>
              <a:rPr lang="en-US" dirty="0"/>
              <a:t> care about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22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08677-324F-4A88-99B1-EDB343A3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 in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98BEC-3E25-1F65-9618-172D7D70E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To complex functions using exponential or power function decay of memory of each exposure to content until now (the rest from last slide)</a:t>
            </a:r>
          </a:p>
          <a:p>
            <a:pPr lvl="1"/>
            <a:r>
              <a:rPr lang="en-US" dirty="0"/>
              <a:t>Exponential or power decay: a heated argument that some cognitive scientists really, really, </a:t>
            </a:r>
            <a:r>
              <a:rPr lang="en-US" b="1" i="1" dirty="0"/>
              <a:t>really</a:t>
            </a:r>
            <a:r>
              <a:rPr lang="en-US" dirty="0"/>
              <a:t> care about</a:t>
            </a:r>
          </a:p>
          <a:p>
            <a:pPr lvl="1"/>
            <a:r>
              <a:rPr lang="en-US" dirty="0"/>
              <a:t>Anderson et al. (1997) Artifactual power curves in forgetting…</a:t>
            </a:r>
          </a:p>
          <a:p>
            <a:pPr lvl="1"/>
            <a:r>
              <a:rPr lang="en-US" dirty="0"/>
              <a:t>Myung, Kim, Pitt (2000) Towards an explanation of the power law artifact…</a:t>
            </a:r>
          </a:p>
          <a:p>
            <a:pPr lvl="1"/>
            <a:r>
              <a:rPr lang="en-US" dirty="0"/>
              <a:t>Heathcote et al. (2000) The power law repealed…</a:t>
            </a:r>
          </a:p>
          <a:p>
            <a:pPr lvl="1"/>
            <a:r>
              <a:rPr lang="en-US" dirty="0"/>
              <a:t>Heathcote et al. (2003) Bias in exponential and power fits due to noise: Comment on Myung, Kim, and Pitt.</a:t>
            </a:r>
          </a:p>
          <a:p>
            <a:pPr lvl="1"/>
            <a:r>
              <a:rPr lang="en-US" dirty="0"/>
              <a:t>Walsh et al. (2018) Evaluating the theoretic adequacy and applied potential of computational models of the spacing effect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65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18411-8141-B4D4-3C99-078D35D5A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intuition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15CC0-1244-F78A-E86C-2C7BDD731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activation drops (somehow) over time</a:t>
            </a:r>
          </a:p>
          <a:p>
            <a:r>
              <a:rPr lang="en-US" dirty="0"/>
              <a:t>When memory activation is higher</a:t>
            </a:r>
          </a:p>
          <a:p>
            <a:pPr lvl="1"/>
            <a:r>
              <a:rPr lang="en-US" dirty="0"/>
              <a:t>Response time gets faster</a:t>
            </a:r>
          </a:p>
          <a:p>
            <a:pPr lvl="1"/>
            <a:r>
              <a:rPr lang="en-US" dirty="0"/>
              <a:t>Accuracy gets better</a:t>
            </a:r>
          </a:p>
        </p:txBody>
      </p:sp>
    </p:spTree>
    <p:extLst>
      <p:ext uri="{BB962C8B-B14F-4D97-AF65-F5344CB8AC3E}">
        <p14:creationId xmlns:p14="http://schemas.microsoft.com/office/powerpoint/2010/main" val="31858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08677-324F-4A88-99B1-EDB343A36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some mathematical details 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98BEC-3E25-1F65-9618-172D7D70E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https://learninganalytics.upenn.edu/MOOT/slides/W004V007.pdf</a:t>
            </a:r>
          </a:p>
        </p:txBody>
      </p:sp>
    </p:spTree>
    <p:extLst>
      <p:ext uri="{BB962C8B-B14F-4D97-AF65-F5344CB8AC3E}">
        <p14:creationId xmlns:p14="http://schemas.microsoft.com/office/powerpoint/2010/main" val="1409612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C98B7-A8C3-0486-6E0C-9249658C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4C6EA-299A-FAF7-6C2D-ED2677303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75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CF0D9-0051-F1D5-99FB-681A886B9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 are algorithms that do not explicitly calculate memory, </a:t>
            </a:r>
            <a:br>
              <a:rPr lang="en-US" dirty="0"/>
            </a:br>
            <a:r>
              <a:rPr lang="en-US" dirty="0"/>
              <a:t>used for optimal spacing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720EA-34CD-6411-22CE-10B5E6400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SuperMEMO</a:t>
            </a:r>
            <a:r>
              <a:rPr lang="en-US" dirty="0"/>
              <a:t> (Wozniak, 1982)</a:t>
            </a:r>
          </a:p>
          <a:p>
            <a:r>
              <a:rPr lang="en-US" dirty="0" err="1"/>
              <a:t>QuickTables</a:t>
            </a:r>
            <a:r>
              <a:rPr lang="en-US" dirty="0"/>
              <a:t> (see </a:t>
            </a:r>
            <a:r>
              <a:rPr lang="en-US" dirty="0" err="1"/>
              <a:t>Riedesel</a:t>
            </a:r>
            <a:r>
              <a:rPr lang="en-US" dirty="0"/>
              <a:t> et al., 2017)</a:t>
            </a:r>
          </a:p>
          <a:p>
            <a:r>
              <a:rPr lang="en-US" dirty="0"/>
              <a:t>Every ad hoc spiraling review algorithm (Wang &amp; Heffernan, 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48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CF3C8-9A61-9141-810D-6AA574A7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44E61-B2B8-52B6-4C9D-04C1AE77E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SuperMemo</a:t>
            </a:r>
            <a:r>
              <a:rPr lang="en-US" dirty="0"/>
              <a:t> (original): pre-defined schedule for practice; if you make an error, you go back to the beginning</a:t>
            </a:r>
          </a:p>
          <a:p>
            <a:endParaRPr lang="en-US" dirty="0"/>
          </a:p>
          <a:p>
            <a:r>
              <a:rPr lang="en-US" dirty="0"/>
              <a:t>SuperMemo2: adjusted schedule for practice based on item difficulty for current student; if you make an error, you go back to the beginning</a:t>
            </a:r>
          </a:p>
          <a:p>
            <a:pPr lvl="1"/>
            <a:r>
              <a:rPr lang="en-US" dirty="0"/>
              <a:t>Used in Anki</a:t>
            </a:r>
          </a:p>
        </p:txBody>
      </p:sp>
    </p:spTree>
    <p:extLst>
      <p:ext uri="{BB962C8B-B14F-4D97-AF65-F5344CB8AC3E}">
        <p14:creationId xmlns:p14="http://schemas.microsoft.com/office/powerpoint/2010/main" val="1104190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CF3C8-9A61-9141-810D-6AA574A7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44E61-B2B8-52B6-4C9D-04C1AE77E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QuickTables</a:t>
            </a:r>
            <a:r>
              <a:rPr lang="en-US" dirty="0"/>
              <a:t>: pre-defined schedule for practice</a:t>
            </a:r>
          </a:p>
          <a:p>
            <a:r>
              <a:rPr lang="en-US" dirty="0"/>
              <a:t>Each time you get correct response, you move forward one table (longer interval)</a:t>
            </a:r>
          </a:p>
          <a:p>
            <a:r>
              <a:rPr lang="en-US" dirty="0"/>
              <a:t>If you make an error, you go back one table (shorter interval)</a:t>
            </a:r>
          </a:p>
        </p:txBody>
      </p:sp>
    </p:spTree>
    <p:extLst>
      <p:ext uri="{BB962C8B-B14F-4D97-AF65-F5344CB8AC3E}">
        <p14:creationId xmlns:p14="http://schemas.microsoft.com/office/powerpoint/2010/main" val="1147485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D1510-0973-026F-AA17-F30DAA8CD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9EC87-6B09-CBC8-5455-B31CA7CEE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32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3C3E4-4F3D-473E-4ADF-7A8B73CC8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5B9ED-1191-1561-05BC-EDC88F0A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ACT-R, MCM, DASH, DAS3H calculation require examining every past encounter with item (or items involving current skill – DAS3H) every time you calculate memory</a:t>
            </a:r>
          </a:p>
          <a:p>
            <a:endParaRPr lang="en-US" dirty="0"/>
          </a:p>
          <a:p>
            <a:r>
              <a:rPr lang="en-US" dirty="0" err="1"/>
              <a:t>SuperMemo</a:t>
            </a:r>
            <a:r>
              <a:rPr lang="en-US" dirty="0"/>
              <a:t> 2 just requires storing number of correct responses in a row, item difficulty for student, and when last practice was</a:t>
            </a:r>
          </a:p>
          <a:p>
            <a:endParaRPr lang="en-US" dirty="0"/>
          </a:p>
          <a:p>
            <a:r>
              <a:rPr lang="en-US" dirty="0" err="1"/>
              <a:t>QuickTables</a:t>
            </a:r>
            <a:r>
              <a:rPr lang="en-US" dirty="0"/>
              <a:t> just requires storing item in a table </a:t>
            </a:r>
          </a:p>
        </p:txBody>
      </p:sp>
    </p:spTree>
    <p:extLst>
      <p:ext uri="{BB962C8B-B14F-4D97-AF65-F5344CB8AC3E}">
        <p14:creationId xmlns:p14="http://schemas.microsoft.com/office/powerpoint/2010/main" val="39602431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3C3E4-4F3D-473E-4ADF-7A8B73CC8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you can probably guess…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5B9ED-1191-1561-05BC-EDC88F0AD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Simpler algorithms used more than most complex algorithms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77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3FDA-0CD2-B9B1-CC30-35E3C3FDC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D65E4-3F1D-7E10-8240-5CF507BF6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simpler algorithms</a:t>
            </a:r>
          </a:p>
        </p:txBody>
      </p:sp>
    </p:spTree>
    <p:extLst>
      <p:ext uri="{BB962C8B-B14F-4D97-AF65-F5344CB8AC3E}">
        <p14:creationId xmlns:p14="http://schemas.microsoft.com/office/powerpoint/2010/main" val="4133059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3FDA-0CD2-B9B1-CC30-35E3C3FDC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D65E4-3F1D-7E10-8240-5CF507BF6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more complex algorithms</a:t>
            </a:r>
          </a:p>
        </p:txBody>
      </p:sp>
    </p:spTree>
    <p:extLst>
      <p:ext uri="{BB962C8B-B14F-4D97-AF65-F5344CB8AC3E}">
        <p14:creationId xmlns:p14="http://schemas.microsoft.com/office/powerpoint/2010/main" val="170074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8475-639B-1DD4-E5D3-22391FCF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continue 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52A70-DC8F-6CB0-0266-B54275A01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another relatively advanced and relatively technologically mature aspect of contemporary learning systems</a:t>
            </a:r>
          </a:p>
          <a:p>
            <a:endParaRPr lang="en-US" dirty="0"/>
          </a:p>
          <a:p>
            <a:r>
              <a:rPr lang="en-US" dirty="0"/>
              <a:t>Technology: memory models</a:t>
            </a:r>
          </a:p>
          <a:p>
            <a:r>
              <a:rPr lang="en-US" dirty="0"/>
              <a:t>Adaptivity it supports: memory optimization and spiraling review</a:t>
            </a:r>
          </a:p>
        </p:txBody>
      </p:sp>
    </p:spTree>
    <p:extLst>
      <p:ext uri="{BB962C8B-B14F-4D97-AF65-F5344CB8AC3E}">
        <p14:creationId xmlns:p14="http://schemas.microsoft.com/office/powerpoint/2010/main" val="2200886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B6174-3C9C-A8DE-6D65-20AAE657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925C9-2BB5-9DBC-2496-488241229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326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9AC51-9132-4D3C-ACF7-D261BD80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simple spiraling review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CA72F-41D4-E463-40CE-DA6CFC557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Leads to better retention of knowledge over time</a:t>
            </a:r>
          </a:p>
        </p:txBody>
      </p:sp>
    </p:spTree>
    <p:extLst>
      <p:ext uri="{BB962C8B-B14F-4D97-AF65-F5344CB8AC3E}">
        <p14:creationId xmlns:p14="http://schemas.microsoft.com/office/powerpoint/2010/main" val="15694596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FE891-8047-C540-AD80-9AE3DC190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isn’t it used all the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4BC17-C21B-621B-538A-E7D1D22D8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04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FE891-8047-C540-AD80-9AE3DC190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isn’t it used all the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4BC17-C21B-621B-538A-E7D1D22D8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people seem to usually dislike it?</a:t>
            </a:r>
          </a:p>
        </p:txBody>
      </p:sp>
    </p:spTree>
    <p:extLst>
      <p:ext uri="{BB962C8B-B14F-4D97-AF65-F5344CB8AC3E}">
        <p14:creationId xmlns:p14="http://schemas.microsoft.com/office/powerpoint/2010/main" val="17640698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01B15-8A04-574A-0D42-0DC8A07C7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enough?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15B32-DAAA-9A04-C097-E4E465100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Duolingo does seem to fix the fun problem. </a:t>
            </a:r>
            <a:br>
              <a:rPr lang="en-US" dirty="0"/>
            </a:br>
            <a:r>
              <a:rPr lang="en-US" dirty="0"/>
              <a:t>Is Duolingo enough to develop fluency?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353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01B15-8A04-574A-0D42-0DC8A07C7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enough?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15B32-DAAA-9A04-C097-E4E465100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is fact memorization good enough?</a:t>
            </a:r>
          </a:p>
        </p:txBody>
      </p:sp>
    </p:spTree>
    <p:extLst>
      <p:ext uri="{BB962C8B-B14F-4D97-AF65-F5344CB8AC3E}">
        <p14:creationId xmlns:p14="http://schemas.microsoft.com/office/powerpoint/2010/main" val="5301276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3A3C5-FB8C-899B-BA0E-C90773267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E445A-855F-E048-0B3D-5A3CB6522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624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105B-EE42-A2A7-3F73-9F22B60E2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want a fun, interesting, and not so humble 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8AE1D-10B0-7A5D-153B-6B7910058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https://www.supermemo.com/en/articles/history</a:t>
            </a:r>
          </a:p>
        </p:txBody>
      </p:sp>
    </p:spTree>
    <p:extLst>
      <p:ext uri="{BB962C8B-B14F-4D97-AF65-F5344CB8AC3E}">
        <p14:creationId xmlns:p14="http://schemas.microsoft.com/office/powerpoint/2010/main" val="33774123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A3DA3-AB6F-83FC-9B25-655EC67C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C09DD-7055-BECF-14D3-5AADFB544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October 6</a:t>
            </a:r>
          </a:p>
          <a:p>
            <a:pPr lvl="1"/>
            <a:r>
              <a:rPr lang="en-US" dirty="0"/>
              <a:t>Hints and Feedback</a:t>
            </a:r>
            <a:br>
              <a:rPr lang="en-US" dirty="0"/>
            </a:br>
            <a:endParaRPr lang="en-US" dirty="0"/>
          </a:p>
          <a:p>
            <a:r>
              <a:rPr lang="en-US" dirty="0"/>
              <a:t>October 10 System Review Due</a:t>
            </a:r>
          </a:p>
          <a:p>
            <a:endParaRPr lang="en-US" dirty="0"/>
          </a:p>
          <a:p>
            <a:r>
              <a:rPr lang="en-US" dirty="0"/>
              <a:t>October 13</a:t>
            </a:r>
          </a:p>
          <a:p>
            <a:pPr lvl="1"/>
            <a:r>
              <a:rPr lang="en-US" dirty="0"/>
              <a:t>Model-Tracing and Constraint-Based Modeling</a:t>
            </a:r>
          </a:p>
          <a:p>
            <a:pPr lvl="1"/>
            <a:endParaRPr lang="en-US" dirty="0"/>
          </a:p>
          <a:p>
            <a:r>
              <a:rPr lang="en-US" dirty="0"/>
              <a:t>October 20</a:t>
            </a:r>
          </a:p>
          <a:p>
            <a:pPr lvl="1"/>
            <a:r>
              <a:rPr lang="en-US" dirty="0"/>
              <a:t>Supporting Affect and Engagement</a:t>
            </a:r>
          </a:p>
        </p:txBody>
      </p:sp>
    </p:spTree>
    <p:extLst>
      <p:ext uri="{BB962C8B-B14F-4D97-AF65-F5344CB8AC3E}">
        <p14:creationId xmlns:p14="http://schemas.microsoft.com/office/powerpoint/2010/main" val="39883939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AEF1F-7AFB-8BF8-6AC3-938A9FC1C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E2202-0346-7536-4713-AD2E650BC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capitol of Pennsylvania?</a:t>
            </a:r>
          </a:p>
          <a:p>
            <a:r>
              <a:rPr lang="en-US" dirty="0"/>
              <a:t>(Don’t type it in the chat window or say it out loud, just think of it)</a:t>
            </a:r>
          </a:p>
        </p:txBody>
      </p:sp>
    </p:spTree>
    <p:extLst>
      <p:ext uri="{BB962C8B-B14F-4D97-AF65-F5344CB8AC3E}">
        <p14:creationId xmlns:p14="http://schemas.microsoft.com/office/powerpoint/2010/main" val="129832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AEF1F-7AFB-8BF8-6AC3-938A9FC1C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E2202-0346-7536-4713-AD2E650BC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capitol of Pennsylvania?</a:t>
            </a:r>
          </a:p>
          <a:p>
            <a:endParaRPr lang="en-US" dirty="0"/>
          </a:p>
          <a:p>
            <a:r>
              <a:rPr lang="en-US" dirty="0"/>
              <a:t>Who immediately remembered this?</a:t>
            </a:r>
          </a:p>
          <a:p>
            <a:r>
              <a:rPr lang="en-US" dirty="0"/>
              <a:t>Who remembered this but it took a couple seconds or longer?</a:t>
            </a:r>
          </a:p>
          <a:p>
            <a:r>
              <a:rPr lang="en-US" dirty="0"/>
              <a:t>Who didn’t remember this? (No shame in it) </a:t>
            </a:r>
          </a:p>
        </p:txBody>
      </p:sp>
    </p:spTree>
    <p:extLst>
      <p:ext uri="{BB962C8B-B14F-4D97-AF65-F5344CB8AC3E}">
        <p14:creationId xmlns:p14="http://schemas.microsoft.com/office/powerpoint/2010/main" val="2177463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AEF1F-7AFB-8BF8-6AC3-938A9FC1C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E2202-0346-7536-4713-AD2E650BC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name of your first grade teacher?</a:t>
            </a:r>
          </a:p>
          <a:p>
            <a:r>
              <a:rPr lang="en-US" dirty="0"/>
              <a:t>(Don’t type it in the chat window or say it out loud, just think of it)</a:t>
            </a:r>
          </a:p>
        </p:txBody>
      </p:sp>
    </p:spTree>
    <p:extLst>
      <p:ext uri="{BB962C8B-B14F-4D97-AF65-F5344CB8AC3E}">
        <p14:creationId xmlns:p14="http://schemas.microsoft.com/office/powerpoint/2010/main" val="3750699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AEF1F-7AFB-8BF8-6AC3-938A9FC1C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E2202-0346-7536-4713-AD2E650BC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the name of your first grade teacher?</a:t>
            </a:r>
          </a:p>
          <a:p>
            <a:endParaRPr lang="en-US" dirty="0"/>
          </a:p>
          <a:p>
            <a:r>
              <a:rPr lang="en-US" dirty="0"/>
              <a:t>Who immediately remembered this?</a:t>
            </a:r>
          </a:p>
          <a:p>
            <a:r>
              <a:rPr lang="en-US" dirty="0"/>
              <a:t>Who remembered this but it took a couple seconds or longer?</a:t>
            </a:r>
          </a:p>
          <a:p>
            <a:r>
              <a:rPr lang="en-US" dirty="0"/>
              <a:t>Who didn’t remember this? (No shame in it) </a:t>
            </a:r>
          </a:p>
        </p:txBody>
      </p:sp>
    </p:spTree>
    <p:extLst>
      <p:ext uri="{BB962C8B-B14F-4D97-AF65-F5344CB8AC3E}">
        <p14:creationId xmlns:p14="http://schemas.microsoft.com/office/powerpoint/2010/main" val="38194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8B31-36F7-5260-48A1-99776468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Curious 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1E48F-EFB1-3C2A-BD60-F805C0EE3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Forgetting involves both being unable to recall and being slower to recall</a:t>
            </a:r>
          </a:p>
        </p:txBody>
      </p:sp>
    </p:spTree>
    <p:extLst>
      <p:ext uri="{BB962C8B-B14F-4D97-AF65-F5344CB8AC3E}">
        <p14:creationId xmlns:p14="http://schemas.microsoft.com/office/powerpoint/2010/main" val="14951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A28B-F255-786B-4DFE-8B95700E1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curious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806EA-3F02-6385-B4CA-8513EB25F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likely you are to remember something depends on</a:t>
            </a:r>
          </a:p>
          <a:p>
            <a:pPr lvl="1"/>
            <a:r>
              <a:rPr lang="en-US" dirty="0"/>
              <a:t>How many times you have encountered it</a:t>
            </a:r>
          </a:p>
          <a:p>
            <a:pPr lvl="1"/>
            <a:r>
              <a:rPr lang="en-US" dirty="0"/>
              <a:t>How long ago you first encountered it</a:t>
            </a:r>
          </a:p>
          <a:p>
            <a:pPr lvl="1"/>
            <a:r>
              <a:rPr lang="en-US" dirty="0"/>
              <a:t>The spacing between times you encountered it</a:t>
            </a:r>
          </a:p>
        </p:txBody>
      </p:sp>
    </p:spTree>
    <p:extLst>
      <p:ext uri="{BB962C8B-B14F-4D97-AF65-F5344CB8AC3E}">
        <p14:creationId xmlns:p14="http://schemas.microsoft.com/office/powerpoint/2010/main" val="3795456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991</Words>
  <Application>Microsoft Office PowerPoint</Application>
  <PresentationFormat>On-screen Show (4:3)</PresentationFormat>
  <Paragraphs>132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Adaptive Learning Systems</vt:lpstr>
      <vt:lpstr>Welcome!</vt:lpstr>
      <vt:lpstr>We continue today…</vt:lpstr>
      <vt:lpstr>Quick Quiz</vt:lpstr>
      <vt:lpstr>Quick Quiz</vt:lpstr>
      <vt:lpstr>Quick Quiz</vt:lpstr>
      <vt:lpstr>Quick Quiz</vt:lpstr>
      <vt:lpstr>Curious thing</vt:lpstr>
      <vt:lpstr>Even more curious</vt:lpstr>
      <vt:lpstr>Even more curious</vt:lpstr>
      <vt:lpstr>Comments? Questions?</vt:lpstr>
      <vt:lpstr>But this is not a complete account of how memory works</vt:lpstr>
      <vt:lpstr>Comments? Questions?</vt:lpstr>
      <vt:lpstr>Spaced Repetition</vt:lpstr>
      <vt:lpstr>There are algorithms for memory calculation used for optimal spacing</vt:lpstr>
      <vt:lpstr>Variation in complexity</vt:lpstr>
      <vt:lpstr>Variation in complexity</vt:lpstr>
      <vt:lpstr>Variation in complexity</vt:lpstr>
      <vt:lpstr>Key intuition</vt:lpstr>
      <vt:lpstr>For some mathematical details see</vt:lpstr>
      <vt:lpstr>Comments? Questions?</vt:lpstr>
      <vt:lpstr>There are algorithms that do not explicitly calculate memory,  used for optimal spacing</vt:lpstr>
      <vt:lpstr>Example</vt:lpstr>
      <vt:lpstr>Example</vt:lpstr>
      <vt:lpstr>Questions? Comments?</vt:lpstr>
      <vt:lpstr>Information Storage</vt:lpstr>
      <vt:lpstr>As you can probably guess…</vt:lpstr>
      <vt:lpstr>What are the benefits</vt:lpstr>
      <vt:lpstr>What are the benefits</vt:lpstr>
      <vt:lpstr>Questions? Comments?</vt:lpstr>
      <vt:lpstr>Even simple spiraling review works</vt:lpstr>
      <vt:lpstr>Why isn’t it used all the time?</vt:lpstr>
      <vt:lpstr>Why isn’t it used all the time?</vt:lpstr>
      <vt:lpstr>Is it enough? </vt:lpstr>
      <vt:lpstr>Is it enough? </vt:lpstr>
      <vt:lpstr>Comments? Questions?</vt:lpstr>
      <vt:lpstr>If you want a fun, interesting, and not so humble read</vt:lpstr>
      <vt:lpstr>Upcoming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607</cp:revision>
  <dcterms:created xsi:type="dcterms:W3CDTF">2010-01-07T20:34:12Z</dcterms:created>
  <dcterms:modified xsi:type="dcterms:W3CDTF">2022-09-25T10:08:12Z</dcterms:modified>
</cp:coreProperties>
</file>