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413" r:id="rId3"/>
    <p:sldId id="733" r:id="rId4"/>
    <p:sldId id="786" r:id="rId5"/>
    <p:sldId id="734" r:id="rId6"/>
    <p:sldId id="755" r:id="rId7"/>
    <p:sldId id="735" r:id="rId8"/>
    <p:sldId id="736" r:id="rId9"/>
    <p:sldId id="737" r:id="rId10"/>
    <p:sldId id="738" r:id="rId11"/>
    <p:sldId id="739" r:id="rId12"/>
    <p:sldId id="740" r:id="rId13"/>
    <p:sldId id="741" r:id="rId14"/>
    <p:sldId id="742" r:id="rId15"/>
    <p:sldId id="743" r:id="rId16"/>
    <p:sldId id="744" r:id="rId17"/>
    <p:sldId id="745" r:id="rId18"/>
    <p:sldId id="747" r:id="rId19"/>
    <p:sldId id="746" r:id="rId20"/>
    <p:sldId id="756" r:id="rId21"/>
    <p:sldId id="783" r:id="rId22"/>
    <p:sldId id="748" r:id="rId23"/>
    <p:sldId id="749" r:id="rId24"/>
    <p:sldId id="750" r:id="rId25"/>
    <p:sldId id="751" r:id="rId26"/>
    <p:sldId id="757" r:id="rId27"/>
    <p:sldId id="759" r:id="rId28"/>
    <p:sldId id="758" r:id="rId29"/>
    <p:sldId id="760" r:id="rId30"/>
    <p:sldId id="782" r:id="rId31"/>
    <p:sldId id="300" r:id="rId32"/>
    <p:sldId id="299" r:id="rId33"/>
    <p:sldId id="753" r:id="rId34"/>
    <p:sldId id="311" r:id="rId35"/>
    <p:sldId id="754" r:id="rId36"/>
    <p:sldId id="761" r:id="rId37"/>
    <p:sldId id="763" r:id="rId38"/>
    <p:sldId id="764" r:id="rId39"/>
    <p:sldId id="765" r:id="rId40"/>
    <p:sldId id="766" r:id="rId41"/>
    <p:sldId id="767" r:id="rId42"/>
    <p:sldId id="784" r:id="rId43"/>
    <p:sldId id="769" r:id="rId44"/>
    <p:sldId id="768" r:id="rId45"/>
    <p:sldId id="770" r:id="rId46"/>
    <p:sldId id="778" r:id="rId47"/>
    <p:sldId id="779" r:id="rId48"/>
    <p:sldId id="780" r:id="rId49"/>
    <p:sldId id="781" r:id="rId50"/>
    <p:sldId id="772" r:id="rId51"/>
    <p:sldId id="496" r:id="rId52"/>
    <p:sldId id="497" r:id="rId53"/>
    <p:sldId id="500" r:id="rId54"/>
    <p:sldId id="501" r:id="rId55"/>
    <p:sldId id="502" r:id="rId56"/>
    <p:sldId id="503" r:id="rId57"/>
    <p:sldId id="775" r:id="rId58"/>
    <p:sldId id="513" r:id="rId59"/>
    <p:sldId id="507" r:id="rId60"/>
    <p:sldId id="777" r:id="rId61"/>
    <p:sldId id="773" r:id="rId62"/>
    <p:sldId id="774" r:id="rId63"/>
    <p:sldId id="776" r:id="rId64"/>
    <p:sldId id="785" r:id="rId65"/>
    <p:sldId id="534" r:id="rId66"/>
    <p:sldId id="30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413"/>
            <p14:sldId id="733"/>
            <p14:sldId id="786"/>
            <p14:sldId id="734"/>
            <p14:sldId id="755"/>
            <p14:sldId id="735"/>
            <p14:sldId id="736"/>
            <p14:sldId id="737"/>
            <p14:sldId id="738"/>
            <p14:sldId id="739"/>
            <p14:sldId id="740"/>
            <p14:sldId id="741"/>
            <p14:sldId id="742"/>
            <p14:sldId id="743"/>
            <p14:sldId id="744"/>
            <p14:sldId id="745"/>
            <p14:sldId id="747"/>
            <p14:sldId id="746"/>
            <p14:sldId id="756"/>
            <p14:sldId id="783"/>
            <p14:sldId id="748"/>
            <p14:sldId id="749"/>
            <p14:sldId id="750"/>
            <p14:sldId id="751"/>
            <p14:sldId id="757"/>
            <p14:sldId id="759"/>
            <p14:sldId id="758"/>
            <p14:sldId id="760"/>
            <p14:sldId id="782"/>
            <p14:sldId id="300"/>
            <p14:sldId id="299"/>
            <p14:sldId id="753"/>
            <p14:sldId id="311"/>
            <p14:sldId id="754"/>
            <p14:sldId id="761"/>
            <p14:sldId id="763"/>
            <p14:sldId id="764"/>
            <p14:sldId id="765"/>
            <p14:sldId id="766"/>
            <p14:sldId id="767"/>
            <p14:sldId id="784"/>
            <p14:sldId id="769"/>
            <p14:sldId id="768"/>
            <p14:sldId id="770"/>
            <p14:sldId id="778"/>
            <p14:sldId id="779"/>
            <p14:sldId id="780"/>
            <p14:sldId id="781"/>
            <p14:sldId id="772"/>
            <p14:sldId id="496"/>
            <p14:sldId id="497"/>
            <p14:sldId id="500"/>
            <p14:sldId id="501"/>
            <p14:sldId id="502"/>
            <p14:sldId id="503"/>
            <p14:sldId id="775"/>
            <p14:sldId id="513"/>
            <p14:sldId id="507"/>
            <p14:sldId id="777"/>
            <p14:sldId id="773"/>
            <p14:sldId id="774"/>
            <p14:sldId id="776"/>
            <p14:sldId id="785"/>
            <p14:sldId id="534"/>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2360" autoAdjust="0"/>
  </p:normalViewPr>
  <p:slideViewPr>
    <p:cSldViewPr>
      <p:cViewPr varScale="1">
        <p:scale>
          <a:sx n="72" d="100"/>
          <a:sy n="72" d="100"/>
        </p:scale>
        <p:origin x="10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10/1/2022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639B-656A-4369-84E0-F13809BA208C}" type="slidenum">
              <a:rPr lang="en-US" smtClean="0"/>
              <a:pPr/>
              <a:t>43</a:t>
            </a:fld>
            <a:endParaRPr lang="en-US"/>
          </a:p>
        </p:txBody>
      </p:sp>
    </p:spTree>
    <p:extLst>
      <p:ext uri="{BB962C8B-B14F-4D97-AF65-F5344CB8AC3E}">
        <p14:creationId xmlns:p14="http://schemas.microsoft.com/office/powerpoint/2010/main" val="91237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639B-656A-4369-84E0-F13809BA208C}" type="slidenum">
              <a:rPr lang="en-US" smtClean="0"/>
              <a:pPr/>
              <a:t>44</a:t>
            </a:fld>
            <a:endParaRPr lang="en-US"/>
          </a:p>
        </p:txBody>
      </p:sp>
    </p:spTree>
    <p:extLst>
      <p:ext uri="{BB962C8B-B14F-4D97-AF65-F5344CB8AC3E}">
        <p14:creationId xmlns:p14="http://schemas.microsoft.com/office/powerpoint/2010/main" val="93379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639B-656A-4369-84E0-F13809BA208C}" type="slidenum">
              <a:rPr lang="en-US" smtClean="0"/>
              <a:pPr/>
              <a:t>45</a:t>
            </a:fld>
            <a:endParaRPr lang="en-US"/>
          </a:p>
        </p:txBody>
      </p:sp>
    </p:spTree>
    <p:extLst>
      <p:ext uri="{BB962C8B-B14F-4D97-AF65-F5344CB8AC3E}">
        <p14:creationId xmlns:p14="http://schemas.microsoft.com/office/powerpoint/2010/main" val="328200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10/1/2022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dirty="0"/>
              <a:t>EDUC5100</a:t>
            </a:r>
            <a:br>
              <a:rPr lang="en-US" dirty="0"/>
            </a:br>
            <a:r>
              <a:rPr lang="en-US" dirty="0"/>
              <a:t>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345-BACF-32B5-CEA2-81FE36BAC99D}"/>
              </a:ext>
            </a:extLst>
          </p:cNvPr>
          <p:cNvSpPr>
            <a:spLocks noGrp="1"/>
          </p:cNvSpPr>
          <p:nvPr>
            <p:ph type="title"/>
          </p:nvPr>
        </p:nvSpPr>
        <p:spPr/>
        <p:txBody>
          <a:bodyPr>
            <a:normAutofit fontScale="90000"/>
          </a:bodyPr>
          <a:lstStyle/>
          <a:p>
            <a:r>
              <a:rPr lang="en-US" dirty="0"/>
              <a:t>The Next Step Up: </a:t>
            </a:r>
            <a:br>
              <a:rPr lang="en-US" dirty="0"/>
            </a:br>
            <a:r>
              <a:rPr lang="en-US" dirty="0"/>
              <a:t>Giving the correct answer</a:t>
            </a:r>
          </a:p>
        </p:txBody>
      </p:sp>
      <p:sp>
        <p:nvSpPr>
          <p:cNvPr id="3" name="Content Placeholder 2">
            <a:extLst>
              <a:ext uri="{FF2B5EF4-FFF2-40B4-BE49-F238E27FC236}">
                <a16:creationId xmlns:a16="http://schemas.microsoft.com/office/drawing/2014/main" id="{509D7CFE-70CC-D0CC-1BA7-44708B25175B}"/>
              </a:ext>
            </a:extLst>
          </p:cNvPr>
          <p:cNvSpPr>
            <a:spLocks noGrp="1"/>
          </p:cNvSpPr>
          <p:nvPr>
            <p:ph idx="1"/>
          </p:nvPr>
        </p:nvSpPr>
        <p:spPr/>
        <p:txBody>
          <a:bodyPr/>
          <a:lstStyle/>
          <a:p>
            <a:r>
              <a:rPr lang="en-US" dirty="0"/>
              <a:t>The student gets the wrong answer</a:t>
            </a:r>
          </a:p>
          <a:p>
            <a:r>
              <a:rPr lang="en-US" dirty="0"/>
              <a:t>We give them the right answer</a:t>
            </a:r>
          </a:p>
        </p:txBody>
      </p:sp>
    </p:spTree>
    <p:extLst>
      <p:ext uri="{BB962C8B-B14F-4D97-AF65-F5344CB8AC3E}">
        <p14:creationId xmlns:p14="http://schemas.microsoft.com/office/powerpoint/2010/main" val="157859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345-BACF-32B5-CEA2-81FE36BAC99D}"/>
              </a:ext>
            </a:extLst>
          </p:cNvPr>
          <p:cNvSpPr>
            <a:spLocks noGrp="1"/>
          </p:cNvSpPr>
          <p:nvPr>
            <p:ph type="title"/>
          </p:nvPr>
        </p:nvSpPr>
        <p:spPr/>
        <p:txBody>
          <a:bodyPr>
            <a:normAutofit fontScale="90000"/>
          </a:bodyPr>
          <a:lstStyle/>
          <a:p>
            <a:r>
              <a:rPr lang="en-US" dirty="0"/>
              <a:t>The Next Step Up: </a:t>
            </a:r>
            <a:br>
              <a:rPr lang="en-US" dirty="0"/>
            </a:br>
            <a:r>
              <a:rPr lang="en-US" dirty="0"/>
              <a:t>Giving the correct answer</a:t>
            </a:r>
          </a:p>
        </p:txBody>
      </p:sp>
      <p:sp>
        <p:nvSpPr>
          <p:cNvPr id="3" name="Content Placeholder 2">
            <a:extLst>
              <a:ext uri="{FF2B5EF4-FFF2-40B4-BE49-F238E27FC236}">
                <a16:creationId xmlns:a16="http://schemas.microsoft.com/office/drawing/2014/main" id="{509D7CFE-70CC-D0CC-1BA7-44708B25175B}"/>
              </a:ext>
            </a:extLst>
          </p:cNvPr>
          <p:cNvSpPr>
            <a:spLocks noGrp="1"/>
          </p:cNvSpPr>
          <p:nvPr>
            <p:ph idx="1"/>
          </p:nvPr>
        </p:nvSpPr>
        <p:spPr/>
        <p:txBody>
          <a:bodyPr>
            <a:normAutofit fontScale="92500"/>
          </a:bodyPr>
          <a:lstStyle/>
          <a:p>
            <a:r>
              <a:rPr lang="en-US" dirty="0"/>
              <a:t>The student gets the wrong answer</a:t>
            </a:r>
          </a:p>
          <a:p>
            <a:r>
              <a:rPr lang="en-US" dirty="0"/>
              <a:t>We give them the right answer</a:t>
            </a:r>
          </a:p>
          <a:p>
            <a:endParaRPr lang="en-US" dirty="0"/>
          </a:p>
          <a:p>
            <a:r>
              <a:rPr lang="en-US" dirty="0"/>
              <a:t>What are the benefits of correct answer feedback? (Compared to correctness feedback)</a:t>
            </a:r>
          </a:p>
          <a:p>
            <a:endParaRPr lang="en-US" dirty="0"/>
          </a:p>
          <a:p>
            <a:r>
              <a:rPr lang="en-US" dirty="0"/>
              <a:t>What are the drawbacks of correct answer feedback? (Compared to correctness feedback)</a:t>
            </a:r>
          </a:p>
          <a:p>
            <a:endParaRPr lang="en-US" dirty="0"/>
          </a:p>
        </p:txBody>
      </p:sp>
    </p:spTree>
    <p:extLst>
      <p:ext uri="{BB962C8B-B14F-4D97-AF65-F5344CB8AC3E}">
        <p14:creationId xmlns:p14="http://schemas.microsoft.com/office/powerpoint/2010/main" val="373928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39FD-ED83-E380-BB75-BBA684EDA2E0}"/>
              </a:ext>
            </a:extLst>
          </p:cNvPr>
          <p:cNvSpPr>
            <a:spLocks noGrp="1"/>
          </p:cNvSpPr>
          <p:nvPr>
            <p:ph type="title"/>
          </p:nvPr>
        </p:nvSpPr>
        <p:spPr/>
        <p:txBody>
          <a:bodyPr/>
          <a:lstStyle/>
          <a:p>
            <a:r>
              <a:rPr lang="en-US" dirty="0"/>
              <a:t>Bug Messages</a:t>
            </a:r>
          </a:p>
        </p:txBody>
      </p:sp>
      <p:sp>
        <p:nvSpPr>
          <p:cNvPr id="3" name="Content Placeholder 2">
            <a:extLst>
              <a:ext uri="{FF2B5EF4-FFF2-40B4-BE49-F238E27FC236}">
                <a16:creationId xmlns:a16="http://schemas.microsoft.com/office/drawing/2014/main" id="{52D6AED5-2FDB-F423-2AD7-87EC5324CA13}"/>
              </a:ext>
            </a:extLst>
          </p:cNvPr>
          <p:cNvSpPr>
            <a:spLocks noGrp="1"/>
          </p:cNvSpPr>
          <p:nvPr>
            <p:ph idx="1"/>
          </p:nvPr>
        </p:nvSpPr>
        <p:spPr/>
        <p:txBody>
          <a:bodyPr/>
          <a:lstStyle/>
          <a:p>
            <a:r>
              <a:rPr lang="en-US" dirty="0"/>
              <a:t>What’s a bug message?</a:t>
            </a:r>
          </a:p>
        </p:txBody>
      </p:sp>
    </p:spTree>
    <p:extLst>
      <p:ext uri="{BB962C8B-B14F-4D97-AF65-F5344CB8AC3E}">
        <p14:creationId xmlns:p14="http://schemas.microsoft.com/office/powerpoint/2010/main" val="7905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39FD-ED83-E380-BB75-BBA684EDA2E0}"/>
              </a:ext>
            </a:extLst>
          </p:cNvPr>
          <p:cNvSpPr>
            <a:spLocks noGrp="1"/>
          </p:cNvSpPr>
          <p:nvPr>
            <p:ph type="title"/>
          </p:nvPr>
        </p:nvSpPr>
        <p:spPr/>
        <p:txBody>
          <a:bodyPr/>
          <a:lstStyle/>
          <a:p>
            <a:r>
              <a:rPr lang="en-US" dirty="0"/>
              <a:t>Bug Message</a:t>
            </a:r>
          </a:p>
        </p:txBody>
      </p:sp>
      <p:sp>
        <p:nvSpPr>
          <p:cNvPr id="3" name="Content Placeholder 2">
            <a:extLst>
              <a:ext uri="{FF2B5EF4-FFF2-40B4-BE49-F238E27FC236}">
                <a16:creationId xmlns:a16="http://schemas.microsoft.com/office/drawing/2014/main" id="{52D6AED5-2FDB-F423-2AD7-87EC5324CA13}"/>
              </a:ext>
            </a:extLst>
          </p:cNvPr>
          <p:cNvSpPr>
            <a:spLocks noGrp="1"/>
          </p:cNvSpPr>
          <p:nvPr>
            <p:ph idx="1"/>
          </p:nvPr>
        </p:nvSpPr>
        <p:spPr/>
        <p:txBody>
          <a:bodyPr/>
          <a:lstStyle/>
          <a:p>
            <a:r>
              <a:rPr lang="en-US" dirty="0"/>
              <a:t>2/3 + 1/4 = 3/7</a:t>
            </a:r>
          </a:p>
          <a:p>
            <a:endParaRPr lang="en-US" dirty="0"/>
          </a:p>
          <a:p>
            <a:r>
              <a:rPr lang="en-US" dirty="0"/>
              <a:t>Write down (on paper or your computer) a sentence you would give to a student who makes this error</a:t>
            </a:r>
          </a:p>
        </p:txBody>
      </p:sp>
    </p:spTree>
    <p:extLst>
      <p:ext uri="{BB962C8B-B14F-4D97-AF65-F5344CB8AC3E}">
        <p14:creationId xmlns:p14="http://schemas.microsoft.com/office/powerpoint/2010/main" val="340901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39FD-ED83-E380-BB75-BBA684EDA2E0}"/>
              </a:ext>
            </a:extLst>
          </p:cNvPr>
          <p:cNvSpPr>
            <a:spLocks noGrp="1"/>
          </p:cNvSpPr>
          <p:nvPr>
            <p:ph type="title"/>
          </p:nvPr>
        </p:nvSpPr>
        <p:spPr/>
        <p:txBody>
          <a:bodyPr/>
          <a:lstStyle/>
          <a:p>
            <a:r>
              <a:rPr lang="en-US" dirty="0"/>
              <a:t>Bug Message</a:t>
            </a:r>
          </a:p>
        </p:txBody>
      </p:sp>
      <p:sp>
        <p:nvSpPr>
          <p:cNvPr id="3" name="Content Placeholder 2">
            <a:extLst>
              <a:ext uri="{FF2B5EF4-FFF2-40B4-BE49-F238E27FC236}">
                <a16:creationId xmlns:a16="http://schemas.microsoft.com/office/drawing/2014/main" id="{52D6AED5-2FDB-F423-2AD7-87EC5324CA13}"/>
              </a:ext>
            </a:extLst>
          </p:cNvPr>
          <p:cNvSpPr>
            <a:spLocks noGrp="1"/>
          </p:cNvSpPr>
          <p:nvPr>
            <p:ph idx="1"/>
          </p:nvPr>
        </p:nvSpPr>
        <p:spPr/>
        <p:txBody>
          <a:bodyPr/>
          <a:lstStyle/>
          <a:p>
            <a:r>
              <a:rPr lang="en-US" dirty="0"/>
              <a:t>2/3 + 1/4 = 3/7</a:t>
            </a:r>
          </a:p>
          <a:p>
            <a:endParaRPr lang="en-US" dirty="0"/>
          </a:p>
          <a:p>
            <a:r>
              <a:rPr lang="en-US" dirty="0"/>
              <a:t>Write down (on paper or your computer) a sentence you would give to a student who makes this error</a:t>
            </a:r>
          </a:p>
          <a:p>
            <a:endParaRPr lang="en-US" dirty="0"/>
          </a:p>
          <a:p>
            <a:r>
              <a:rPr lang="en-US" dirty="0"/>
              <a:t>Let’s read them out to the class</a:t>
            </a:r>
          </a:p>
        </p:txBody>
      </p:sp>
    </p:spTree>
    <p:extLst>
      <p:ext uri="{BB962C8B-B14F-4D97-AF65-F5344CB8AC3E}">
        <p14:creationId xmlns:p14="http://schemas.microsoft.com/office/powerpoint/2010/main" val="353986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C0A3-05ED-0124-60E3-78D487D9DC89}"/>
              </a:ext>
            </a:extLst>
          </p:cNvPr>
          <p:cNvSpPr>
            <a:spLocks noGrp="1"/>
          </p:cNvSpPr>
          <p:nvPr>
            <p:ph type="title"/>
          </p:nvPr>
        </p:nvSpPr>
        <p:spPr/>
        <p:txBody>
          <a:bodyPr>
            <a:normAutofit fontScale="90000"/>
          </a:bodyPr>
          <a:lstStyle/>
          <a:p>
            <a:r>
              <a:rPr lang="en-US" dirty="0"/>
              <a:t>BUGGY/DEBUGGY</a:t>
            </a:r>
            <a:br>
              <a:rPr lang="en-US" dirty="0"/>
            </a:br>
            <a:r>
              <a:rPr lang="en-US" dirty="0"/>
              <a:t>(</a:t>
            </a:r>
            <a:r>
              <a:rPr lang="en-US" dirty="0" err="1"/>
              <a:t>VanLehn</a:t>
            </a:r>
            <a:r>
              <a:rPr lang="en-US" dirty="0"/>
              <a:t>, 1982, 1987)</a:t>
            </a:r>
          </a:p>
        </p:txBody>
      </p:sp>
      <p:sp>
        <p:nvSpPr>
          <p:cNvPr id="3" name="Content Placeholder 2">
            <a:extLst>
              <a:ext uri="{FF2B5EF4-FFF2-40B4-BE49-F238E27FC236}">
                <a16:creationId xmlns:a16="http://schemas.microsoft.com/office/drawing/2014/main" id="{A66E5548-C493-85E0-FCDF-F46F9AD1E3EB}"/>
              </a:ext>
            </a:extLst>
          </p:cNvPr>
          <p:cNvSpPr>
            <a:spLocks noGrp="1"/>
          </p:cNvSpPr>
          <p:nvPr>
            <p:ph idx="1"/>
          </p:nvPr>
        </p:nvSpPr>
        <p:spPr/>
        <p:txBody>
          <a:bodyPr/>
          <a:lstStyle/>
          <a:p>
            <a:r>
              <a:rPr lang="en-US" dirty="0"/>
              <a:t>Early work in intelligent tutoring attempted to classify every possible bug and the reason it occurred</a:t>
            </a:r>
          </a:p>
          <a:p>
            <a:endParaRPr lang="en-US" dirty="0"/>
          </a:p>
          <a:p>
            <a:r>
              <a:rPr lang="en-US" dirty="0"/>
              <a:t>Why don’t we do this anymore, do you think?</a:t>
            </a:r>
          </a:p>
        </p:txBody>
      </p:sp>
    </p:spTree>
    <p:extLst>
      <p:ext uri="{BB962C8B-B14F-4D97-AF65-F5344CB8AC3E}">
        <p14:creationId xmlns:p14="http://schemas.microsoft.com/office/powerpoint/2010/main" val="308517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C0A3-05ED-0124-60E3-78D487D9DC89}"/>
              </a:ext>
            </a:extLst>
          </p:cNvPr>
          <p:cNvSpPr>
            <a:spLocks noGrp="1"/>
          </p:cNvSpPr>
          <p:nvPr>
            <p:ph type="title"/>
          </p:nvPr>
        </p:nvSpPr>
        <p:spPr/>
        <p:txBody>
          <a:bodyPr>
            <a:normAutofit fontScale="90000"/>
          </a:bodyPr>
          <a:lstStyle/>
          <a:p>
            <a:r>
              <a:rPr lang="en-US" dirty="0"/>
              <a:t>BUGGY/DEBUGGY</a:t>
            </a:r>
            <a:br>
              <a:rPr lang="en-US" dirty="0"/>
            </a:br>
            <a:r>
              <a:rPr lang="en-US" dirty="0"/>
              <a:t>(</a:t>
            </a:r>
            <a:r>
              <a:rPr lang="en-US" dirty="0" err="1"/>
              <a:t>VanLehn</a:t>
            </a:r>
            <a:r>
              <a:rPr lang="en-US" dirty="0"/>
              <a:t>, 1982, 1987)</a:t>
            </a:r>
          </a:p>
        </p:txBody>
      </p:sp>
      <p:sp>
        <p:nvSpPr>
          <p:cNvPr id="3" name="Content Placeholder 2">
            <a:extLst>
              <a:ext uri="{FF2B5EF4-FFF2-40B4-BE49-F238E27FC236}">
                <a16:creationId xmlns:a16="http://schemas.microsoft.com/office/drawing/2014/main" id="{A66E5548-C493-85E0-FCDF-F46F9AD1E3EB}"/>
              </a:ext>
            </a:extLst>
          </p:cNvPr>
          <p:cNvSpPr>
            <a:spLocks noGrp="1"/>
          </p:cNvSpPr>
          <p:nvPr>
            <p:ph idx="1"/>
          </p:nvPr>
        </p:nvSpPr>
        <p:spPr/>
        <p:txBody>
          <a:bodyPr/>
          <a:lstStyle/>
          <a:p>
            <a:r>
              <a:rPr lang="en-US" dirty="0"/>
              <a:t>104 bugs in learning subtraction</a:t>
            </a:r>
          </a:p>
          <a:p>
            <a:endParaRPr lang="en-US" dirty="0"/>
          </a:p>
          <a:p>
            <a:r>
              <a:rPr lang="en-US" dirty="0"/>
              <a:t>Are all these bugs important to specifically correct?</a:t>
            </a:r>
          </a:p>
        </p:txBody>
      </p:sp>
    </p:spTree>
    <p:extLst>
      <p:ext uri="{BB962C8B-B14F-4D97-AF65-F5344CB8AC3E}">
        <p14:creationId xmlns:p14="http://schemas.microsoft.com/office/powerpoint/2010/main" val="147776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C0A3-05ED-0124-60E3-78D487D9DC89}"/>
              </a:ext>
            </a:extLst>
          </p:cNvPr>
          <p:cNvSpPr>
            <a:spLocks noGrp="1"/>
          </p:cNvSpPr>
          <p:nvPr>
            <p:ph type="title"/>
          </p:nvPr>
        </p:nvSpPr>
        <p:spPr/>
        <p:txBody>
          <a:bodyPr>
            <a:normAutofit/>
          </a:bodyPr>
          <a:lstStyle/>
          <a:p>
            <a:r>
              <a:rPr lang="en-US" dirty="0"/>
              <a:t>Preconceptions/Misconceptions</a:t>
            </a:r>
          </a:p>
        </p:txBody>
      </p:sp>
      <p:sp>
        <p:nvSpPr>
          <p:cNvPr id="3" name="Content Placeholder 2">
            <a:extLst>
              <a:ext uri="{FF2B5EF4-FFF2-40B4-BE49-F238E27FC236}">
                <a16:creationId xmlns:a16="http://schemas.microsoft.com/office/drawing/2014/main" id="{A66E5548-C493-85E0-FCDF-F46F9AD1E3EB}"/>
              </a:ext>
            </a:extLst>
          </p:cNvPr>
          <p:cNvSpPr>
            <a:spLocks noGrp="1"/>
          </p:cNvSpPr>
          <p:nvPr>
            <p:ph idx="1"/>
          </p:nvPr>
        </p:nvSpPr>
        <p:spPr/>
        <p:txBody>
          <a:bodyPr/>
          <a:lstStyle/>
          <a:p>
            <a:r>
              <a:rPr lang="en-US" dirty="0"/>
              <a:t>There are some stable misconceptions/preconceptions (</a:t>
            </a:r>
            <a:r>
              <a:rPr lang="en-US" dirty="0" err="1"/>
              <a:t>Thissen</a:t>
            </a:r>
            <a:r>
              <a:rPr lang="en-US" dirty="0"/>
              <a:t>-Roe et al., 2004)</a:t>
            </a:r>
          </a:p>
          <a:p>
            <a:endParaRPr lang="en-US" dirty="0"/>
          </a:p>
          <a:p>
            <a:r>
              <a:rPr lang="en-US" dirty="0"/>
              <a:t>But they are fairly rare and usually need a bigger intervention than a one-line message (Clement, 1983)</a:t>
            </a:r>
          </a:p>
        </p:txBody>
      </p:sp>
    </p:spTree>
    <p:extLst>
      <p:ext uri="{BB962C8B-B14F-4D97-AF65-F5344CB8AC3E}">
        <p14:creationId xmlns:p14="http://schemas.microsoft.com/office/powerpoint/2010/main" val="17452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9D69-3282-9E99-0305-AE92391C8478}"/>
              </a:ext>
            </a:extLst>
          </p:cNvPr>
          <p:cNvSpPr>
            <a:spLocks noGrp="1"/>
          </p:cNvSpPr>
          <p:nvPr>
            <p:ph type="title"/>
          </p:nvPr>
        </p:nvSpPr>
        <p:spPr/>
        <p:txBody>
          <a:bodyPr>
            <a:normAutofit fontScale="90000"/>
          </a:bodyPr>
          <a:lstStyle/>
          <a:p>
            <a:r>
              <a:rPr lang="en-US" dirty="0"/>
              <a:t>Contemporary Use of Bug Messages</a:t>
            </a:r>
          </a:p>
        </p:txBody>
      </p:sp>
      <p:sp>
        <p:nvSpPr>
          <p:cNvPr id="3" name="Content Placeholder 2">
            <a:extLst>
              <a:ext uri="{FF2B5EF4-FFF2-40B4-BE49-F238E27FC236}">
                <a16:creationId xmlns:a16="http://schemas.microsoft.com/office/drawing/2014/main" id="{F548BC1F-10A5-E5C1-5757-E30481C7E8C1}"/>
              </a:ext>
            </a:extLst>
          </p:cNvPr>
          <p:cNvSpPr>
            <a:spLocks noGrp="1"/>
          </p:cNvSpPr>
          <p:nvPr>
            <p:ph idx="1"/>
          </p:nvPr>
        </p:nvSpPr>
        <p:spPr/>
        <p:txBody>
          <a:bodyPr/>
          <a:lstStyle/>
          <a:p>
            <a:r>
              <a:rPr lang="en-US" dirty="0"/>
              <a:t>Typically for an easy-to-repair issue</a:t>
            </a:r>
          </a:p>
          <a:p>
            <a:endParaRPr lang="en-US" dirty="0"/>
          </a:p>
          <a:p>
            <a:r>
              <a:rPr lang="en-US" dirty="0"/>
              <a:t>Working in the wrong part of the interface</a:t>
            </a:r>
          </a:p>
          <a:p>
            <a:r>
              <a:rPr lang="en-US" dirty="0"/>
              <a:t>Wrong units or type of answer</a:t>
            </a:r>
          </a:p>
        </p:txBody>
      </p:sp>
    </p:spTree>
    <p:extLst>
      <p:ext uri="{BB962C8B-B14F-4D97-AF65-F5344CB8AC3E}">
        <p14:creationId xmlns:p14="http://schemas.microsoft.com/office/powerpoint/2010/main" val="134114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7786-A452-89DA-949C-40B6960AF24B}"/>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D926B35D-2935-07D1-4D86-E6EBB86C55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2301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44068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CD8B-735C-C9C1-6293-7FD02AA96C9C}"/>
              </a:ext>
            </a:extLst>
          </p:cNvPr>
          <p:cNvSpPr>
            <a:spLocks noGrp="1"/>
          </p:cNvSpPr>
          <p:nvPr>
            <p:ph type="title"/>
          </p:nvPr>
        </p:nvSpPr>
        <p:spPr/>
        <p:txBody>
          <a:bodyPr/>
          <a:lstStyle/>
          <a:p>
            <a:r>
              <a:rPr lang="en-US" dirty="0"/>
              <a:t>Is Feedback Effective Overall?</a:t>
            </a:r>
          </a:p>
        </p:txBody>
      </p:sp>
      <p:sp>
        <p:nvSpPr>
          <p:cNvPr id="3" name="Content Placeholder 2">
            <a:extLst>
              <a:ext uri="{FF2B5EF4-FFF2-40B4-BE49-F238E27FC236}">
                <a16:creationId xmlns:a16="http://schemas.microsoft.com/office/drawing/2014/main" id="{32F32551-2938-EF04-14DF-E2B12A42EC96}"/>
              </a:ext>
            </a:extLst>
          </p:cNvPr>
          <p:cNvSpPr>
            <a:spLocks noGrp="1"/>
          </p:cNvSpPr>
          <p:nvPr>
            <p:ph idx="1"/>
          </p:nvPr>
        </p:nvSpPr>
        <p:spPr/>
        <p:txBody>
          <a:bodyPr/>
          <a:lstStyle/>
          <a:p>
            <a:r>
              <a:rPr lang="en-US" dirty="0"/>
              <a:t>Yes</a:t>
            </a:r>
          </a:p>
          <a:p>
            <a:endParaRPr lang="en-US" dirty="0"/>
          </a:p>
          <a:p>
            <a:r>
              <a:rPr lang="en-US" dirty="0"/>
              <a:t>Hattie &amp; Timperley (2007) review 12 meta-analyses reviewing several hundred studies</a:t>
            </a:r>
          </a:p>
          <a:p>
            <a:endParaRPr lang="en-US" dirty="0"/>
          </a:p>
          <a:p>
            <a:r>
              <a:rPr lang="en-US" dirty="0"/>
              <a:t>And the answer is yes</a:t>
            </a:r>
          </a:p>
        </p:txBody>
      </p:sp>
    </p:spTree>
    <p:extLst>
      <p:ext uri="{BB962C8B-B14F-4D97-AF65-F5344CB8AC3E}">
        <p14:creationId xmlns:p14="http://schemas.microsoft.com/office/powerpoint/2010/main" val="181824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CD8B-735C-C9C1-6293-7FD02AA96C9C}"/>
              </a:ext>
            </a:extLst>
          </p:cNvPr>
          <p:cNvSpPr>
            <a:spLocks noGrp="1"/>
          </p:cNvSpPr>
          <p:nvPr>
            <p:ph type="title"/>
          </p:nvPr>
        </p:nvSpPr>
        <p:spPr/>
        <p:txBody>
          <a:bodyPr/>
          <a:lstStyle/>
          <a:p>
            <a:r>
              <a:rPr lang="en-US" dirty="0"/>
              <a:t>Is All Feedback Effective?</a:t>
            </a:r>
          </a:p>
        </p:txBody>
      </p:sp>
      <p:sp>
        <p:nvSpPr>
          <p:cNvPr id="3" name="Content Placeholder 2">
            <a:extLst>
              <a:ext uri="{FF2B5EF4-FFF2-40B4-BE49-F238E27FC236}">
                <a16:creationId xmlns:a16="http://schemas.microsoft.com/office/drawing/2014/main" id="{32F32551-2938-EF04-14DF-E2B12A42EC96}"/>
              </a:ext>
            </a:extLst>
          </p:cNvPr>
          <p:cNvSpPr>
            <a:spLocks noGrp="1"/>
          </p:cNvSpPr>
          <p:nvPr>
            <p:ph idx="1"/>
          </p:nvPr>
        </p:nvSpPr>
        <p:spPr/>
        <p:txBody>
          <a:bodyPr>
            <a:normAutofit/>
          </a:bodyPr>
          <a:lstStyle/>
          <a:p>
            <a:r>
              <a:rPr lang="en-US" dirty="0"/>
              <a:t>No</a:t>
            </a:r>
          </a:p>
          <a:p>
            <a:endParaRPr lang="en-US" dirty="0"/>
          </a:p>
          <a:p>
            <a:r>
              <a:rPr lang="en-US" dirty="0"/>
              <a:t>Wisniewski, </a:t>
            </a:r>
            <a:r>
              <a:rPr lang="en-US" dirty="0" err="1"/>
              <a:t>Zierer</a:t>
            </a:r>
            <a:r>
              <a:rPr lang="en-US" dirty="0"/>
              <a:t>, &amp; Hattie (2020) re-review the literature and find that feedback can vary so much in effectiveness that it shouldn’t be considered by itself</a:t>
            </a:r>
          </a:p>
        </p:txBody>
      </p:sp>
    </p:spTree>
    <p:extLst>
      <p:ext uri="{BB962C8B-B14F-4D97-AF65-F5344CB8AC3E}">
        <p14:creationId xmlns:p14="http://schemas.microsoft.com/office/powerpoint/2010/main" val="130114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B6B-6AB7-3DCC-317E-9EFCCBAD4A73}"/>
              </a:ext>
            </a:extLst>
          </p:cNvPr>
          <p:cNvSpPr>
            <a:spLocks noGrp="1"/>
          </p:cNvSpPr>
          <p:nvPr>
            <p:ph type="title"/>
          </p:nvPr>
        </p:nvSpPr>
        <p:spPr/>
        <p:txBody>
          <a:bodyPr/>
          <a:lstStyle/>
          <a:p>
            <a:r>
              <a:rPr lang="en-US" dirty="0"/>
              <a:t>Delayed or Immediate Feedback?</a:t>
            </a:r>
          </a:p>
        </p:txBody>
      </p:sp>
      <p:sp>
        <p:nvSpPr>
          <p:cNvPr id="3" name="Content Placeholder 2">
            <a:extLst>
              <a:ext uri="{FF2B5EF4-FFF2-40B4-BE49-F238E27FC236}">
                <a16:creationId xmlns:a16="http://schemas.microsoft.com/office/drawing/2014/main" id="{942F988E-F904-7D94-9A42-A55685218AB8}"/>
              </a:ext>
            </a:extLst>
          </p:cNvPr>
          <p:cNvSpPr>
            <a:spLocks noGrp="1"/>
          </p:cNvSpPr>
          <p:nvPr>
            <p:ph idx="1"/>
          </p:nvPr>
        </p:nvSpPr>
        <p:spPr/>
        <p:txBody>
          <a:bodyPr/>
          <a:lstStyle/>
          <a:p>
            <a:r>
              <a:rPr lang="en-US" dirty="0"/>
              <a:t>Should we tell the student their answer is wrong right away?</a:t>
            </a:r>
          </a:p>
          <a:p>
            <a:endParaRPr lang="en-US" dirty="0"/>
          </a:p>
          <a:p>
            <a:r>
              <a:rPr lang="en-US" dirty="0"/>
              <a:t>Or should we give them time to figure it out on their own?</a:t>
            </a:r>
          </a:p>
          <a:p>
            <a:endParaRPr lang="en-US" dirty="0"/>
          </a:p>
          <a:p>
            <a:r>
              <a:rPr lang="en-US" dirty="0"/>
              <a:t>What are the benefits and drawbacks of each?</a:t>
            </a:r>
          </a:p>
        </p:txBody>
      </p:sp>
    </p:spTree>
    <p:extLst>
      <p:ext uri="{BB962C8B-B14F-4D97-AF65-F5344CB8AC3E}">
        <p14:creationId xmlns:p14="http://schemas.microsoft.com/office/powerpoint/2010/main" val="424809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B6B-6AB7-3DCC-317E-9EFCCBAD4A73}"/>
              </a:ext>
            </a:extLst>
          </p:cNvPr>
          <p:cNvSpPr>
            <a:spLocks noGrp="1"/>
          </p:cNvSpPr>
          <p:nvPr>
            <p:ph type="title"/>
          </p:nvPr>
        </p:nvSpPr>
        <p:spPr/>
        <p:txBody>
          <a:bodyPr/>
          <a:lstStyle/>
          <a:p>
            <a:r>
              <a:rPr lang="en-US" dirty="0"/>
              <a:t>Delayed or Immediate Feedback?</a:t>
            </a:r>
          </a:p>
        </p:txBody>
      </p:sp>
      <p:sp>
        <p:nvSpPr>
          <p:cNvPr id="3" name="Content Placeholder 2">
            <a:extLst>
              <a:ext uri="{FF2B5EF4-FFF2-40B4-BE49-F238E27FC236}">
                <a16:creationId xmlns:a16="http://schemas.microsoft.com/office/drawing/2014/main" id="{942F988E-F904-7D94-9A42-A55685218AB8}"/>
              </a:ext>
            </a:extLst>
          </p:cNvPr>
          <p:cNvSpPr>
            <a:spLocks noGrp="1"/>
          </p:cNvSpPr>
          <p:nvPr>
            <p:ph idx="1"/>
          </p:nvPr>
        </p:nvSpPr>
        <p:spPr/>
        <p:txBody>
          <a:bodyPr>
            <a:normAutofit fontScale="85000" lnSpcReduction="20000"/>
          </a:bodyPr>
          <a:lstStyle/>
          <a:p>
            <a:r>
              <a:rPr lang="en-US" dirty="0"/>
              <a:t>A debate since Pressey (1950)/</a:t>
            </a:r>
            <a:r>
              <a:rPr lang="en-US" dirty="0" err="1"/>
              <a:t>Brackbill</a:t>
            </a:r>
            <a:r>
              <a:rPr lang="en-US" dirty="0"/>
              <a:t> et al. (1962) and still ongoing</a:t>
            </a:r>
          </a:p>
          <a:p>
            <a:endParaRPr lang="en-US" dirty="0"/>
          </a:p>
          <a:p>
            <a:r>
              <a:rPr lang="en-US" dirty="0"/>
              <a:t>Delayed feedback better (Metcalfe et al., 2009; Mullet et al., 2014)</a:t>
            </a:r>
          </a:p>
          <a:p>
            <a:endParaRPr lang="en-US" dirty="0"/>
          </a:p>
          <a:p>
            <a:r>
              <a:rPr lang="en-US" dirty="0"/>
              <a:t>Immediate feedback better (Kulik &amp; Kulik, 1988; Lu et al., 2019)</a:t>
            </a:r>
          </a:p>
          <a:p>
            <a:endParaRPr lang="en-US" dirty="0"/>
          </a:p>
          <a:p>
            <a:r>
              <a:rPr lang="en-US" dirty="0"/>
              <a:t>No difference (Butler &amp; Roediger, 2008; Nakata, 2015; Fyfe et al., 2019)</a:t>
            </a:r>
          </a:p>
        </p:txBody>
      </p:sp>
    </p:spTree>
    <p:extLst>
      <p:ext uri="{BB962C8B-B14F-4D97-AF65-F5344CB8AC3E}">
        <p14:creationId xmlns:p14="http://schemas.microsoft.com/office/powerpoint/2010/main" val="92219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B6B-6AB7-3DCC-317E-9EFCCBAD4A73}"/>
              </a:ext>
            </a:extLst>
          </p:cNvPr>
          <p:cNvSpPr>
            <a:spLocks noGrp="1"/>
          </p:cNvSpPr>
          <p:nvPr>
            <p:ph type="title"/>
          </p:nvPr>
        </p:nvSpPr>
        <p:spPr/>
        <p:txBody>
          <a:bodyPr>
            <a:normAutofit fontScale="90000"/>
          </a:bodyPr>
          <a:lstStyle/>
          <a:p>
            <a:r>
              <a:rPr lang="en-US" dirty="0"/>
              <a:t>Delayed or Immediate Feedback?</a:t>
            </a:r>
            <a:br>
              <a:rPr lang="en-US" dirty="0"/>
            </a:br>
            <a:r>
              <a:rPr lang="en-US" dirty="0"/>
              <a:t>What’s Going on Here</a:t>
            </a:r>
          </a:p>
        </p:txBody>
      </p:sp>
      <p:sp>
        <p:nvSpPr>
          <p:cNvPr id="3" name="Content Placeholder 2">
            <a:extLst>
              <a:ext uri="{FF2B5EF4-FFF2-40B4-BE49-F238E27FC236}">
                <a16:creationId xmlns:a16="http://schemas.microsoft.com/office/drawing/2014/main" id="{942F988E-F904-7D94-9A42-A55685218AB8}"/>
              </a:ext>
            </a:extLst>
          </p:cNvPr>
          <p:cNvSpPr>
            <a:spLocks noGrp="1"/>
          </p:cNvSpPr>
          <p:nvPr>
            <p:ph idx="1"/>
          </p:nvPr>
        </p:nvSpPr>
        <p:spPr>
          <a:xfrm>
            <a:off x="457200" y="1600200"/>
            <a:ext cx="8229600" cy="4983162"/>
          </a:xfrm>
        </p:spPr>
        <p:txBody>
          <a:bodyPr>
            <a:normAutofit fontScale="92500" lnSpcReduction="10000"/>
          </a:bodyPr>
          <a:lstStyle/>
          <a:p>
            <a:r>
              <a:rPr lang="en-US" dirty="0"/>
              <a:t>In 1988, Kulik &amp; Kulik said that it really depends on the design of the study</a:t>
            </a:r>
          </a:p>
          <a:p>
            <a:endParaRPr lang="en-US" dirty="0"/>
          </a:p>
          <a:p>
            <a:r>
              <a:rPr lang="en-US" dirty="0"/>
              <a:t>That still seems to be the case today, with most studies on one side of the debate or the other poking at methodological flaws in the other side</a:t>
            </a:r>
          </a:p>
          <a:p>
            <a:pPr lvl="1"/>
            <a:r>
              <a:rPr lang="en-US" dirty="0"/>
              <a:t>For example, Lu et al (2019) discovered longer time between hint and test for immediate feedback condition than delayed feedback conditions in Metcalfe’s studies, and replicated those studies with equal time to test, getting the opposite result</a:t>
            </a:r>
          </a:p>
          <a:p>
            <a:endParaRPr lang="en-US" dirty="0"/>
          </a:p>
        </p:txBody>
      </p:sp>
    </p:spTree>
    <p:extLst>
      <p:ext uri="{BB962C8B-B14F-4D97-AF65-F5344CB8AC3E}">
        <p14:creationId xmlns:p14="http://schemas.microsoft.com/office/powerpoint/2010/main" val="182551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92C7-E591-9EBF-0B6A-F5A987B93F3D}"/>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B7A7304A-7619-6C29-15E6-EBDE58F11B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036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77C-DEA0-41CD-B843-805C0C45288C}"/>
              </a:ext>
            </a:extLst>
          </p:cNvPr>
          <p:cNvSpPr>
            <a:spLocks noGrp="1"/>
          </p:cNvSpPr>
          <p:nvPr>
            <p:ph type="title"/>
          </p:nvPr>
        </p:nvSpPr>
        <p:spPr/>
        <p:txBody>
          <a:bodyPr>
            <a:normAutofit fontScale="90000"/>
          </a:bodyPr>
          <a:lstStyle/>
          <a:p>
            <a:r>
              <a:rPr lang="en-US" dirty="0"/>
              <a:t>Levels of Feedback</a:t>
            </a:r>
            <a:br>
              <a:rPr lang="en-US" dirty="0"/>
            </a:br>
            <a:r>
              <a:rPr lang="en-US" dirty="0"/>
              <a:t>(Hattie &amp; Timperley, 2007)</a:t>
            </a:r>
          </a:p>
        </p:txBody>
      </p:sp>
      <p:sp>
        <p:nvSpPr>
          <p:cNvPr id="3" name="Content Placeholder 2">
            <a:extLst>
              <a:ext uri="{FF2B5EF4-FFF2-40B4-BE49-F238E27FC236}">
                <a16:creationId xmlns:a16="http://schemas.microsoft.com/office/drawing/2014/main" id="{D5711596-352D-6B9D-C179-62EB0B73C636}"/>
              </a:ext>
            </a:extLst>
          </p:cNvPr>
          <p:cNvSpPr>
            <a:spLocks noGrp="1"/>
          </p:cNvSpPr>
          <p:nvPr>
            <p:ph idx="1"/>
          </p:nvPr>
        </p:nvSpPr>
        <p:spPr/>
        <p:txBody>
          <a:bodyPr/>
          <a:lstStyle/>
          <a:p>
            <a:r>
              <a:rPr lang="en-US" dirty="0"/>
              <a:t>Does anyone remember these from the reading?</a:t>
            </a:r>
          </a:p>
        </p:txBody>
      </p:sp>
    </p:spTree>
    <p:extLst>
      <p:ext uri="{BB962C8B-B14F-4D97-AF65-F5344CB8AC3E}">
        <p14:creationId xmlns:p14="http://schemas.microsoft.com/office/powerpoint/2010/main" val="34607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77C-DEA0-41CD-B843-805C0C45288C}"/>
              </a:ext>
            </a:extLst>
          </p:cNvPr>
          <p:cNvSpPr>
            <a:spLocks noGrp="1"/>
          </p:cNvSpPr>
          <p:nvPr>
            <p:ph type="title"/>
          </p:nvPr>
        </p:nvSpPr>
        <p:spPr/>
        <p:txBody>
          <a:bodyPr>
            <a:normAutofit fontScale="90000"/>
          </a:bodyPr>
          <a:lstStyle/>
          <a:p>
            <a:r>
              <a:rPr lang="en-US" dirty="0"/>
              <a:t>Levels of Feedback</a:t>
            </a:r>
            <a:br>
              <a:rPr lang="en-US" dirty="0"/>
            </a:br>
            <a:r>
              <a:rPr lang="en-US" dirty="0"/>
              <a:t>(Hattie &amp; Timperley, 2007)</a:t>
            </a:r>
          </a:p>
        </p:txBody>
      </p:sp>
      <p:sp>
        <p:nvSpPr>
          <p:cNvPr id="3" name="Content Placeholder 2">
            <a:extLst>
              <a:ext uri="{FF2B5EF4-FFF2-40B4-BE49-F238E27FC236}">
                <a16:creationId xmlns:a16="http://schemas.microsoft.com/office/drawing/2014/main" id="{D5711596-352D-6B9D-C179-62EB0B73C636}"/>
              </a:ext>
            </a:extLst>
          </p:cNvPr>
          <p:cNvSpPr>
            <a:spLocks noGrp="1"/>
          </p:cNvSpPr>
          <p:nvPr>
            <p:ph idx="1"/>
          </p:nvPr>
        </p:nvSpPr>
        <p:spPr/>
        <p:txBody>
          <a:bodyPr/>
          <a:lstStyle/>
          <a:p>
            <a:r>
              <a:rPr lang="en-US" dirty="0"/>
              <a:t>Task performance</a:t>
            </a:r>
          </a:p>
          <a:p>
            <a:r>
              <a:rPr lang="en-US" dirty="0"/>
              <a:t>Process of understanding how to do a task</a:t>
            </a:r>
          </a:p>
          <a:p>
            <a:r>
              <a:rPr lang="en-US" dirty="0"/>
              <a:t>Regulatory or metacognitive processes</a:t>
            </a:r>
          </a:p>
          <a:p>
            <a:r>
              <a:rPr lang="en-US" dirty="0"/>
              <a:t>Self/personal level </a:t>
            </a:r>
            <a:br>
              <a:rPr lang="en-US" dirty="0"/>
            </a:br>
            <a:r>
              <a:rPr lang="en-US" dirty="0"/>
              <a:t>(unrelated to the specifics of the task)</a:t>
            </a:r>
          </a:p>
        </p:txBody>
      </p:sp>
    </p:spTree>
    <p:extLst>
      <p:ext uri="{BB962C8B-B14F-4D97-AF65-F5344CB8AC3E}">
        <p14:creationId xmlns:p14="http://schemas.microsoft.com/office/powerpoint/2010/main" val="423009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Task Performance: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Generally effective</a:t>
            </a:r>
          </a:p>
          <a:p>
            <a:r>
              <a:rPr lang="en-US" dirty="0"/>
              <a:t>Better when high-level rather than extremely specific</a:t>
            </a:r>
          </a:p>
          <a:p>
            <a:pPr lvl="1"/>
            <a:r>
              <a:rPr lang="en-US" dirty="0"/>
              <a:t>Example in Hattie &amp; Timperley: telling students how many degrees off their LOGO solution was leads students to focus on tweaking rather than deeper problems</a:t>
            </a:r>
          </a:p>
          <a:p>
            <a:r>
              <a:rPr lang="en-US" dirty="0"/>
              <a:t>Most useful: simple feedback on simple problems</a:t>
            </a:r>
          </a:p>
        </p:txBody>
      </p:sp>
    </p:spTree>
    <p:extLst>
      <p:ext uri="{BB962C8B-B14F-4D97-AF65-F5344CB8AC3E}">
        <p14:creationId xmlns:p14="http://schemas.microsoft.com/office/powerpoint/2010/main" val="21595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Task Process: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Supporting students on detecting their errors is beneficial</a:t>
            </a:r>
          </a:p>
          <a:p>
            <a:r>
              <a:rPr lang="en-US" dirty="0"/>
              <a:t>Helping students learn to identify cues that help them determine how to solve the problem is beneficial</a:t>
            </a:r>
          </a:p>
          <a:p>
            <a:endParaRPr lang="en-US" dirty="0"/>
          </a:p>
        </p:txBody>
      </p:sp>
    </p:spTree>
    <p:extLst>
      <p:ext uri="{BB962C8B-B14F-4D97-AF65-F5344CB8AC3E}">
        <p14:creationId xmlns:p14="http://schemas.microsoft.com/office/powerpoint/2010/main" val="223201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8475-639B-1DD4-E5D3-22391FCF1428}"/>
              </a:ext>
            </a:extLst>
          </p:cNvPr>
          <p:cNvSpPr>
            <a:spLocks noGrp="1"/>
          </p:cNvSpPr>
          <p:nvPr>
            <p:ph type="title"/>
          </p:nvPr>
        </p:nvSpPr>
        <p:spPr/>
        <p:txBody>
          <a:bodyPr/>
          <a:lstStyle/>
          <a:p>
            <a:r>
              <a:rPr lang="en-US" dirty="0"/>
              <a:t>We continue today…</a:t>
            </a:r>
          </a:p>
        </p:txBody>
      </p:sp>
      <p:sp>
        <p:nvSpPr>
          <p:cNvPr id="3" name="Content Placeholder 2">
            <a:extLst>
              <a:ext uri="{FF2B5EF4-FFF2-40B4-BE49-F238E27FC236}">
                <a16:creationId xmlns:a16="http://schemas.microsoft.com/office/drawing/2014/main" id="{9EA52A70-DC8F-6CB0-0266-B54275A01859}"/>
              </a:ext>
            </a:extLst>
          </p:cNvPr>
          <p:cNvSpPr>
            <a:spLocks noGrp="1"/>
          </p:cNvSpPr>
          <p:nvPr>
            <p:ph idx="1"/>
          </p:nvPr>
        </p:nvSpPr>
        <p:spPr/>
        <p:txBody>
          <a:bodyPr>
            <a:normAutofit/>
          </a:bodyPr>
          <a:lstStyle/>
          <a:p>
            <a:r>
              <a:rPr lang="en-US" dirty="0"/>
              <a:t>With a technology that one sees in a lot of contemporary learning systems</a:t>
            </a:r>
          </a:p>
          <a:p>
            <a:endParaRPr lang="en-US" dirty="0"/>
          </a:p>
          <a:p>
            <a:r>
              <a:rPr lang="en-US" dirty="0"/>
              <a:t>Technology: hints and feedback</a:t>
            </a:r>
          </a:p>
          <a:p>
            <a:endParaRPr lang="en-US" dirty="0"/>
          </a:p>
          <a:p>
            <a:r>
              <a:rPr lang="en-US" dirty="0"/>
              <a:t>Is it adaptive?</a:t>
            </a:r>
          </a:p>
          <a:p>
            <a:r>
              <a:rPr lang="en-US" dirty="0"/>
              <a:t>It can be…</a:t>
            </a:r>
          </a:p>
        </p:txBody>
      </p:sp>
    </p:spTree>
    <p:extLst>
      <p:ext uri="{BB962C8B-B14F-4D97-AF65-F5344CB8AC3E}">
        <p14:creationId xmlns:p14="http://schemas.microsoft.com/office/powerpoint/2010/main" val="2200886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CF79-B944-2098-7927-B7527BBC6B99}"/>
              </a:ext>
            </a:extLst>
          </p:cNvPr>
          <p:cNvSpPr>
            <a:spLocks noGrp="1"/>
          </p:cNvSpPr>
          <p:nvPr>
            <p:ph type="title"/>
          </p:nvPr>
        </p:nvSpPr>
        <p:spPr/>
        <p:txBody>
          <a:bodyPr/>
          <a:lstStyle/>
          <a:p>
            <a:r>
              <a:rPr lang="en-US" dirty="0"/>
              <a:t>Some notes (McKendree, 1990)</a:t>
            </a:r>
          </a:p>
        </p:txBody>
      </p:sp>
      <p:sp>
        <p:nvSpPr>
          <p:cNvPr id="3" name="Content Placeholder 2">
            <a:extLst>
              <a:ext uri="{FF2B5EF4-FFF2-40B4-BE49-F238E27FC236}">
                <a16:creationId xmlns:a16="http://schemas.microsoft.com/office/drawing/2014/main" id="{D201B39E-0E98-E9BA-518B-F90C3BF2D2C4}"/>
              </a:ext>
            </a:extLst>
          </p:cNvPr>
          <p:cNvSpPr>
            <a:spLocks noGrp="1"/>
          </p:cNvSpPr>
          <p:nvPr>
            <p:ph idx="1"/>
          </p:nvPr>
        </p:nvSpPr>
        <p:spPr/>
        <p:txBody>
          <a:bodyPr/>
          <a:lstStyle/>
          <a:p>
            <a:r>
              <a:rPr lang="en-US" dirty="0"/>
              <a:t>Feedback more effective when it:</a:t>
            </a:r>
          </a:p>
          <a:p>
            <a:pPr lvl="1"/>
            <a:r>
              <a:rPr lang="en-US" dirty="0"/>
              <a:t>Helps students understand when a procedure applies and doesn’t apply</a:t>
            </a:r>
          </a:p>
          <a:p>
            <a:pPr lvl="1"/>
            <a:r>
              <a:rPr lang="en-US" dirty="0"/>
              <a:t>Helps students see how to break down a problem into steps</a:t>
            </a:r>
          </a:p>
          <a:p>
            <a:pPr lvl="1"/>
            <a:endParaRPr lang="en-US" dirty="0"/>
          </a:p>
          <a:p>
            <a:r>
              <a:rPr lang="en-US" dirty="0"/>
              <a:t>Thoughts? Comments?</a:t>
            </a:r>
          </a:p>
        </p:txBody>
      </p:sp>
    </p:spTree>
    <p:extLst>
      <p:ext uri="{BB962C8B-B14F-4D97-AF65-F5344CB8AC3E}">
        <p14:creationId xmlns:p14="http://schemas.microsoft.com/office/powerpoint/2010/main" val="3804200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Adaptive Scaffolding of Error Detection/Correction</a:t>
            </a:r>
            <a:br>
              <a:rPr lang="en-US" dirty="0"/>
            </a:br>
            <a:r>
              <a:rPr lang="en-US" dirty="0"/>
              <a:t>(</a:t>
            </a:r>
            <a:r>
              <a:rPr lang="en-US" dirty="0" err="1"/>
              <a:t>Mathan</a:t>
            </a:r>
            <a:r>
              <a:rPr lang="en-US" dirty="0"/>
              <a:t>, 2003; Koedinger et al., 2009)</a:t>
            </a:r>
          </a:p>
        </p:txBody>
      </p:sp>
      <p:sp>
        <p:nvSpPr>
          <p:cNvPr id="3" name="Content Placeholder 2"/>
          <p:cNvSpPr>
            <a:spLocks noGrp="1"/>
          </p:cNvSpPr>
          <p:nvPr>
            <p:ph idx="1"/>
          </p:nvPr>
        </p:nvSpPr>
        <p:spPr>
          <a:xfrm>
            <a:off x="457200" y="1951037"/>
            <a:ext cx="8229600" cy="3687763"/>
          </a:xfrm>
        </p:spPr>
        <p:txBody>
          <a:bodyPr>
            <a:normAutofit lnSpcReduction="10000"/>
          </a:bodyPr>
          <a:lstStyle/>
          <a:p>
            <a:r>
              <a:rPr lang="en-US" dirty="0"/>
              <a:t>When student makes an error in creating formula, system leads student through realizing that formula is incorrect, and inferring why the result is different than what was expected/desired</a:t>
            </a:r>
          </a:p>
          <a:p>
            <a:endParaRPr lang="en-US" dirty="0"/>
          </a:p>
          <a:p>
            <a:r>
              <a:rPr lang="en-US" dirty="0"/>
              <a:t>Scaffolding skill in error correction</a:t>
            </a:r>
          </a:p>
        </p:txBody>
      </p:sp>
    </p:spTree>
    <p:extLst>
      <p:ext uri="{BB962C8B-B14F-4D97-AF65-F5344CB8AC3E}">
        <p14:creationId xmlns:p14="http://schemas.microsoft.com/office/powerpoint/2010/main" val="125389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8748"/>
            <a:ext cx="8991600" cy="563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61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80988"/>
            <a:ext cx="687705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670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a:t>
            </a:r>
          </a:p>
        </p:txBody>
      </p:sp>
      <p:sp>
        <p:nvSpPr>
          <p:cNvPr id="3" name="Content Placeholder 2"/>
          <p:cNvSpPr>
            <a:spLocks noGrp="1"/>
          </p:cNvSpPr>
          <p:nvPr>
            <p:ph idx="1"/>
          </p:nvPr>
        </p:nvSpPr>
        <p:spPr>
          <a:xfrm>
            <a:off x="457200" y="1951037"/>
            <a:ext cx="8229600" cy="3687763"/>
          </a:xfrm>
        </p:spPr>
        <p:txBody>
          <a:bodyPr>
            <a:normAutofit/>
          </a:bodyPr>
          <a:lstStyle/>
          <a:p>
            <a:r>
              <a:rPr lang="en-US" dirty="0"/>
              <a:t>Led to better learning, transfer, retention</a:t>
            </a:r>
          </a:p>
        </p:txBody>
      </p:sp>
    </p:spTree>
    <p:extLst>
      <p:ext uri="{BB962C8B-B14F-4D97-AF65-F5344CB8AC3E}">
        <p14:creationId xmlns:p14="http://schemas.microsoft.com/office/powerpoint/2010/main" val="180486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4722-B883-4D12-F1A2-68D42544EB56}"/>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2645CB03-493F-989B-EE13-D8389BA535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0416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Self-Regulation: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Effective if it helps students devote more effort to task and target their effort better</a:t>
            </a:r>
          </a:p>
          <a:p>
            <a:r>
              <a:rPr lang="en-US" dirty="0"/>
              <a:t>Effective if it helps students know how and when to seek help</a:t>
            </a:r>
          </a:p>
          <a:p>
            <a:r>
              <a:rPr lang="en-US" dirty="0"/>
              <a:t>Effective if it increases self-efficacy, but…</a:t>
            </a:r>
          </a:p>
        </p:txBody>
      </p:sp>
    </p:spTree>
    <p:extLst>
      <p:ext uri="{BB962C8B-B14F-4D97-AF65-F5344CB8AC3E}">
        <p14:creationId xmlns:p14="http://schemas.microsoft.com/office/powerpoint/2010/main" val="3765150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Self: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Praising student for their ability usually has negative effects</a:t>
            </a:r>
          </a:p>
        </p:txBody>
      </p:sp>
    </p:spTree>
    <p:extLst>
      <p:ext uri="{BB962C8B-B14F-4D97-AF65-F5344CB8AC3E}">
        <p14:creationId xmlns:p14="http://schemas.microsoft.com/office/powerpoint/2010/main" val="564992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437D-B7CD-4A2C-D92B-DDE2C7ACEA14}"/>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4120C416-9F98-D707-255B-5795A54967D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2619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F2B2-A9C9-116A-C04A-855DD419674D}"/>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2EC88939-52A7-0165-F2A1-4283ADCD7B06}"/>
              </a:ext>
            </a:extLst>
          </p:cNvPr>
          <p:cNvSpPr>
            <a:spLocks noGrp="1"/>
          </p:cNvSpPr>
          <p:nvPr>
            <p:ph idx="1"/>
          </p:nvPr>
        </p:nvSpPr>
        <p:spPr/>
        <p:txBody>
          <a:bodyPr/>
          <a:lstStyle/>
          <a:p>
            <a:r>
              <a:rPr lang="en-US" dirty="0"/>
              <a:t>On-demand learning supports</a:t>
            </a:r>
          </a:p>
          <a:p>
            <a:endParaRPr lang="en-US" dirty="0"/>
          </a:p>
          <a:p>
            <a:r>
              <a:rPr lang="en-US" dirty="0"/>
              <a:t>“Hints” and “help” used inter-changeably in ITS literature</a:t>
            </a:r>
          </a:p>
        </p:txBody>
      </p:sp>
    </p:spTree>
    <p:extLst>
      <p:ext uri="{BB962C8B-B14F-4D97-AF65-F5344CB8AC3E}">
        <p14:creationId xmlns:p14="http://schemas.microsoft.com/office/powerpoint/2010/main" val="20313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8475-639B-1DD4-E5D3-22391FCF1428}"/>
              </a:ext>
            </a:extLst>
          </p:cNvPr>
          <p:cNvSpPr>
            <a:spLocks noGrp="1"/>
          </p:cNvSpPr>
          <p:nvPr>
            <p:ph type="title"/>
          </p:nvPr>
        </p:nvSpPr>
        <p:spPr/>
        <p:txBody>
          <a:bodyPr/>
          <a:lstStyle/>
          <a:p>
            <a:r>
              <a:rPr lang="en-US" dirty="0"/>
              <a:t>We continue today…</a:t>
            </a:r>
          </a:p>
        </p:txBody>
      </p:sp>
      <p:sp>
        <p:nvSpPr>
          <p:cNvPr id="3" name="Content Placeholder 2">
            <a:extLst>
              <a:ext uri="{FF2B5EF4-FFF2-40B4-BE49-F238E27FC236}">
                <a16:creationId xmlns:a16="http://schemas.microsoft.com/office/drawing/2014/main" id="{9EA52A70-DC8F-6CB0-0266-B54275A01859}"/>
              </a:ext>
            </a:extLst>
          </p:cNvPr>
          <p:cNvSpPr>
            <a:spLocks noGrp="1"/>
          </p:cNvSpPr>
          <p:nvPr>
            <p:ph idx="1"/>
          </p:nvPr>
        </p:nvSpPr>
        <p:spPr/>
        <p:txBody>
          <a:bodyPr>
            <a:normAutofit/>
          </a:bodyPr>
          <a:lstStyle/>
          <a:p>
            <a:r>
              <a:rPr lang="en-US" dirty="0"/>
              <a:t>Rich base of research literature going back decades</a:t>
            </a:r>
          </a:p>
          <a:p>
            <a:endParaRPr lang="en-US" dirty="0"/>
          </a:p>
          <a:p>
            <a:r>
              <a:rPr lang="en-US" dirty="0"/>
              <a:t>Still a lot of gaps in that literature and promising directions </a:t>
            </a:r>
            <a:r>
              <a:rPr lang="en-US"/>
              <a:t>never followed up on…</a:t>
            </a:r>
            <a:endParaRPr lang="en-US" dirty="0"/>
          </a:p>
        </p:txBody>
      </p:sp>
    </p:spTree>
    <p:extLst>
      <p:ext uri="{BB962C8B-B14F-4D97-AF65-F5344CB8AC3E}">
        <p14:creationId xmlns:p14="http://schemas.microsoft.com/office/powerpoint/2010/main" val="1456273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5E3-002F-91DF-0CDC-BAC252F96479}"/>
              </a:ext>
            </a:extLst>
          </p:cNvPr>
          <p:cNvSpPr>
            <a:spLocks noGrp="1"/>
          </p:cNvSpPr>
          <p:nvPr>
            <p:ph type="title"/>
          </p:nvPr>
        </p:nvSpPr>
        <p:spPr/>
        <p:txBody>
          <a:bodyPr/>
          <a:lstStyle/>
          <a:p>
            <a:r>
              <a:rPr lang="en-US" dirty="0"/>
              <a:t>Hints: Simplest version</a:t>
            </a:r>
          </a:p>
        </p:txBody>
      </p:sp>
      <p:sp>
        <p:nvSpPr>
          <p:cNvPr id="3" name="Content Placeholder 2">
            <a:extLst>
              <a:ext uri="{FF2B5EF4-FFF2-40B4-BE49-F238E27FC236}">
                <a16:creationId xmlns:a16="http://schemas.microsoft.com/office/drawing/2014/main" id="{AA10C6B5-C2CB-4E64-2E50-0E355EF6517E}"/>
              </a:ext>
            </a:extLst>
          </p:cNvPr>
          <p:cNvSpPr>
            <a:spLocks noGrp="1"/>
          </p:cNvSpPr>
          <p:nvPr>
            <p:ph idx="1"/>
          </p:nvPr>
        </p:nvSpPr>
        <p:spPr/>
        <p:txBody>
          <a:bodyPr/>
          <a:lstStyle/>
          <a:p>
            <a:r>
              <a:rPr lang="en-US" dirty="0"/>
              <a:t>Simply telling the student the answer</a:t>
            </a:r>
          </a:p>
          <a:p>
            <a:endParaRPr lang="en-US" dirty="0"/>
          </a:p>
          <a:p>
            <a:r>
              <a:rPr lang="en-US" dirty="0"/>
              <a:t>Often called a “bottom-out hint”</a:t>
            </a:r>
          </a:p>
          <a:p>
            <a:endParaRPr lang="en-US" dirty="0"/>
          </a:p>
          <a:p>
            <a:r>
              <a:rPr lang="en-US" dirty="0"/>
              <a:t>What are the advantages and drawbacks of offering bottom-out hints versus offering no hints? </a:t>
            </a:r>
          </a:p>
        </p:txBody>
      </p:sp>
    </p:spTree>
    <p:extLst>
      <p:ext uri="{BB962C8B-B14F-4D97-AF65-F5344CB8AC3E}">
        <p14:creationId xmlns:p14="http://schemas.microsoft.com/office/powerpoint/2010/main" val="2782334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5E3-002F-91DF-0CDC-BAC252F96479}"/>
              </a:ext>
            </a:extLst>
          </p:cNvPr>
          <p:cNvSpPr>
            <a:spLocks noGrp="1"/>
          </p:cNvSpPr>
          <p:nvPr>
            <p:ph type="title"/>
          </p:nvPr>
        </p:nvSpPr>
        <p:spPr/>
        <p:txBody>
          <a:bodyPr/>
          <a:lstStyle/>
          <a:p>
            <a:r>
              <a:rPr lang="en-US" dirty="0"/>
              <a:t>Hints: Another simplest version</a:t>
            </a:r>
          </a:p>
        </p:txBody>
      </p:sp>
      <p:sp>
        <p:nvSpPr>
          <p:cNvPr id="3" name="Content Placeholder 2">
            <a:extLst>
              <a:ext uri="{FF2B5EF4-FFF2-40B4-BE49-F238E27FC236}">
                <a16:creationId xmlns:a16="http://schemas.microsoft.com/office/drawing/2014/main" id="{AA10C6B5-C2CB-4E64-2E50-0E355EF6517E}"/>
              </a:ext>
            </a:extLst>
          </p:cNvPr>
          <p:cNvSpPr>
            <a:spLocks noGrp="1"/>
          </p:cNvSpPr>
          <p:nvPr>
            <p:ph idx="1"/>
          </p:nvPr>
        </p:nvSpPr>
        <p:spPr/>
        <p:txBody>
          <a:bodyPr>
            <a:normAutofit/>
          </a:bodyPr>
          <a:lstStyle/>
          <a:p>
            <a:r>
              <a:rPr lang="en-US" dirty="0"/>
              <a:t>Offering a single “tip” on demand</a:t>
            </a:r>
          </a:p>
          <a:p>
            <a:pPr marL="0" indent="0">
              <a:buNone/>
            </a:pPr>
            <a:endParaRPr lang="en-US" dirty="0"/>
          </a:p>
          <a:p>
            <a:r>
              <a:rPr lang="en-US" dirty="0"/>
              <a:t>What are the advantages and drawbacks of offering single tip versus no hints? </a:t>
            </a:r>
          </a:p>
          <a:p>
            <a:endParaRPr lang="en-US" dirty="0"/>
          </a:p>
          <a:p>
            <a:r>
              <a:rPr lang="en-US" dirty="0"/>
              <a:t>What are the advantages and drawbacks of offering single tip versus bottom-out hints? </a:t>
            </a:r>
          </a:p>
          <a:p>
            <a:endParaRPr lang="en-US" dirty="0"/>
          </a:p>
        </p:txBody>
      </p:sp>
    </p:spTree>
    <p:extLst>
      <p:ext uri="{BB962C8B-B14F-4D97-AF65-F5344CB8AC3E}">
        <p14:creationId xmlns:p14="http://schemas.microsoft.com/office/powerpoint/2010/main" val="648197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5E3-002F-91DF-0CDC-BAC252F96479}"/>
              </a:ext>
            </a:extLst>
          </p:cNvPr>
          <p:cNvSpPr>
            <a:spLocks noGrp="1"/>
          </p:cNvSpPr>
          <p:nvPr>
            <p:ph type="title"/>
          </p:nvPr>
        </p:nvSpPr>
        <p:spPr/>
        <p:txBody>
          <a:bodyPr/>
          <a:lstStyle/>
          <a:p>
            <a:r>
              <a:rPr lang="en-US" dirty="0"/>
              <a:t>Hints: Another simplest version</a:t>
            </a:r>
          </a:p>
        </p:txBody>
      </p:sp>
      <p:sp>
        <p:nvSpPr>
          <p:cNvPr id="3" name="Content Placeholder 2">
            <a:extLst>
              <a:ext uri="{FF2B5EF4-FFF2-40B4-BE49-F238E27FC236}">
                <a16:creationId xmlns:a16="http://schemas.microsoft.com/office/drawing/2014/main" id="{AA10C6B5-C2CB-4E64-2E50-0E355EF6517E}"/>
              </a:ext>
            </a:extLst>
          </p:cNvPr>
          <p:cNvSpPr>
            <a:spLocks noGrp="1"/>
          </p:cNvSpPr>
          <p:nvPr>
            <p:ph idx="1"/>
          </p:nvPr>
        </p:nvSpPr>
        <p:spPr/>
        <p:txBody>
          <a:bodyPr>
            <a:normAutofit fontScale="92500" lnSpcReduction="10000"/>
          </a:bodyPr>
          <a:lstStyle/>
          <a:p>
            <a:r>
              <a:rPr lang="en-US" dirty="0"/>
              <a:t>A lot of ways one can give a “tip” (Heiner et al., 2004)</a:t>
            </a:r>
          </a:p>
          <a:p>
            <a:endParaRPr lang="en-US" dirty="0"/>
          </a:p>
          <a:p>
            <a:r>
              <a:rPr lang="en-US" dirty="0"/>
              <a:t>With different implications for learning outcomes</a:t>
            </a:r>
          </a:p>
          <a:p>
            <a:endParaRPr lang="en-US" dirty="0"/>
          </a:p>
          <a:p>
            <a:r>
              <a:rPr lang="en-US" dirty="0"/>
              <a:t>For example, in young children learning to read, telling them the meaning of the word they were trying to read helped more than breaking down word into syllables (Heiner et al., 2004)</a:t>
            </a:r>
          </a:p>
        </p:txBody>
      </p:sp>
    </p:spTree>
    <p:extLst>
      <p:ext uri="{BB962C8B-B14F-4D97-AF65-F5344CB8AC3E}">
        <p14:creationId xmlns:p14="http://schemas.microsoft.com/office/powerpoint/2010/main" val="2773488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90E-C34F-8760-C4CC-596F62C083A1}"/>
              </a:ext>
            </a:extLst>
          </p:cNvPr>
          <p:cNvSpPr>
            <a:spLocks noGrp="1"/>
          </p:cNvSpPr>
          <p:nvPr>
            <p:ph type="title"/>
          </p:nvPr>
        </p:nvSpPr>
        <p:spPr/>
        <p:txBody>
          <a:bodyPr/>
          <a:lstStyle/>
          <a:p>
            <a:r>
              <a:rPr lang="en-US" dirty="0"/>
              <a:t>Multi-step hints</a:t>
            </a:r>
          </a:p>
        </p:txBody>
      </p:sp>
      <p:sp>
        <p:nvSpPr>
          <p:cNvPr id="3" name="Content Placeholder 2">
            <a:extLst>
              <a:ext uri="{FF2B5EF4-FFF2-40B4-BE49-F238E27FC236}">
                <a16:creationId xmlns:a16="http://schemas.microsoft.com/office/drawing/2014/main" id="{7D02B7C7-768F-B986-9E03-2EDE339690BB}"/>
              </a:ext>
            </a:extLst>
          </p:cNvPr>
          <p:cNvSpPr>
            <a:spLocks noGrp="1"/>
          </p:cNvSpPr>
          <p:nvPr>
            <p:ph idx="1"/>
          </p:nvPr>
        </p:nvSpPr>
        <p:spPr/>
        <p:txBody>
          <a:bodyPr/>
          <a:lstStyle/>
          <a:p>
            <a:r>
              <a:rPr lang="en-US" dirty="0"/>
              <a:t>System offers multiple hint levels, which student can click forward on</a:t>
            </a:r>
          </a:p>
          <a:p>
            <a:endParaRPr lang="en-US" dirty="0"/>
          </a:p>
          <a:p>
            <a:r>
              <a:rPr lang="en-US" dirty="0"/>
              <a:t>Early levels orient student towards task goal</a:t>
            </a:r>
          </a:p>
          <a:p>
            <a:r>
              <a:rPr lang="en-US" dirty="0"/>
              <a:t>Later levels explain process</a:t>
            </a:r>
          </a:p>
          <a:p>
            <a:r>
              <a:rPr lang="en-US" dirty="0"/>
              <a:t>Final bottom-out hint</a:t>
            </a:r>
          </a:p>
        </p:txBody>
      </p:sp>
    </p:spTree>
    <p:extLst>
      <p:ext uri="{BB962C8B-B14F-4D97-AF65-F5344CB8AC3E}">
        <p14:creationId xmlns:p14="http://schemas.microsoft.com/office/powerpoint/2010/main" val="4047664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90E-C34F-8760-C4CC-596F62C083A1}"/>
              </a:ext>
            </a:extLst>
          </p:cNvPr>
          <p:cNvSpPr>
            <a:spLocks noGrp="1"/>
          </p:cNvSpPr>
          <p:nvPr>
            <p:ph type="title"/>
          </p:nvPr>
        </p:nvSpPr>
        <p:spPr/>
        <p:txBody>
          <a:bodyPr/>
          <a:lstStyle/>
          <a:p>
            <a:r>
              <a:rPr lang="en-US" dirty="0"/>
              <a:t>Multi-step hints</a:t>
            </a:r>
          </a:p>
        </p:txBody>
      </p:sp>
      <p:sp>
        <p:nvSpPr>
          <p:cNvPr id="3" name="Content Placeholder 2">
            <a:extLst>
              <a:ext uri="{FF2B5EF4-FFF2-40B4-BE49-F238E27FC236}">
                <a16:creationId xmlns:a16="http://schemas.microsoft.com/office/drawing/2014/main" id="{7D02B7C7-768F-B986-9E03-2EDE339690BB}"/>
              </a:ext>
            </a:extLst>
          </p:cNvPr>
          <p:cNvSpPr>
            <a:spLocks noGrp="1"/>
          </p:cNvSpPr>
          <p:nvPr>
            <p:ph idx="1"/>
          </p:nvPr>
        </p:nvSpPr>
        <p:spPr/>
        <p:txBody>
          <a:bodyPr/>
          <a:lstStyle/>
          <a:p>
            <a:r>
              <a:rPr lang="en-US" dirty="0"/>
              <a:t>System offers multiple hint levels, which student can click forward on</a:t>
            </a:r>
          </a:p>
        </p:txBody>
      </p:sp>
      <p:pic>
        <p:nvPicPr>
          <p:cNvPr id="5" name="Picture 4">
            <a:extLst>
              <a:ext uri="{FF2B5EF4-FFF2-40B4-BE49-F238E27FC236}">
                <a16:creationId xmlns:a16="http://schemas.microsoft.com/office/drawing/2014/main" id="{AF9FCC7E-8982-6857-E673-877545ABB4B0}"/>
              </a:ext>
            </a:extLst>
          </p:cNvPr>
          <p:cNvPicPr>
            <a:picLocks noChangeAspect="1"/>
          </p:cNvPicPr>
          <p:nvPr/>
        </p:nvPicPr>
        <p:blipFill>
          <a:blip r:embed="rId3"/>
          <a:stretch>
            <a:fillRect/>
          </a:stretch>
        </p:blipFill>
        <p:spPr>
          <a:xfrm>
            <a:off x="26581" y="2667000"/>
            <a:ext cx="9144000" cy="3788749"/>
          </a:xfrm>
          <a:prstGeom prst="rect">
            <a:avLst/>
          </a:prstGeom>
        </p:spPr>
      </p:pic>
      <p:sp>
        <p:nvSpPr>
          <p:cNvPr id="6" name="TextBox 5">
            <a:extLst>
              <a:ext uri="{FF2B5EF4-FFF2-40B4-BE49-F238E27FC236}">
                <a16:creationId xmlns:a16="http://schemas.microsoft.com/office/drawing/2014/main" id="{68D80B82-37F5-A38D-B78B-5EDD4E4F7279}"/>
              </a:ext>
            </a:extLst>
          </p:cNvPr>
          <p:cNvSpPr txBox="1"/>
          <p:nvPr/>
        </p:nvSpPr>
        <p:spPr>
          <a:xfrm>
            <a:off x="4800600" y="6455749"/>
            <a:ext cx="4316819" cy="369332"/>
          </a:xfrm>
          <a:prstGeom prst="rect">
            <a:avLst/>
          </a:prstGeom>
          <a:noFill/>
        </p:spPr>
        <p:txBody>
          <a:bodyPr wrap="square" rtlCol="0">
            <a:spAutoFit/>
          </a:bodyPr>
          <a:lstStyle/>
          <a:p>
            <a:r>
              <a:rPr lang="en-US" dirty="0"/>
              <a:t>Example from </a:t>
            </a:r>
            <a:r>
              <a:rPr lang="en-US" dirty="0" err="1"/>
              <a:t>Aleven</a:t>
            </a:r>
            <a:r>
              <a:rPr lang="en-US" dirty="0"/>
              <a:t> et al (2006)</a:t>
            </a:r>
          </a:p>
        </p:txBody>
      </p:sp>
    </p:spTree>
    <p:extLst>
      <p:ext uri="{BB962C8B-B14F-4D97-AF65-F5344CB8AC3E}">
        <p14:creationId xmlns:p14="http://schemas.microsoft.com/office/powerpoint/2010/main" val="92543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6697-2CE6-D0BD-A2A3-C346F84CC40C}"/>
              </a:ext>
            </a:extLst>
          </p:cNvPr>
          <p:cNvSpPr>
            <a:spLocks noGrp="1"/>
          </p:cNvSpPr>
          <p:nvPr>
            <p:ph type="title"/>
          </p:nvPr>
        </p:nvSpPr>
        <p:spPr/>
        <p:txBody>
          <a:bodyPr/>
          <a:lstStyle/>
          <a:p>
            <a:r>
              <a:rPr lang="en-US" dirty="0"/>
              <a:t>Multi-step hints</a:t>
            </a:r>
          </a:p>
        </p:txBody>
      </p:sp>
      <p:sp>
        <p:nvSpPr>
          <p:cNvPr id="3" name="Content Placeholder 2">
            <a:extLst>
              <a:ext uri="{FF2B5EF4-FFF2-40B4-BE49-F238E27FC236}">
                <a16:creationId xmlns:a16="http://schemas.microsoft.com/office/drawing/2014/main" id="{F89F3DDD-94A9-271C-2761-131564AC6E70}"/>
              </a:ext>
            </a:extLst>
          </p:cNvPr>
          <p:cNvSpPr>
            <a:spLocks noGrp="1"/>
          </p:cNvSpPr>
          <p:nvPr>
            <p:ph idx="1"/>
          </p:nvPr>
        </p:nvSpPr>
        <p:spPr/>
        <p:txBody>
          <a:bodyPr/>
          <a:lstStyle/>
          <a:p>
            <a:r>
              <a:rPr lang="en-US" dirty="0"/>
              <a:t>What are the benefits and drawbacks of multi-step hints?</a:t>
            </a:r>
          </a:p>
          <a:p>
            <a:endParaRPr lang="en-US" dirty="0"/>
          </a:p>
          <a:p>
            <a:r>
              <a:rPr lang="en-US" dirty="0"/>
              <a:t>What would be some important considerations for getting them right?</a:t>
            </a:r>
          </a:p>
        </p:txBody>
      </p:sp>
    </p:spTree>
    <p:extLst>
      <p:ext uri="{BB962C8B-B14F-4D97-AF65-F5344CB8AC3E}">
        <p14:creationId xmlns:p14="http://schemas.microsoft.com/office/powerpoint/2010/main" val="4116761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DF9C-5294-8047-5BD3-20034B0DA326}"/>
              </a:ext>
            </a:extLst>
          </p:cNvPr>
          <p:cNvSpPr>
            <a:spLocks noGrp="1"/>
          </p:cNvSpPr>
          <p:nvPr>
            <p:ph type="title"/>
          </p:nvPr>
        </p:nvSpPr>
        <p:spPr/>
        <p:txBody>
          <a:bodyPr>
            <a:normAutofit fontScale="90000"/>
          </a:bodyPr>
          <a:lstStyle/>
          <a:p>
            <a:r>
              <a:rPr lang="en-US" dirty="0"/>
              <a:t>Interactive Hints</a:t>
            </a:r>
            <a:br>
              <a:rPr lang="en-US" dirty="0"/>
            </a:br>
            <a:r>
              <a:rPr lang="en-US" dirty="0"/>
              <a:t>(Arroyo et al., 2000)</a:t>
            </a:r>
          </a:p>
        </p:txBody>
      </p:sp>
      <p:sp>
        <p:nvSpPr>
          <p:cNvPr id="3" name="Content Placeholder 2">
            <a:extLst>
              <a:ext uri="{FF2B5EF4-FFF2-40B4-BE49-F238E27FC236}">
                <a16:creationId xmlns:a16="http://schemas.microsoft.com/office/drawing/2014/main" id="{7FB76723-1CA1-5D5D-9095-BA285E18161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6D4CEF7-C042-7723-FD73-7E23B2F551DD}"/>
              </a:ext>
            </a:extLst>
          </p:cNvPr>
          <p:cNvPicPr>
            <a:picLocks noChangeAspect="1"/>
          </p:cNvPicPr>
          <p:nvPr/>
        </p:nvPicPr>
        <p:blipFill>
          <a:blip r:embed="rId2"/>
          <a:stretch>
            <a:fillRect/>
          </a:stretch>
        </p:blipFill>
        <p:spPr>
          <a:xfrm>
            <a:off x="100012" y="2057400"/>
            <a:ext cx="8943975" cy="4381500"/>
          </a:xfrm>
          <a:prstGeom prst="rect">
            <a:avLst/>
          </a:prstGeom>
        </p:spPr>
      </p:pic>
    </p:spTree>
    <p:extLst>
      <p:ext uri="{BB962C8B-B14F-4D97-AF65-F5344CB8AC3E}">
        <p14:creationId xmlns:p14="http://schemas.microsoft.com/office/powerpoint/2010/main" val="1208097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DF9C-5294-8047-5BD3-20034B0DA326}"/>
              </a:ext>
            </a:extLst>
          </p:cNvPr>
          <p:cNvSpPr>
            <a:spLocks noGrp="1"/>
          </p:cNvSpPr>
          <p:nvPr>
            <p:ph type="title"/>
          </p:nvPr>
        </p:nvSpPr>
        <p:spPr/>
        <p:txBody>
          <a:bodyPr>
            <a:normAutofit/>
          </a:bodyPr>
          <a:lstStyle/>
          <a:p>
            <a:r>
              <a:rPr lang="en-US" dirty="0"/>
              <a:t>Interactive Hints</a:t>
            </a:r>
          </a:p>
        </p:txBody>
      </p:sp>
      <p:sp>
        <p:nvSpPr>
          <p:cNvPr id="3" name="Content Placeholder 2">
            <a:extLst>
              <a:ext uri="{FF2B5EF4-FFF2-40B4-BE49-F238E27FC236}">
                <a16:creationId xmlns:a16="http://schemas.microsoft.com/office/drawing/2014/main" id="{7FB76723-1CA1-5D5D-9095-BA285E18161B}"/>
              </a:ext>
            </a:extLst>
          </p:cNvPr>
          <p:cNvSpPr>
            <a:spLocks noGrp="1"/>
          </p:cNvSpPr>
          <p:nvPr>
            <p:ph idx="1"/>
          </p:nvPr>
        </p:nvSpPr>
        <p:spPr/>
        <p:txBody>
          <a:bodyPr/>
          <a:lstStyle/>
          <a:p>
            <a:r>
              <a:rPr lang="en-US" dirty="0"/>
              <a:t>Mixed results: interactive hints better for girls but worse for boys (Arroyo et al., 2000)</a:t>
            </a:r>
          </a:p>
          <a:p>
            <a:endParaRPr lang="en-US" dirty="0"/>
          </a:p>
          <a:p>
            <a:r>
              <a:rPr lang="en-US" dirty="0"/>
              <a:t>Attempted replication: interactive hints no better for boys or girls (</a:t>
            </a:r>
            <a:r>
              <a:rPr lang="en-US" dirty="0" err="1"/>
              <a:t>Pardos</a:t>
            </a:r>
            <a:r>
              <a:rPr lang="en-US" dirty="0"/>
              <a:t> et al., 2011)</a:t>
            </a:r>
          </a:p>
          <a:p>
            <a:endParaRPr lang="en-US" dirty="0"/>
          </a:p>
          <a:p>
            <a:r>
              <a:rPr lang="en-US" dirty="0"/>
              <a:t>Thoughts? Comments?</a:t>
            </a:r>
          </a:p>
        </p:txBody>
      </p:sp>
    </p:spTree>
    <p:extLst>
      <p:ext uri="{BB962C8B-B14F-4D97-AF65-F5344CB8AC3E}">
        <p14:creationId xmlns:p14="http://schemas.microsoft.com/office/powerpoint/2010/main" val="334418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6FC-A24A-4E95-1340-5572136E621E}"/>
              </a:ext>
            </a:extLst>
          </p:cNvPr>
          <p:cNvSpPr>
            <a:spLocks noGrp="1"/>
          </p:cNvSpPr>
          <p:nvPr>
            <p:ph type="title"/>
          </p:nvPr>
        </p:nvSpPr>
        <p:spPr/>
        <p:txBody>
          <a:bodyPr>
            <a:normAutofit fontScale="90000"/>
          </a:bodyPr>
          <a:lstStyle/>
          <a:p>
            <a:r>
              <a:rPr lang="en-US" dirty="0"/>
              <a:t>Video Hints </a:t>
            </a:r>
            <a:br>
              <a:rPr lang="en-US" dirty="0"/>
            </a:br>
            <a:r>
              <a:rPr lang="en-US" dirty="0"/>
              <a:t>(Ostrow &amp; Heffernan, 2014)</a:t>
            </a:r>
          </a:p>
        </p:txBody>
      </p:sp>
      <p:sp>
        <p:nvSpPr>
          <p:cNvPr id="3" name="Content Placeholder 2">
            <a:extLst>
              <a:ext uri="{FF2B5EF4-FFF2-40B4-BE49-F238E27FC236}">
                <a16:creationId xmlns:a16="http://schemas.microsoft.com/office/drawing/2014/main" id="{7FDF0E65-9A08-0D2B-B01C-3D9D3A6048E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9D429A8-009B-DDC3-3A41-246E1F369BF0}"/>
              </a:ext>
            </a:extLst>
          </p:cNvPr>
          <p:cNvPicPr>
            <a:picLocks noChangeAspect="1"/>
          </p:cNvPicPr>
          <p:nvPr/>
        </p:nvPicPr>
        <p:blipFill>
          <a:blip r:embed="rId2"/>
          <a:stretch>
            <a:fillRect/>
          </a:stretch>
        </p:blipFill>
        <p:spPr>
          <a:xfrm>
            <a:off x="0" y="1657521"/>
            <a:ext cx="9144000" cy="4925841"/>
          </a:xfrm>
          <a:prstGeom prst="rect">
            <a:avLst/>
          </a:prstGeom>
        </p:spPr>
      </p:pic>
    </p:spTree>
    <p:extLst>
      <p:ext uri="{BB962C8B-B14F-4D97-AF65-F5344CB8AC3E}">
        <p14:creationId xmlns:p14="http://schemas.microsoft.com/office/powerpoint/2010/main" val="2709473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6FC-A24A-4E95-1340-5572136E621E}"/>
              </a:ext>
            </a:extLst>
          </p:cNvPr>
          <p:cNvSpPr>
            <a:spLocks noGrp="1"/>
          </p:cNvSpPr>
          <p:nvPr>
            <p:ph type="title"/>
          </p:nvPr>
        </p:nvSpPr>
        <p:spPr/>
        <p:txBody>
          <a:bodyPr>
            <a:normAutofit fontScale="90000"/>
          </a:bodyPr>
          <a:lstStyle/>
          <a:p>
            <a:r>
              <a:rPr lang="en-US" dirty="0"/>
              <a:t>Video Hints </a:t>
            </a:r>
            <a:br>
              <a:rPr lang="en-US" dirty="0"/>
            </a:br>
            <a:r>
              <a:rPr lang="en-US" dirty="0"/>
              <a:t>(Ostrow &amp; Heffernan, 2014)</a:t>
            </a:r>
          </a:p>
        </p:txBody>
      </p:sp>
      <p:sp>
        <p:nvSpPr>
          <p:cNvPr id="3" name="Content Placeholder 2">
            <a:extLst>
              <a:ext uri="{FF2B5EF4-FFF2-40B4-BE49-F238E27FC236}">
                <a16:creationId xmlns:a16="http://schemas.microsoft.com/office/drawing/2014/main" id="{7FDF0E65-9A08-0D2B-B01C-3D9D3A6048E8}"/>
              </a:ext>
            </a:extLst>
          </p:cNvPr>
          <p:cNvSpPr>
            <a:spLocks noGrp="1"/>
          </p:cNvSpPr>
          <p:nvPr>
            <p:ph idx="1"/>
          </p:nvPr>
        </p:nvSpPr>
        <p:spPr/>
        <p:txBody>
          <a:bodyPr/>
          <a:lstStyle/>
          <a:p>
            <a:r>
              <a:rPr lang="en-US" dirty="0"/>
              <a:t>Video hints associated with better learning</a:t>
            </a:r>
          </a:p>
          <a:p>
            <a:endParaRPr lang="en-US" dirty="0"/>
          </a:p>
          <a:p>
            <a:r>
              <a:rPr lang="en-US" dirty="0"/>
              <a:t>Why might this be?</a:t>
            </a:r>
          </a:p>
          <a:p>
            <a:r>
              <a:rPr lang="en-US" dirty="0"/>
              <a:t>Why hasn’t this work been followed up – why aren’t more systems using this approach?</a:t>
            </a:r>
          </a:p>
        </p:txBody>
      </p:sp>
    </p:spTree>
    <p:extLst>
      <p:ext uri="{BB962C8B-B14F-4D97-AF65-F5344CB8AC3E}">
        <p14:creationId xmlns:p14="http://schemas.microsoft.com/office/powerpoint/2010/main" val="208929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7A98-7318-E080-9107-A72002F712BF}"/>
              </a:ext>
            </a:extLst>
          </p:cNvPr>
          <p:cNvSpPr>
            <a:spLocks noGrp="1"/>
          </p:cNvSpPr>
          <p:nvPr>
            <p:ph type="title"/>
          </p:nvPr>
        </p:nvSpPr>
        <p:spPr/>
        <p:txBody>
          <a:bodyPr/>
          <a:lstStyle/>
          <a:p>
            <a:r>
              <a:rPr lang="en-US" dirty="0"/>
              <a:t>Let’s start with feedback</a:t>
            </a:r>
          </a:p>
        </p:txBody>
      </p:sp>
      <p:sp>
        <p:nvSpPr>
          <p:cNvPr id="3" name="Content Placeholder 2">
            <a:extLst>
              <a:ext uri="{FF2B5EF4-FFF2-40B4-BE49-F238E27FC236}">
                <a16:creationId xmlns:a16="http://schemas.microsoft.com/office/drawing/2014/main" id="{E01DAF8B-A1CB-11D0-2B2F-4FD19A36FE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50780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C87-2263-9FC2-3FCB-58FA57DDAF89}"/>
              </a:ext>
            </a:extLst>
          </p:cNvPr>
          <p:cNvSpPr>
            <a:spLocks noGrp="1"/>
          </p:cNvSpPr>
          <p:nvPr>
            <p:ph type="title"/>
          </p:nvPr>
        </p:nvSpPr>
        <p:spPr/>
        <p:txBody>
          <a:bodyPr/>
          <a:lstStyle/>
          <a:p>
            <a:r>
              <a:rPr lang="en-US" dirty="0"/>
              <a:t>Hint use</a:t>
            </a:r>
          </a:p>
        </p:txBody>
      </p:sp>
      <p:sp>
        <p:nvSpPr>
          <p:cNvPr id="3" name="Content Placeholder 2">
            <a:extLst>
              <a:ext uri="{FF2B5EF4-FFF2-40B4-BE49-F238E27FC236}">
                <a16:creationId xmlns:a16="http://schemas.microsoft.com/office/drawing/2014/main" id="{5A2D96A5-94D9-4A6A-9B49-CDAB7E4A50B2}"/>
              </a:ext>
            </a:extLst>
          </p:cNvPr>
          <p:cNvSpPr>
            <a:spLocks noGrp="1"/>
          </p:cNvSpPr>
          <p:nvPr>
            <p:ph idx="1"/>
          </p:nvPr>
        </p:nvSpPr>
        <p:spPr/>
        <p:txBody>
          <a:bodyPr/>
          <a:lstStyle/>
          <a:p>
            <a:r>
              <a:rPr lang="en-US" dirty="0"/>
              <a:t>Hint use can be effective or ineffective</a:t>
            </a:r>
          </a:p>
        </p:txBody>
      </p:sp>
    </p:spTree>
    <p:extLst>
      <p:ext uri="{BB962C8B-B14F-4D97-AF65-F5344CB8AC3E}">
        <p14:creationId xmlns:p14="http://schemas.microsoft.com/office/powerpoint/2010/main" val="3362475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of Help-Seeking</a:t>
            </a:r>
            <a:br>
              <a:rPr lang="en-US" dirty="0"/>
            </a:br>
            <a:r>
              <a:rPr lang="en-US" dirty="0"/>
              <a:t>(</a:t>
            </a:r>
            <a:r>
              <a:rPr lang="en-US" dirty="0" err="1"/>
              <a:t>Aleven</a:t>
            </a:r>
            <a:r>
              <a:rPr lang="en-US" dirty="0"/>
              <a:t> et al., 2003)</a:t>
            </a:r>
          </a:p>
        </p:txBody>
      </p:sp>
      <p:sp>
        <p:nvSpPr>
          <p:cNvPr id="3" name="Content Placeholder 2"/>
          <p:cNvSpPr>
            <a:spLocks noGrp="1"/>
          </p:cNvSpPr>
          <p:nvPr>
            <p:ph idx="1"/>
          </p:nvPr>
        </p:nvSpPr>
        <p:spPr/>
        <p:txBody>
          <a:bodyPr/>
          <a:lstStyle/>
          <a:p>
            <a:pPr marL="0" indent="0">
              <a:buNone/>
            </a:pPr>
            <a:r>
              <a:rPr lang="en-US" dirty="0"/>
              <a:t>1. Become aware of need for help</a:t>
            </a:r>
          </a:p>
          <a:p>
            <a:pPr marL="0" indent="0">
              <a:buNone/>
            </a:pPr>
            <a:r>
              <a:rPr lang="en-US" dirty="0"/>
              <a:t>2. Decide to seek help</a:t>
            </a:r>
          </a:p>
          <a:p>
            <a:pPr marL="0" indent="0">
              <a:buNone/>
            </a:pPr>
            <a:r>
              <a:rPr lang="en-US" dirty="0"/>
              <a:t>3. Identify potential helper(s)</a:t>
            </a:r>
          </a:p>
          <a:p>
            <a:pPr marL="0" indent="0">
              <a:buNone/>
            </a:pPr>
            <a:r>
              <a:rPr lang="en-US" dirty="0"/>
              <a:t>4. Use strategies to elicit help</a:t>
            </a:r>
          </a:p>
          <a:p>
            <a:pPr marL="0" indent="0">
              <a:buNone/>
            </a:pPr>
            <a:r>
              <a:rPr lang="en-US" dirty="0"/>
              <a:t>5. Evaluate help-seeking episode</a:t>
            </a:r>
          </a:p>
        </p:txBody>
      </p:sp>
    </p:spTree>
    <p:extLst>
      <p:ext uri="{BB962C8B-B14F-4D97-AF65-F5344CB8AC3E}">
        <p14:creationId xmlns:p14="http://schemas.microsoft.com/office/powerpoint/2010/main" val="4124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Thoughts or comments on this model?</a:t>
            </a:r>
          </a:p>
        </p:txBody>
      </p:sp>
      <p:sp>
        <p:nvSpPr>
          <p:cNvPr id="3" name="Content Placeholder 2"/>
          <p:cNvSpPr>
            <a:spLocks noGrp="1"/>
          </p:cNvSpPr>
          <p:nvPr>
            <p:ph idx="1"/>
          </p:nvPr>
        </p:nvSpPr>
        <p:spPr/>
        <p:txBody>
          <a:bodyPr/>
          <a:lstStyle/>
          <a:p>
            <a:pPr marL="0" indent="0">
              <a:buNone/>
            </a:pPr>
            <a:r>
              <a:rPr lang="en-US" dirty="0"/>
              <a:t>1. Become aware of need for help</a:t>
            </a:r>
          </a:p>
          <a:p>
            <a:pPr marL="0" indent="0">
              <a:buNone/>
            </a:pPr>
            <a:r>
              <a:rPr lang="en-US" dirty="0"/>
              <a:t>2. Decide to seek help</a:t>
            </a:r>
          </a:p>
          <a:p>
            <a:pPr marL="0" indent="0">
              <a:buNone/>
            </a:pPr>
            <a:r>
              <a:rPr lang="en-US" dirty="0"/>
              <a:t>3. Identify potential helper(s)</a:t>
            </a:r>
          </a:p>
          <a:p>
            <a:pPr marL="0" indent="0">
              <a:buNone/>
            </a:pPr>
            <a:r>
              <a:rPr lang="en-US" dirty="0"/>
              <a:t>4. Use strategies to elicit help</a:t>
            </a:r>
          </a:p>
          <a:p>
            <a:pPr marL="0" indent="0">
              <a:buNone/>
            </a:pPr>
            <a:r>
              <a:rPr lang="en-US" dirty="0"/>
              <a:t>5. Evaluate help-seeking episode</a:t>
            </a:r>
          </a:p>
        </p:txBody>
      </p:sp>
    </p:spTree>
    <p:extLst>
      <p:ext uri="{BB962C8B-B14F-4D97-AF65-F5344CB8AC3E}">
        <p14:creationId xmlns:p14="http://schemas.microsoft.com/office/powerpoint/2010/main" val="2017799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of Cognitive Tutor Help-Seeking</a:t>
            </a:r>
            <a:br>
              <a:rPr lang="en-US" dirty="0"/>
            </a:br>
            <a:r>
              <a:rPr lang="en-US" dirty="0"/>
              <a:t>(</a:t>
            </a:r>
            <a:r>
              <a:rPr lang="en-US" dirty="0" err="1"/>
              <a:t>Aleven</a:t>
            </a:r>
            <a:r>
              <a:rPr lang="en-US" dirty="0"/>
              <a:t> et al., 2006)</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74104"/>
            <a:ext cx="7481887" cy="496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874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you agree and disagree </a:t>
            </a:r>
            <a:br>
              <a:rPr lang="en-US" dirty="0"/>
            </a:br>
            <a:r>
              <a:rPr lang="en-US" dirty="0"/>
              <a:t>with this model?</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74104"/>
            <a:ext cx="7481887" cy="496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880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would it mean for a student to fail at each of these steps?</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74104"/>
            <a:ext cx="7481887" cy="496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132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Could a student succeed at each of these steps, and still fail to learn?</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74104"/>
            <a:ext cx="7481887" cy="496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86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C918-7583-9C96-0202-B575E7802344}"/>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8363BBE-20A4-3C27-1EEB-C145CB11D4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819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Aleven</a:t>
            </a:r>
            <a:r>
              <a:rPr lang="en-US" dirty="0"/>
              <a:t> et al.’s (2006) </a:t>
            </a:r>
            <a:br>
              <a:rPr lang="en-US" dirty="0"/>
            </a:br>
            <a:r>
              <a:rPr lang="en-US" dirty="0"/>
              <a:t>help-seeking bugs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6978488"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70486" y="5040868"/>
            <a:ext cx="2021114" cy="369332"/>
          </a:xfrm>
          <a:prstGeom prst="rect">
            <a:avLst/>
          </a:prstGeom>
          <a:noFill/>
        </p:spPr>
        <p:txBody>
          <a:bodyPr wrap="square" rtlCol="0">
            <a:spAutoFit/>
          </a:bodyPr>
          <a:lstStyle/>
          <a:p>
            <a:r>
              <a:rPr lang="en-US" b="1" dirty="0">
                <a:solidFill>
                  <a:schemeClr val="accent1"/>
                </a:solidFill>
              </a:rPr>
              <a:t>Gaming the System</a:t>
            </a:r>
          </a:p>
        </p:txBody>
      </p:sp>
      <p:cxnSp>
        <p:nvCxnSpPr>
          <p:cNvPr id="5" name="Straight Connector 4"/>
          <p:cNvCxnSpPr/>
          <p:nvPr/>
        </p:nvCxnSpPr>
        <p:spPr>
          <a:xfrm>
            <a:off x="4495800" y="4876800"/>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95800" y="5562600"/>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781800" y="1854200"/>
            <a:ext cx="1752600" cy="3048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85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(Differential) Impacts of Help-Seeking</a:t>
            </a:r>
            <a:br>
              <a:rPr lang="en-US" dirty="0"/>
            </a:br>
            <a:r>
              <a:rPr lang="en-US" dirty="0"/>
              <a:t>(</a:t>
            </a:r>
            <a:r>
              <a:rPr lang="en-US" dirty="0" err="1"/>
              <a:t>Aleven</a:t>
            </a:r>
            <a:r>
              <a:rPr lang="en-US"/>
              <a:t> et al., 2006)</a:t>
            </a:r>
            <a:endParaRPr lang="en-US"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3075"/>
            <a:ext cx="94202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81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6715-4573-505C-F9BD-14BE8B14E3E3}"/>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0BB8E773-D123-ED72-9663-BC11D3FE43C7}"/>
              </a:ext>
            </a:extLst>
          </p:cNvPr>
          <p:cNvSpPr>
            <a:spLocks noGrp="1"/>
          </p:cNvSpPr>
          <p:nvPr>
            <p:ph idx="1"/>
          </p:nvPr>
        </p:nvSpPr>
        <p:spPr/>
        <p:txBody>
          <a:bodyPr>
            <a:normAutofit fontScale="92500" lnSpcReduction="20000"/>
          </a:bodyPr>
          <a:lstStyle/>
          <a:p>
            <a:pPr marL="0" indent="0">
              <a:buNone/>
            </a:pPr>
            <a:r>
              <a:rPr lang="en-US" dirty="0"/>
              <a:t>“In this review, feedback is conceptualized as information provided by an agent (e.g., teacher, peer, book, parent, self, experience) regarding aspects of one’s performance or understanding. A teacher or parent can provide corrective information, a peer can provide an alternative strategy, a book can provide information to clarify ideas, a parent can provide encouragement, and a learner can look up the answer to evaluate the correctness of a response. Feedback thus is a “consequence” of performance.” – Hattie &amp; Timperley (2007)</a:t>
            </a:r>
          </a:p>
        </p:txBody>
      </p:sp>
    </p:spTree>
    <p:extLst>
      <p:ext uri="{BB962C8B-B14F-4D97-AF65-F5344CB8AC3E}">
        <p14:creationId xmlns:p14="http://schemas.microsoft.com/office/powerpoint/2010/main" val="1459255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C918-7583-9C96-0202-B575E7802344}"/>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48363BBE-20A4-3C27-1EEB-C145CB11D4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4085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7E10-058C-ECC9-41F8-CF061164A6D5}"/>
              </a:ext>
            </a:extLst>
          </p:cNvPr>
          <p:cNvSpPr>
            <a:spLocks noGrp="1"/>
          </p:cNvSpPr>
          <p:nvPr>
            <p:ph type="title"/>
          </p:nvPr>
        </p:nvSpPr>
        <p:spPr/>
        <p:txBody>
          <a:bodyPr>
            <a:normAutofit fontScale="90000"/>
          </a:bodyPr>
          <a:lstStyle/>
          <a:p>
            <a:r>
              <a:rPr lang="en-US" dirty="0"/>
              <a:t>Attempt to tutor help-seeking </a:t>
            </a:r>
            <a:br>
              <a:rPr lang="en-US" dirty="0"/>
            </a:br>
            <a:r>
              <a:rPr lang="en-US" dirty="0"/>
              <a:t>(Roll et al., 2007, 2011)</a:t>
            </a:r>
          </a:p>
        </p:txBody>
      </p:sp>
      <p:sp>
        <p:nvSpPr>
          <p:cNvPr id="3" name="Content Placeholder 2">
            <a:extLst>
              <a:ext uri="{FF2B5EF4-FFF2-40B4-BE49-F238E27FC236}">
                <a16:creationId xmlns:a16="http://schemas.microsoft.com/office/drawing/2014/main" id="{EE1C6617-D592-34C0-36AE-E27C9EF4DCE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DB2BBE-3400-9A81-0B50-AC1F3908A544}"/>
              </a:ext>
            </a:extLst>
          </p:cNvPr>
          <p:cNvPicPr>
            <a:picLocks noChangeAspect="1"/>
          </p:cNvPicPr>
          <p:nvPr/>
        </p:nvPicPr>
        <p:blipFill>
          <a:blip r:embed="rId2"/>
          <a:stretch>
            <a:fillRect/>
          </a:stretch>
        </p:blipFill>
        <p:spPr>
          <a:xfrm>
            <a:off x="1166812" y="1600200"/>
            <a:ext cx="6810375" cy="5391150"/>
          </a:xfrm>
          <a:prstGeom prst="rect">
            <a:avLst/>
          </a:prstGeom>
        </p:spPr>
      </p:pic>
    </p:spTree>
    <p:extLst>
      <p:ext uri="{BB962C8B-B14F-4D97-AF65-F5344CB8AC3E}">
        <p14:creationId xmlns:p14="http://schemas.microsoft.com/office/powerpoint/2010/main" val="3635755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A839-5DD3-4E6F-C28C-3B76BBBDFBE3}"/>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567B0532-0EE0-3D10-CA6B-2FC832CE559A}"/>
              </a:ext>
            </a:extLst>
          </p:cNvPr>
          <p:cNvSpPr>
            <a:spLocks noGrp="1"/>
          </p:cNvSpPr>
          <p:nvPr>
            <p:ph idx="1"/>
          </p:nvPr>
        </p:nvSpPr>
        <p:spPr/>
        <p:txBody>
          <a:bodyPr/>
          <a:lstStyle/>
          <a:p>
            <a:r>
              <a:rPr lang="en-US" dirty="0"/>
              <a:t>Led to better help-seeking behavior</a:t>
            </a:r>
          </a:p>
          <a:p>
            <a:r>
              <a:rPr lang="en-US" dirty="0"/>
              <a:t>Better help-seeking behavior seen even on entirely new content</a:t>
            </a:r>
          </a:p>
          <a:p>
            <a:endParaRPr lang="en-US" dirty="0"/>
          </a:p>
          <a:p>
            <a:r>
              <a:rPr lang="en-US" dirty="0"/>
              <a:t>No impact on learning of domain content</a:t>
            </a:r>
          </a:p>
        </p:txBody>
      </p:sp>
    </p:spTree>
    <p:extLst>
      <p:ext uri="{BB962C8B-B14F-4D97-AF65-F5344CB8AC3E}">
        <p14:creationId xmlns:p14="http://schemas.microsoft.com/office/powerpoint/2010/main" val="1787365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1E4F-0D3E-18D0-212D-07BBE797B41A}"/>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EA0E96D8-1631-2B8D-EACB-FAE5C19003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7352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1E4F-0D3E-18D0-212D-07BBE797B41A}"/>
              </a:ext>
            </a:extLst>
          </p:cNvPr>
          <p:cNvSpPr>
            <a:spLocks noGrp="1"/>
          </p:cNvSpPr>
          <p:nvPr>
            <p:ph type="title"/>
          </p:nvPr>
        </p:nvSpPr>
        <p:spPr/>
        <p:txBody>
          <a:bodyPr/>
          <a:lstStyle/>
          <a:p>
            <a:r>
              <a:rPr lang="en-US" dirty="0"/>
              <a:t>Last comments and questions</a:t>
            </a:r>
          </a:p>
        </p:txBody>
      </p:sp>
      <p:sp>
        <p:nvSpPr>
          <p:cNvPr id="3" name="Content Placeholder 2">
            <a:extLst>
              <a:ext uri="{FF2B5EF4-FFF2-40B4-BE49-F238E27FC236}">
                <a16:creationId xmlns:a16="http://schemas.microsoft.com/office/drawing/2014/main" id="{EA0E96D8-1631-2B8D-EACB-FAE5C1900329}"/>
              </a:ext>
            </a:extLst>
          </p:cNvPr>
          <p:cNvSpPr>
            <a:spLocks noGrp="1"/>
          </p:cNvSpPr>
          <p:nvPr>
            <p:ph idx="1"/>
          </p:nvPr>
        </p:nvSpPr>
        <p:spPr/>
        <p:txBody>
          <a:bodyPr/>
          <a:lstStyle/>
          <a:p>
            <a:r>
              <a:rPr lang="en-US" dirty="0"/>
              <a:t>On hints and feedback</a:t>
            </a:r>
          </a:p>
        </p:txBody>
      </p:sp>
    </p:spTree>
    <p:extLst>
      <p:ext uri="{BB962C8B-B14F-4D97-AF65-F5344CB8AC3E}">
        <p14:creationId xmlns:p14="http://schemas.microsoft.com/office/powerpoint/2010/main" val="2088755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DA3-AB6F-83FC-9B25-655EC67CF5C8}"/>
              </a:ext>
            </a:extLst>
          </p:cNvPr>
          <p:cNvSpPr>
            <a:spLocks noGrp="1"/>
          </p:cNvSpPr>
          <p:nvPr>
            <p:ph type="title"/>
          </p:nvPr>
        </p:nvSpPr>
        <p:spPr/>
        <p:txBody>
          <a:bodyPr/>
          <a:lstStyle/>
          <a:p>
            <a:r>
              <a:rPr lang="en-US" dirty="0"/>
              <a:t>Upcoming classes</a:t>
            </a:r>
          </a:p>
        </p:txBody>
      </p:sp>
      <p:sp>
        <p:nvSpPr>
          <p:cNvPr id="3" name="Content Placeholder 2">
            <a:extLst>
              <a:ext uri="{FF2B5EF4-FFF2-40B4-BE49-F238E27FC236}">
                <a16:creationId xmlns:a16="http://schemas.microsoft.com/office/drawing/2014/main" id="{BCEC09DD-7055-BECF-14D3-5AADFB544D9B}"/>
              </a:ext>
            </a:extLst>
          </p:cNvPr>
          <p:cNvSpPr>
            <a:spLocks noGrp="1"/>
          </p:cNvSpPr>
          <p:nvPr>
            <p:ph idx="1"/>
          </p:nvPr>
        </p:nvSpPr>
        <p:spPr>
          <a:xfrm>
            <a:off x="457200" y="1600200"/>
            <a:ext cx="8229600" cy="4983162"/>
          </a:xfrm>
        </p:spPr>
        <p:txBody>
          <a:bodyPr>
            <a:normAutofit fontScale="92500" lnSpcReduction="10000"/>
          </a:bodyPr>
          <a:lstStyle/>
          <a:p>
            <a:r>
              <a:rPr lang="en-US" dirty="0"/>
              <a:t>October 10 System Review Due</a:t>
            </a:r>
          </a:p>
          <a:p>
            <a:endParaRPr lang="en-US" dirty="0"/>
          </a:p>
          <a:p>
            <a:r>
              <a:rPr lang="en-US" dirty="0"/>
              <a:t>October 13</a:t>
            </a:r>
          </a:p>
          <a:p>
            <a:pPr lvl="1"/>
            <a:r>
              <a:rPr lang="en-US" dirty="0"/>
              <a:t>Model-Tracing and Constraint-Based Modeling</a:t>
            </a:r>
          </a:p>
          <a:p>
            <a:pPr lvl="1"/>
            <a:endParaRPr lang="en-US" dirty="0"/>
          </a:p>
          <a:p>
            <a:r>
              <a:rPr lang="en-US" dirty="0"/>
              <a:t>October 20</a:t>
            </a:r>
          </a:p>
          <a:p>
            <a:pPr lvl="1"/>
            <a:r>
              <a:rPr lang="en-US" dirty="0"/>
              <a:t>Supporting Affect and Engagement</a:t>
            </a:r>
          </a:p>
          <a:p>
            <a:pPr lvl="1"/>
            <a:endParaRPr lang="en-US" dirty="0"/>
          </a:p>
          <a:p>
            <a:r>
              <a:rPr lang="en-US" dirty="0"/>
              <a:t>October 27</a:t>
            </a:r>
          </a:p>
          <a:p>
            <a:pPr lvl="1"/>
            <a:r>
              <a:rPr lang="en-US" dirty="0"/>
              <a:t>Essay Writing and Automated Scoring</a:t>
            </a:r>
          </a:p>
        </p:txBody>
      </p:sp>
    </p:spTree>
    <p:extLst>
      <p:ext uri="{BB962C8B-B14F-4D97-AF65-F5344CB8AC3E}">
        <p14:creationId xmlns:p14="http://schemas.microsoft.com/office/powerpoint/2010/main" val="3988393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6DD6-469B-342E-DE12-21F07C28502E}"/>
              </a:ext>
            </a:extLst>
          </p:cNvPr>
          <p:cNvSpPr>
            <a:spLocks noGrp="1"/>
          </p:cNvSpPr>
          <p:nvPr>
            <p:ph type="title"/>
          </p:nvPr>
        </p:nvSpPr>
        <p:spPr/>
        <p:txBody>
          <a:bodyPr/>
          <a:lstStyle/>
          <a:p>
            <a:r>
              <a:rPr lang="en-US" dirty="0"/>
              <a:t>A student is doing math problems</a:t>
            </a:r>
          </a:p>
        </p:txBody>
      </p:sp>
      <p:sp>
        <p:nvSpPr>
          <p:cNvPr id="3" name="Content Placeholder 2">
            <a:extLst>
              <a:ext uri="{FF2B5EF4-FFF2-40B4-BE49-F238E27FC236}">
                <a16:creationId xmlns:a16="http://schemas.microsoft.com/office/drawing/2014/main" id="{6DB05339-48F4-E776-6BA1-6D53CD7CD9AA}"/>
              </a:ext>
            </a:extLst>
          </p:cNvPr>
          <p:cNvSpPr>
            <a:spLocks noGrp="1"/>
          </p:cNvSpPr>
          <p:nvPr>
            <p:ph idx="1"/>
          </p:nvPr>
        </p:nvSpPr>
        <p:spPr/>
        <p:txBody>
          <a:bodyPr/>
          <a:lstStyle/>
          <a:p>
            <a:r>
              <a:rPr lang="en-US" dirty="0"/>
              <a:t>What’s 3+6?</a:t>
            </a:r>
          </a:p>
          <a:p>
            <a:r>
              <a:rPr lang="en-US" dirty="0"/>
              <a:t>2x + 9 = 13. What’s x?</a:t>
            </a:r>
          </a:p>
          <a:p>
            <a:endParaRPr lang="en-US" dirty="0"/>
          </a:p>
          <a:p>
            <a:r>
              <a:rPr lang="en-US" dirty="0"/>
              <a:t>The student gives a wrong answer</a:t>
            </a:r>
          </a:p>
          <a:p>
            <a:endParaRPr lang="en-US" dirty="0"/>
          </a:p>
          <a:p>
            <a:r>
              <a:rPr lang="en-US" dirty="0"/>
              <a:t>What’s the simplest feedback we can give them?</a:t>
            </a:r>
          </a:p>
        </p:txBody>
      </p:sp>
    </p:spTree>
    <p:extLst>
      <p:ext uri="{BB962C8B-B14F-4D97-AF65-F5344CB8AC3E}">
        <p14:creationId xmlns:p14="http://schemas.microsoft.com/office/powerpoint/2010/main" val="108394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ED95-A21B-CF51-C795-2707B78D3908}"/>
              </a:ext>
            </a:extLst>
          </p:cNvPr>
          <p:cNvSpPr>
            <a:spLocks noGrp="1"/>
          </p:cNvSpPr>
          <p:nvPr>
            <p:ph type="title"/>
          </p:nvPr>
        </p:nvSpPr>
        <p:spPr/>
        <p:txBody>
          <a:bodyPr/>
          <a:lstStyle/>
          <a:p>
            <a:r>
              <a:rPr lang="en-US" dirty="0"/>
              <a:t>Correctness feedback</a:t>
            </a:r>
          </a:p>
        </p:txBody>
      </p:sp>
      <p:sp>
        <p:nvSpPr>
          <p:cNvPr id="3" name="Content Placeholder 2">
            <a:extLst>
              <a:ext uri="{FF2B5EF4-FFF2-40B4-BE49-F238E27FC236}">
                <a16:creationId xmlns:a16="http://schemas.microsoft.com/office/drawing/2014/main" id="{313FEA00-C7FC-3E52-F8AA-6639148CBD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5131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ED95-A21B-CF51-C795-2707B78D3908}"/>
              </a:ext>
            </a:extLst>
          </p:cNvPr>
          <p:cNvSpPr>
            <a:spLocks noGrp="1"/>
          </p:cNvSpPr>
          <p:nvPr>
            <p:ph type="title"/>
          </p:nvPr>
        </p:nvSpPr>
        <p:spPr/>
        <p:txBody>
          <a:bodyPr/>
          <a:lstStyle/>
          <a:p>
            <a:r>
              <a:rPr lang="en-US" dirty="0"/>
              <a:t>Correctness feedback</a:t>
            </a:r>
          </a:p>
        </p:txBody>
      </p:sp>
      <p:sp>
        <p:nvSpPr>
          <p:cNvPr id="3" name="Content Placeholder 2">
            <a:extLst>
              <a:ext uri="{FF2B5EF4-FFF2-40B4-BE49-F238E27FC236}">
                <a16:creationId xmlns:a16="http://schemas.microsoft.com/office/drawing/2014/main" id="{313FEA00-C7FC-3E52-F8AA-6639148CBDF0}"/>
              </a:ext>
            </a:extLst>
          </p:cNvPr>
          <p:cNvSpPr>
            <a:spLocks noGrp="1"/>
          </p:cNvSpPr>
          <p:nvPr>
            <p:ph idx="1"/>
          </p:nvPr>
        </p:nvSpPr>
        <p:spPr/>
        <p:txBody>
          <a:bodyPr/>
          <a:lstStyle/>
          <a:p>
            <a:r>
              <a:rPr lang="en-US" dirty="0"/>
              <a:t>What are the benefits of correctness feedback? (Compared to no feedback at all)</a:t>
            </a:r>
          </a:p>
          <a:p>
            <a:endParaRPr lang="en-US" dirty="0"/>
          </a:p>
          <a:p>
            <a:r>
              <a:rPr lang="en-US" dirty="0"/>
              <a:t>What are the drawbacks of correctness feedback? (Compared to no feedback at all)</a:t>
            </a:r>
          </a:p>
          <a:p>
            <a:endParaRPr lang="en-US" dirty="0"/>
          </a:p>
        </p:txBody>
      </p:sp>
    </p:spTree>
    <p:extLst>
      <p:ext uri="{BB962C8B-B14F-4D97-AF65-F5344CB8AC3E}">
        <p14:creationId xmlns:p14="http://schemas.microsoft.com/office/powerpoint/2010/main" val="4057606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1701</Words>
  <Application>Microsoft Office PowerPoint</Application>
  <PresentationFormat>On-screen Show (4:3)</PresentationFormat>
  <Paragraphs>229</Paragraphs>
  <Slides>66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Adaptive Learning Systems</vt:lpstr>
      <vt:lpstr>Welcome!</vt:lpstr>
      <vt:lpstr>We continue today…</vt:lpstr>
      <vt:lpstr>We continue today…</vt:lpstr>
      <vt:lpstr>Let’s start with feedback</vt:lpstr>
      <vt:lpstr>Feedback</vt:lpstr>
      <vt:lpstr>A student is doing math problems</vt:lpstr>
      <vt:lpstr>Correctness feedback</vt:lpstr>
      <vt:lpstr>Correctness feedback</vt:lpstr>
      <vt:lpstr>The Next Step Up:  Giving the correct answer</vt:lpstr>
      <vt:lpstr>The Next Step Up:  Giving the correct answer</vt:lpstr>
      <vt:lpstr>Bug Messages</vt:lpstr>
      <vt:lpstr>Bug Message</vt:lpstr>
      <vt:lpstr>Bug Message</vt:lpstr>
      <vt:lpstr>BUGGY/DEBUGGY (VanLehn, 1982, 1987)</vt:lpstr>
      <vt:lpstr>BUGGY/DEBUGGY (VanLehn, 1982, 1987)</vt:lpstr>
      <vt:lpstr>Preconceptions/Misconceptions</vt:lpstr>
      <vt:lpstr>Contemporary Use of Bug Messages</vt:lpstr>
      <vt:lpstr>Comments? Questions?</vt:lpstr>
      <vt:lpstr>Is Feedback Effective Overall?</vt:lpstr>
      <vt:lpstr>Is All Feedback Effective?</vt:lpstr>
      <vt:lpstr>Delayed or Immediate Feedback?</vt:lpstr>
      <vt:lpstr>Delayed or Immediate Feedback?</vt:lpstr>
      <vt:lpstr>Delayed or Immediate Feedback? What’s Going on Here</vt:lpstr>
      <vt:lpstr>Comments? Questions?</vt:lpstr>
      <vt:lpstr>Levels of Feedback (Hattie &amp; Timperley, 2007)</vt:lpstr>
      <vt:lpstr>Levels of Feedback (Hattie &amp; Timperley, 2007)</vt:lpstr>
      <vt:lpstr>Feedback on Task Performance:  Key Review Findings</vt:lpstr>
      <vt:lpstr>Feedback on Task Process:  Key Review Findings</vt:lpstr>
      <vt:lpstr>Some notes (McKendree, 1990)</vt:lpstr>
      <vt:lpstr>Example: Adaptive Scaffolding of Error Detection/Correction (Mathan, 2003; Koedinger et al., 2009)</vt:lpstr>
      <vt:lpstr>PowerPoint Presentation</vt:lpstr>
      <vt:lpstr>PowerPoint Presentation</vt:lpstr>
      <vt:lpstr>Results</vt:lpstr>
      <vt:lpstr>Thoughts? Comments?</vt:lpstr>
      <vt:lpstr>Feedback on Self-Regulation:  Key Review Findings</vt:lpstr>
      <vt:lpstr>Feedback on Self:  Key Review Findings</vt:lpstr>
      <vt:lpstr>Questions? Comments?</vt:lpstr>
      <vt:lpstr>Hints</vt:lpstr>
      <vt:lpstr>Hints: Simplest version</vt:lpstr>
      <vt:lpstr>Hints: Another simplest version</vt:lpstr>
      <vt:lpstr>Hints: Another simplest version</vt:lpstr>
      <vt:lpstr>Multi-step hints</vt:lpstr>
      <vt:lpstr>Multi-step hints</vt:lpstr>
      <vt:lpstr>Multi-step hints</vt:lpstr>
      <vt:lpstr>Interactive Hints (Arroyo et al., 2000)</vt:lpstr>
      <vt:lpstr>Interactive Hints</vt:lpstr>
      <vt:lpstr>Video Hints  (Ostrow &amp; Heffernan, 2014)</vt:lpstr>
      <vt:lpstr>Video Hints  (Ostrow &amp; Heffernan, 2014)</vt:lpstr>
      <vt:lpstr>Hint use</vt:lpstr>
      <vt:lpstr>Model of Help-Seeking (Aleven et al., 2003)</vt:lpstr>
      <vt:lpstr>Thoughts or comments on this model?</vt:lpstr>
      <vt:lpstr>Model of Cognitive Tutor Help-Seeking (Aleven et al., 2006)</vt:lpstr>
      <vt:lpstr>Where do you agree and disagree  with this model?</vt:lpstr>
      <vt:lpstr>What would it mean for a student to fail at each of these steps?</vt:lpstr>
      <vt:lpstr>Could a student succeed at each of these steps, and still fail to learn?</vt:lpstr>
      <vt:lpstr>Thoughts? Comments?</vt:lpstr>
      <vt:lpstr>Aleven et al.’s (2006)  help-seeking bugs</vt:lpstr>
      <vt:lpstr>(Differential) Impacts of Help-Seeking (Aleven et al., 2006)</vt:lpstr>
      <vt:lpstr>Thoughts? Comments?</vt:lpstr>
      <vt:lpstr>Attempt to tutor help-seeking  (Roll et al., 2007, 2011)</vt:lpstr>
      <vt:lpstr>Result</vt:lpstr>
      <vt:lpstr>Thoughts? Comments?</vt:lpstr>
      <vt:lpstr>Last comments and questions</vt:lpstr>
      <vt:lpstr>Upcoming classes</vt:lpstr>
      <vt:lpstr>The End</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cp:lastModifiedBy>
  <cp:revision>661</cp:revision>
  <dcterms:created xsi:type="dcterms:W3CDTF">2010-01-07T20:34:12Z</dcterms:created>
  <dcterms:modified xsi:type="dcterms:W3CDTF">2022-10-01T11:53:07Z</dcterms:modified>
</cp:coreProperties>
</file>