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413" r:id="rId3"/>
    <p:sldId id="733" r:id="rId4"/>
    <p:sldId id="790" r:id="rId5"/>
    <p:sldId id="786" r:id="rId6"/>
    <p:sldId id="787" r:id="rId7"/>
    <p:sldId id="788" r:id="rId8"/>
    <p:sldId id="789" r:id="rId9"/>
    <p:sldId id="791" r:id="rId10"/>
    <p:sldId id="369" r:id="rId11"/>
    <p:sldId id="372" r:id="rId12"/>
    <p:sldId id="376" r:id="rId13"/>
    <p:sldId id="373" r:id="rId14"/>
    <p:sldId id="374" r:id="rId15"/>
    <p:sldId id="375" r:id="rId16"/>
    <p:sldId id="415" r:id="rId17"/>
    <p:sldId id="794" r:id="rId18"/>
    <p:sldId id="353" r:id="rId19"/>
    <p:sldId id="793" r:id="rId20"/>
    <p:sldId id="361" r:id="rId21"/>
    <p:sldId id="414" r:id="rId22"/>
    <p:sldId id="795" r:id="rId23"/>
    <p:sldId id="796" r:id="rId24"/>
    <p:sldId id="797" r:id="rId25"/>
    <p:sldId id="798" r:id="rId26"/>
    <p:sldId id="806" r:id="rId27"/>
    <p:sldId id="804" r:id="rId28"/>
    <p:sldId id="805" r:id="rId29"/>
    <p:sldId id="807" r:id="rId30"/>
    <p:sldId id="799" r:id="rId31"/>
    <p:sldId id="383" r:id="rId32"/>
    <p:sldId id="808" r:id="rId33"/>
    <p:sldId id="802" r:id="rId34"/>
    <p:sldId id="392" r:id="rId35"/>
    <p:sldId id="803" r:id="rId36"/>
    <p:sldId id="800" r:id="rId37"/>
    <p:sldId id="801" r:id="rId38"/>
    <p:sldId id="809" r:id="rId39"/>
    <p:sldId id="810" r:id="rId40"/>
    <p:sldId id="811" r:id="rId41"/>
    <p:sldId id="812" r:id="rId42"/>
    <p:sldId id="785" r:id="rId43"/>
    <p:sldId id="534" r:id="rId44"/>
    <p:sldId id="30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450ECB-0C65-4AF3-957C-153223C1837D}">
          <p14:sldIdLst>
            <p14:sldId id="256"/>
            <p14:sldId id="413"/>
            <p14:sldId id="733"/>
            <p14:sldId id="790"/>
            <p14:sldId id="786"/>
            <p14:sldId id="787"/>
            <p14:sldId id="788"/>
            <p14:sldId id="789"/>
            <p14:sldId id="791"/>
            <p14:sldId id="369"/>
            <p14:sldId id="372"/>
            <p14:sldId id="376"/>
            <p14:sldId id="373"/>
            <p14:sldId id="374"/>
            <p14:sldId id="375"/>
            <p14:sldId id="415"/>
            <p14:sldId id="794"/>
            <p14:sldId id="353"/>
            <p14:sldId id="793"/>
            <p14:sldId id="361"/>
            <p14:sldId id="414"/>
            <p14:sldId id="795"/>
            <p14:sldId id="796"/>
            <p14:sldId id="797"/>
            <p14:sldId id="798"/>
            <p14:sldId id="806"/>
            <p14:sldId id="804"/>
            <p14:sldId id="805"/>
            <p14:sldId id="807"/>
            <p14:sldId id="799"/>
            <p14:sldId id="383"/>
            <p14:sldId id="808"/>
            <p14:sldId id="802"/>
            <p14:sldId id="392"/>
            <p14:sldId id="803"/>
            <p14:sldId id="800"/>
            <p14:sldId id="801"/>
            <p14:sldId id="809"/>
            <p14:sldId id="810"/>
            <p14:sldId id="811"/>
            <p14:sldId id="812"/>
            <p14:sldId id="785"/>
            <p14:sldId id="534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82360" autoAdjust="0"/>
  </p:normalViewPr>
  <p:slideViewPr>
    <p:cSldViewPr>
      <p:cViewPr varScale="1">
        <p:scale>
          <a:sx n="72" d="100"/>
          <a:sy n="72" d="100"/>
        </p:scale>
        <p:origin x="10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0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EDUC5100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cognitive modeling architecture is a framework for developing models of human {behavior, learning}.</a:t>
            </a:r>
          </a:p>
          <a:p>
            <a:endParaRPr lang="en-US" dirty="0"/>
          </a:p>
          <a:p>
            <a:r>
              <a:rPr lang="en-US" dirty="0"/>
              <a:t>The architecture forces you to make your model plausible based on what we know about humans.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ACT-R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“Adaptive Character of Thought”</a:t>
            </a:r>
          </a:p>
          <a:p>
            <a:r>
              <a:rPr lang="en-US" dirty="0"/>
              <a:t>“Atomic Components of Thought”</a:t>
            </a:r>
          </a:p>
          <a:p>
            <a:r>
              <a:rPr lang="en-US" dirty="0"/>
              <a:t>“Anderson’s Cool Theory”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john_ander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5130800"/>
            <a:ext cx="1460500" cy="172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ACT-R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“Adaptive Character of Thought”</a:t>
            </a:r>
          </a:p>
          <a:p>
            <a:r>
              <a:rPr lang="en-US" dirty="0"/>
              <a:t>“Atomic Components of Thought”</a:t>
            </a:r>
          </a:p>
          <a:p>
            <a:r>
              <a:rPr lang="en-US" dirty="0"/>
              <a:t>“Anderson’s Cool Theory”</a:t>
            </a:r>
          </a:p>
          <a:p>
            <a:endParaRPr lang="en-US" dirty="0"/>
          </a:p>
          <a:p>
            <a:r>
              <a:rPr lang="en-US" dirty="0"/>
              <a:t>Cognitive modeling in education mostly similar to ACT-R 2 </a:t>
            </a:r>
          </a:p>
          <a:p>
            <a:endParaRPr lang="en-US" dirty="0"/>
          </a:p>
          <a:p>
            <a:r>
              <a:rPr lang="en-US" dirty="0"/>
              <a:t>ACT-R now on version 7, but newer </a:t>
            </a:r>
            <a:br>
              <a:rPr lang="en-US" dirty="0"/>
            </a:br>
            <a:r>
              <a:rPr lang="en-US" dirty="0"/>
              <a:t>versions focus on finer-grained neuro</a:t>
            </a:r>
            <a:br>
              <a:rPr lang="en-US" dirty="0"/>
            </a:br>
            <a:r>
              <a:rPr lang="en-US" dirty="0"/>
              <a:t>and not useful for adaptive learning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john_ander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5130800"/>
            <a:ext cx="1460500" cy="172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ACT-R’s strengths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Accurate and predictive models of human performance at complex tasks.</a:t>
            </a:r>
          </a:p>
          <a:p>
            <a:endParaRPr lang="en-US" dirty="0"/>
          </a:p>
          <a:p>
            <a:r>
              <a:rPr lang="en-US" dirty="0"/>
              <a:t>Models the cognitive processes that lead to behavior:</a:t>
            </a:r>
          </a:p>
          <a:p>
            <a:pPr lvl="1"/>
            <a:r>
              <a:rPr lang="en-US" dirty="0"/>
              <a:t>Decision-Making</a:t>
            </a:r>
          </a:p>
          <a:p>
            <a:pPr lvl="1"/>
            <a:r>
              <a:rPr lang="en-US" dirty="0"/>
              <a:t>Problem-Solving</a:t>
            </a:r>
          </a:p>
          <a:p>
            <a:pPr lvl="1"/>
            <a:r>
              <a:rPr lang="en-US" dirty="0"/>
              <a:t>Analogy (more with earlier versions)</a:t>
            </a:r>
          </a:p>
          <a:p>
            <a:pPr lvl="1"/>
            <a:r>
              <a:rPr lang="en-US" dirty="0"/>
              <a:t>Memory Retrieval and Strengthening</a:t>
            </a:r>
          </a:p>
          <a:p>
            <a:pPr lvl="1"/>
            <a:r>
              <a:rPr lang="en-US" dirty="0"/>
              <a:t>Learning to be an Expert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ACT-R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human mind is modeled by a set of systems.</a:t>
            </a:r>
          </a:p>
          <a:p>
            <a:endParaRPr lang="en-US" dirty="0"/>
          </a:p>
          <a:p>
            <a:r>
              <a:rPr lang="en-US" dirty="0"/>
              <a:t>Each individual system is serial</a:t>
            </a:r>
          </a:p>
          <a:p>
            <a:r>
              <a:rPr lang="en-US" dirty="0"/>
              <a:t>Multiple systems can be running at once</a:t>
            </a:r>
          </a:p>
          <a:p>
            <a:endParaRPr lang="en-US" dirty="0"/>
          </a:p>
          <a:p>
            <a:r>
              <a:rPr lang="en-US" dirty="0"/>
              <a:t>Visual Perception</a:t>
            </a:r>
          </a:p>
          <a:p>
            <a:r>
              <a:rPr lang="en-US" dirty="0"/>
              <a:t>Auditory Perception</a:t>
            </a:r>
          </a:p>
          <a:p>
            <a:r>
              <a:rPr lang="en-US" dirty="0"/>
              <a:t>Motor Skills</a:t>
            </a:r>
          </a:p>
          <a:p>
            <a:r>
              <a:rPr lang="en-US" dirty="0"/>
              <a:t>Productions</a:t>
            </a:r>
          </a:p>
          <a:p>
            <a:r>
              <a:rPr lang="en-US" dirty="0"/>
              <a:t>Declarative Memory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Interaction between production rules and chunks of declarative memory</a:t>
            </a:r>
          </a:p>
          <a:p>
            <a:pPr lvl="1"/>
            <a:r>
              <a:rPr lang="en-US" dirty="0"/>
              <a:t>Each chunk can have sub-chunks</a:t>
            </a:r>
          </a:p>
          <a:p>
            <a:pPr lvl="1"/>
            <a:r>
              <a:rPr lang="en-US" dirty="0"/>
              <a:t>Each chunk has a certain strength of activation, which predicts speed and accuracy of recall</a:t>
            </a:r>
            <a:br>
              <a:rPr lang="en-US" dirty="0"/>
            </a:br>
            <a:r>
              <a:rPr lang="en-US" dirty="0"/>
              <a:t>(this may be familiar from past weeks)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Interaction between production rules and chunks of declarative memory</a:t>
            </a:r>
          </a:p>
          <a:p>
            <a:pPr lvl="1"/>
            <a:r>
              <a:rPr lang="en-US" dirty="0"/>
              <a:t>Each production also has a strength of activation</a:t>
            </a:r>
          </a:p>
          <a:p>
            <a:pPr lvl="1"/>
            <a:r>
              <a:rPr lang="en-US" dirty="0"/>
              <a:t>When productions reach a certain strength, they become “compiled” with neighboring productions into “</a:t>
            </a:r>
            <a:r>
              <a:rPr lang="en-US" dirty="0" err="1"/>
              <a:t>automatized</a:t>
            </a:r>
            <a:r>
              <a:rPr lang="en-US" dirty="0"/>
              <a:t> behavior”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44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Production-System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 performance (and therefore skill) as a set of if-then rules (“productions”)</a:t>
            </a:r>
          </a:p>
          <a:p>
            <a:pPr lvl="1"/>
            <a:r>
              <a:rPr lang="en-US" dirty="0"/>
              <a:t>Can be written in plain English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0591-046D-5A50-3024-5E0476618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(Baker et al., 2001)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F6A7BB-3260-4E75-F4D3-37C18C5D9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52600"/>
            <a:ext cx="73152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0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A production-rule model of correct and incorrect behavior (“bug rules”) is created</a:t>
            </a:r>
          </a:p>
          <a:p>
            <a:r>
              <a:rPr lang="en-US" dirty="0"/>
              <a:t>As a student solves problems, the model is used to interpret whether the student’s behavior is correct or incorrect</a:t>
            </a:r>
          </a:p>
          <a:p>
            <a:pPr lvl="1"/>
            <a:r>
              <a:rPr lang="en-US" dirty="0"/>
              <a:t>This information is used to give feedback, and for knowledge tracing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52D1-2DF7-3179-243C-B2A0A2F7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2923-3F88-8F74-6400-C126DA531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to answer new problems</a:t>
            </a:r>
          </a:p>
          <a:p>
            <a:r>
              <a:rPr lang="en-US" dirty="0"/>
              <a:t>Provides natural way for diagnosing problems in process; determining where problem occurs</a:t>
            </a:r>
          </a:p>
          <a:p>
            <a:r>
              <a:rPr lang="en-US" dirty="0"/>
              <a:t>Provides natural link between “bugs” and cognition that produces them</a:t>
            </a:r>
          </a:p>
        </p:txBody>
      </p:sp>
    </p:spTree>
    <p:extLst>
      <p:ext uri="{BB962C8B-B14F-4D97-AF65-F5344CB8AC3E}">
        <p14:creationId xmlns:p14="http://schemas.microsoft.com/office/powerpoint/2010/main" val="3420955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52D1-2DF7-3179-243C-B2A0A2F7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2923-3F88-8F74-6400-C126DA531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huge to pain to develop</a:t>
            </a:r>
          </a:p>
          <a:p>
            <a:r>
              <a:rPr lang="en-US" dirty="0"/>
              <a:t>Hard to represent full range of wrong reasoning</a:t>
            </a:r>
          </a:p>
          <a:p>
            <a:r>
              <a:rPr lang="en-US" dirty="0"/>
              <a:t>Typically represents single chain of reasoning, but correct answer can often be obtained in multiple ways</a:t>
            </a:r>
          </a:p>
        </p:txBody>
      </p:sp>
    </p:spTree>
    <p:extLst>
      <p:ext uri="{BB962C8B-B14F-4D97-AF65-F5344CB8AC3E}">
        <p14:creationId xmlns:p14="http://schemas.microsoft.com/office/powerpoint/2010/main" val="3798448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12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52D1-2DF7-3179-243C-B2A0A2F7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Example-Tracing Tutors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Aleven</a:t>
            </a:r>
            <a:r>
              <a:rPr lang="en-US" dirty="0"/>
              <a:t> et al.,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2923-3F88-8F74-6400-C126DA531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 for making it easier to create a model-tracing tutor without needing to write production rules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85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6E8D2-3A14-4B4D-9636-452D229C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6FCAC-E24B-3994-C8B1-FC9BACFD0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5786AF-58FC-C423-52ED-DB9ED87DD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28" y="0"/>
            <a:ext cx="895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88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52D1-2DF7-3179-243C-B2A0A2F7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Example-Tracing Tutors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Aleven</a:t>
            </a:r>
            <a:r>
              <a:rPr lang="en-US" dirty="0"/>
              <a:t> et al.,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2923-3F88-8F74-6400-C126DA531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Programming-by-demonstration</a:t>
            </a:r>
          </a:p>
          <a:p>
            <a:pPr lvl="1"/>
            <a:r>
              <a:rPr lang="en-US" dirty="0"/>
              <a:t>Expert demonstrates correct behavior on each problem</a:t>
            </a:r>
          </a:p>
          <a:p>
            <a:pPr lvl="1"/>
            <a:endParaRPr lang="en-US" dirty="0"/>
          </a:p>
          <a:p>
            <a:r>
              <a:rPr lang="en-US" dirty="0"/>
              <a:t>Can be used to demonstrate multiple paths to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407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340F-98A0-B0B5-6D6A-0C3A4EB37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B7DE8-E18D-7032-4758-D4BD71B4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850 authors</a:t>
            </a:r>
          </a:p>
          <a:p>
            <a:pPr lvl="1"/>
            <a:r>
              <a:rPr lang="en-US" dirty="0"/>
              <a:t>Way more than model tracing tutors</a:t>
            </a:r>
          </a:p>
          <a:p>
            <a:endParaRPr lang="en-US" dirty="0"/>
          </a:p>
          <a:p>
            <a:r>
              <a:rPr lang="en-US" dirty="0"/>
              <a:t>Over 60,000 students</a:t>
            </a:r>
          </a:p>
          <a:p>
            <a:pPr lvl="1"/>
            <a:r>
              <a:rPr lang="en-US" dirty="0"/>
              <a:t>Way less than model tracing tutors</a:t>
            </a:r>
          </a:p>
        </p:txBody>
      </p:sp>
    </p:spTree>
    <p:extLst>
      <p:ext uri="{BB962C8B-B14F-4D97-AF65-F5344CB8AC3E}">
        <p14:creationId xmlns:p14="http://schemas.microsoft.com/office/powerpoint/2010/main" val="1251257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C322A-A798-EFA2-00DE-D4070705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Model Tracing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8129E-496B-9EA3-248B-650B5AEE3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less flexible</a:t>
            </a:r>
          </a:p>
          <a:p>
            <a:r>
              <a:rPr lang="en-US" dirty="0"/>
              <a:t>Much </a:t>
            </a:r>
            <a:r>
              <a:rPr lang="en-US" dirty="0" err="1"/>
              <a:t>much</a:t>
            </a:r>
            <a:r>
              <a:rPr lang="en-US" dirty="0"/>
              <a:t> faster</a:t>
            </a:r>
          </a:p>
        </p:txBody>
      </p:sp>
    </p:spTree>
    <p:extLst>
      <p:ext uri="{BB962C8B-B14F-4D97-AF65-F5344CB8AC3E}">
        <p14:creationId xmlns:p14="http://schemas.microsoft.com/office/powerpoint/2010/main" val="185782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8475-639B-1DD4-E5D3-22391FCF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continue 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52A70-DC8F-6CB0-0266-B54275A0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the question on everyone’s minds 15 year ago</a:t>
            </a:r>
          </a:p>
          <a:p>
            <a:endParaRPr lang="en-US" dirty="0"/>
          </a:p>
          <a:p>
            <a:r>
              <a:rPr lang="en-US" dirty="0"/>
              <a:t>The Future of Intelligent Tutoring Systems: Will it be Model Tracing or Constraint-Based Models?</a:t>
            </a:r>
          </a:p>
        </p:txBody>
      </p:sp>
    </p:spTree>
    <p:extLst>
      <p:ext uri="{BB962C8B-B14F-4D97-AF65-F5344CB8AC3E}">
        <p14:creationId xmlns:p14="http://schemas.microsoft.com/office/powerpoint/2010/main" val="2200886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F654-AD4A-E1DB-D312-EFE9566E1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69247-08B3-46D2-7BC1-9C30C6253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40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Constraint-based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Constraint-based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Model performance in a very different fashion</a:t>
            </a:r>
          </a:p>
          <a:p>
            <a:endParaRPr lang="en-US" dirty="0"/>
          </a:p>
          <a:p>
            <a:r>
              <a:rPr lang="en-US" dirty="0"/>
              <a:t>With a list of conditions that must be met</a:t>
            </a:r>
          </a:p>
          <a:p>
            <a:endParaRPr lang="en-US" dirty="0"/>
          </a:p>
          <a:p>
            <a:r>
              <a:rPr lang="en-US" dirty="0"/>
              <a:t>If all conditions are met, the answer is correct</a:t>
            </a:r>
          </a:p>
          <a:p>
            <a:endParaRPr lang="en-US" dirty="0"/>
          </a:p>
          <a:p>
            <a:r>
              <a:rPr lang="en-US" dirty="0"/>
              <a:t>Every constraint has a bug message attached to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583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71F0-CC4C-7E95-3725-FB1E0D34B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Constraint-based model: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58E3C-10C7-C8CE-AEDA-E5D93B994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D9F54C-BBD9-30FE-711D-603893D11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3571"/>
            <a:ext cx="9144000" cy="305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44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Constraint-Based Tutoring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been argued to be more effective for ill-defined domains, where student problem-solving may take a huge number of paths, but an incorrect solution can be recognized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Weerasinghe</a:t>
            </a:r>
            <a:r>
              <a:rPr lang="en-US" dirty="0"/>
              <a:t> &amp; </a:t>
            </a:r>
            <a:r>
              <a:rPr lang="en-US" dirty="0" err="1"/>
              <a:t>Mitrovic</a:t>
            </a:r>
            <a:r>
              <a:rPr lang="en-US" dirty="0"/>
              <a:t>, 2006)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E03F7-2FF8-1C2E-58C2-72D5086FD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benefits? Drawbacks?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1830A-8244-3326-B283-D56A025C6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908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F19DB-00CB-6D99-C509-536AD934A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78827-377E-B775-D606-78A4DA8BE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situations where we might expect model tracing to be better than constraint-based modeling?</a:t>
            </a:r>
          </a:p>
          <a:p>
            <a:endParaRPr lang="en-US" dirty="0"/>
          </a:p>
          <a:p>
            <a:r>
              <a:rPr lang="en-US" dirty="0"/>
              <a:t>What are the situations where we might expect constraint-based modeling to be better than model tracing?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368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B704C-4624-5417-EEB8-2AF8DB0D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1F069-B7AB-7987-F7D1-DCC98AC9B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that a student is learning to draw a scatterplot to represent data</a:t>
            </a:r>
          </a:p>
          <a:p>
            <a:endParaRPr lang="en-US" dirty="0"/>
          </a:p>
          <a:p>
            <a:r>
              <a:rPr lang="en-US" dirty="0"/>
              <a:t>Everyone split into groups of 3</a:t>
            </a:r>
          </a:p>
          <a:p>
            <a:endParaRPr lang="en-US" dirty="0"/>
          </a:p>
          <a:p>
            <a:r>
              <a:rPr lang="en-US" dirty="0"/>
              <a:t>Write out some constraints that you might want to have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680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B704C-4624-5417-EEB8-2AF8DB0D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1F069-B7AB-7987-F7D1-DCC98AC9B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that a student is learning to draw a scatterplot to represent data</a:t>
            </a:r>
          </a:p>
          <a:p>
            <a:endParaRPr lang="en-US" dirty="0"/>
          </a:p>
          <a:p>
            <a:r>
              <a:rPr lang="en-US" dirty="0"/>
              <a:t>Everyone split into groups of 3</a:t>
            </a:r>
          </a:p>
          <a:p>
            <a:endParaRPr lang="en-US" dirty="0"/>
          </a:p>
          <a:p>
            <a:r>
              <a:rPr lang="en-US" dirty="0"/>
              <a:t>Write out some constraints that you might want to have</a:t>
            </a:r>
          </a:p>
          <a:p>
            <a:r>
              <a:rPr lang="en-US" dirty="0"/>
              <a:t>Let’s hear a few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5156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B704C-4624-5417-EEB8-2AF8DB0D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1F069-B7AB-7987-F7D1-DCC98AC9B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say that a student is learning to draw a scatterplot to represent data</a:t>
            </a:r>
          </a:p>
          <a:p>
            <a:endParaRPr lang="en-US" dirty="0"/>
          </a:p>
          <a:p>
            <a:r>
              <a:rPr lang="en-US" dirty="0"/>
              <a:t>Everyone split into different groups of 3</a:t>
            </a:r>
          </a:p>
          <a:p>
            <a:endParaRPr lang="en-US" dirty="0"/>
          </a:p>
          <a:p>
            <a:r>
              <a:rPr lang="en-US" dirty="0"/>
              <a:t>Write out some productions (including both good rules and bug rules) that you might want to have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8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8475-639B-1DD4-E5D3-22391FCF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continue 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52A70-DC8F-6CB0-0266-B54275A0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 the question on everyone’s minds 15 year ago</a:t>
            </a:r>
          </a:p>
          <a:p>
            <a:endParaRPr lang="en-US" dirty="0"/>
          </a:p>
          <a:p>
            <a:r>
              <a:rPr lang="en-US" dirty="0"/>
              <a:t>The Future of Intelligent Tutoring Systems: Will it be Model Tracing or Constraint-Based Models?</a:t>
            </a:r>
          </a:p>
          <a:p>
            <a:endParaRPr lang="en-US" dirty="0"/>
          </a:p>
          <a:p>
            <a:r>
              <a:rPr lang="en-US" dirty="0"/>
              <a:t>The answer: mostly neither</a:t>
            </a:r>
            <a:br>
              <a:rPr lang="en-US" dirty="0"/>
            </a:br>
            <a:r>
              <a:rPr lang="en-US" dirty="0"/>
              <a:t>(but systems of each type used at scale)</a:t>
            </a:r>
          </a:p>
        </p:txBody>
      </p:sp>
    </p:spTree>
    <p:extLst>
      <p:ext uri="{BB962C8B-B14F-4D97-AF65-F5344CB8AC3E}">
        <p14:creationId xmlns:p14="http://schemas.microsoft.com/office/powerpoint/2010/main" val="8155874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B704C-4624-5417-EEB8-2AF8DB0D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1F069-B7AB-7987-F7D1-DCC98AC9B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Let’s say that a student is learning to draw a scatterplot to represent data</a:t>
            </a:r>
          </a:p>
          <a:p>
            <a:endParaRPr lang="en-US" dirty="0"/>
          </a:p>
          <a:p>
            <a:r>
              <a:rPr lang="en-US" dirty="0"/>
              <a:t>Everyone split into different groups of 3</a:t>
            </a:r>
          </a:p>
          <a:p>
            <a:endParaRPr lang="en-US" dirty="0"/>
          </a:p>
          <a:p>
            <a:r>
              <a:rPr lang="en-US" dirty="0"/>
              <a:t>Write out some productions (including both good rules and bug rules) that you might want to have</a:t>
            </a:r>
          </a:p>
          <a:p>
            <a:r>
              <a:rPr lang="en-US" dirty="0"/>
              <a:t>Let’s hear a few</a:t>
            </a:r>
          </a:p>
        </p:txBody>
      </p:sp>
    </p:spTree>
    <p:extLst>
      <p:ext uri="{BB962C8B-B14F-4D97-AF65-F5344CB8AC3E}">
        <p14:creationId xmlns:p14="http://schemas.microsoft.com/office/powerpoint/2010/main" val="34656429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35877-35A4-BACC-7A59-EC36550EE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done this…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D131A-8EFD-D9A7-B75B-AB279881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anyone have new observations on the strengths and weaknesses of model tracing and constraint-based modeling?</a:t>
            </a:r>
          </a:p>
        </p:txBody>
      </p:sp>
    </p:spTree>
    <p:extLst>
      <p:ext uri="{BB962C8B-B14F-4D97-AF65-F5344CB8AC3E}">
        <p14:creationId xmlns:p14="http://schemas.microsoft.com/office/powerpoint/2010/main" val="11011972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01E4F-0D3E-18D0-212D-07BBE797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comments and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E96D8-1631-2B8D-EACB-FAE5C1900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559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A3DA3-AB6F-83FC-9B25-655EC67C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C09DD-7055-BECF-14D3-5AADFB544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October 17 Posts Due on System Review</a:t>
            </a:r>
          </a:p>
          <a:p>
            <a:pPr lvl="1"/>
            <a:endParaRPr lang="en-US" dirty="0"/>
          </a:p>
          <a:p>
            <a:r>
              <a:rPr lang="en-US" dirty="0"/>
              <a:t>October 20</a:t>
            </a:r>
          </a:p>
          <a:p>
            <a:pPr lvl="1"/>
            <a:r>
              <a:rPr lang="en-US" dirty="0"/>
              <a:t>Supporting Affect and Engagement (</a:t>
            </a:r>
            <a:r>
              <a:rPr lang="en-US" dirty="0" err="1"/>
              <a:t>Ocumpaugh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October 27</a:t>
            </a:r>
          </a:p>
          <a:p>
            <a:pPr lvl="1"/>
            <a:r>
              <a:rPr lang="en-US" dirty="0"/>
              <a:t>Essay Writing and Automated Scoring</a:t>
            </a:r>
          </a:p>
          <a:p>
            <a:pPr lvl="1"/>
            <a:endParaRPr lang="en-US" dirty="0"/>
          </a:p>
          <a:p>
            <a:r>
              <a:rPr lang="en-US" dirty="0"/>
              <a:t>Nov 3</a:t>
            </a:r>
          </a:p>
          <a:p>
            <a:pPr lvl="1"/>
            <a:r>
              <a:rPr lang="en-US" dirty="0"/>
              <a:t>Tutoring Meta-cognition and Self-Regulated Learning (</a:t>
            </a:r>
            <a:r>
              <a:rPr lang="en-US" dirty="0" err="1"/>
              <a:t>Cloude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83939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78840-38E2-47B4-7B50-4CEB0457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should we assess correctness?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54AA4-D60D-CE17-5196-FFE52189D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Easiest option:</a:t>
            </a:r>
          </a:p>
          <a:p>
            <a:endParaRPr lang="en-US" dirty="0"/>
          </a:p>
          <a:p>
            <a:r>
              <a:rPr lang="en-US" dirty="0"/>
              <a:t>Design content that has a simple answer</a:t>
            </a:r>
          </a:p>
          <a:p>
            <a:r>
              <a:rPr lang="en-US" dirty="0"/>
              <a:t>Record what that simple answer is</a:t>
            </a:r>
          </a:p>
          <a:p>
            <a:endParaRPr lang="en-US" dirty="0"/>
          </a:p>
          <a:p>
            <a:r>
              <a:rPr lang="en-US" dirty="0"/>
              <a:t>Is this good enough?</a:t>
            </a:r>
          </a:p>
        </p:txBody>
      </p:sp>
    </p:spTree>
    <p:extLst>
      <p:ext uri="{BB962C8B-B14F-4D97-AF65-F5344CB8AC3E}">
        <p14:creationId xmlns:p14="http://schemas.microsoft.com/office/powerpoint/2010/main" val="361323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A23B-A5FC-EF71-B4AE-25EE1018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A764B-68EC-FD79-5648-3B6C1552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when we want to generate correct answers for a lot of content</a:t>
            </a:r>
          </a:p>
          <a:p>
            <a:r>
              <a:rPr lang="en-US" dirty="0"/>
              <a:t>… when we want to assess process as well as final answer</a:t>
            </a:r>
          </a:p>
          <a:p>
            <a:r>
              <a:rPr lang="en-US" dirty="0"/>
              <a:t>… when we want to recognize different kinds of errors (and why they occurred)</a:t>
            </a:r>
          </a:p>
          <a:p>
            <a:r>
              <a:rPr lang="en-US" dirty="0"/>
              <a:t>… when we want to handle answers that aren’t just a number or a word</a:t>
            </a:r>
          </a:p>
        </p:txBody>
      </p:sp>
    </p:spTree>
    <p:extLst>
      <p:ext uri="{BB962C8B-B14F-4D97-AF65-F5344CB8AC3E}">
        <p14:creationId xmlns:p14="http://schemas.microsoft.com/office/powerpoint/2010/main" val="64287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A23B-A5FC-EF71-B4AE-25EE1018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A764B-68EC-FD79-5648-3B6C1552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… when we want to generate correct answers for a lot of content</a:t>
            </a:r>
          </a:p>
          <a:p>
            <a:r>
              <a:rPr lang="en-US" dirty="0"/>
              <a:t>… when we want to assess process as well as final answer</a:t>
            </a:r>
          </a:p>
          <a:p>
            <a:r>
              <a:rPr lang="en-US" dirty="0"/>
              <a:t>… when we want to recognize different kinds of errors (and why they occurred)</a:t>
            </a:r>
          </a:p>
          <a:p>
            <a:r>
              <a:rPr lang="en-US" dirty="0">
                <a:solidFill>
                  <a:srgbClr val="C00000"/>
                </a:solidFill>
              </a:rPr>
              <a:t>… when we want to handle answers that aren’t just a number or a word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We’ll revisit this one in future classes</a:t>
            </a:r>
          </a:p>
        </p:txBody>
      </p:sp>
    </p:spTree>
    <p:extLst>
      <p:ext uri="{BB962C8B-B14F-4D97-AF65-F5344CB8AC3E}">
        <p14:creationId xmlns:p14="http://schemas.microsoft.com/office/powerpoint/2010/main" val="1481439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0A096-7805-1A39-777E-80C7FC47A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E2131-CDC2-15A8-24FE-D8561B000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model tracing?</a:t>
            </a:r>
          </a:p>
        </p:txBody>
      </p:sp>
    </p:spTree>
    <p:extLst>
      <p:ext uri="{BB962C8B-B14F-4D97-AF65-F5344CB8AC3E}">
        <p14:creationId xmlns:p14="http://schemas.microsoft.com/office/powerpoint/2010/main" val="1556051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BF6D3-649B-BE66-D918-14197E5F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Tracing Requires…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0CA0-BD29-4F8B-B8FB-2CC9AF92C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A cognitive model</a:t>
            </a:r>
          </a:p>
          <a:p>
            <a:endParaRPr lang="en-US" dirty="0"/>
          </a:p>
          <a:p>
            <a:r>
              <a:rPr lang="en-US" dirty="0"/>
              <a:t>Which requires…</a:t>
            </a:r>
          </a:p>
          <a:p>
            <a:endParaRPr lang="en-US" dirty="0"/>
          </a:p>
          <a:p>
            <a:r>
              <a:rPr lang="en-US" dirty="0"/>
              <a:t>… A cognitive architecture </a:t>
            </a:r>
          </a:p>
        </p:txBody>
      </p:sp>
    </p:spTree>
    <p:extLst>
      <p:ext uri="{BB962C8B-B14F-4D97-AF65-F5344CB8AC3E}">
        <p14:creationId xmlns:p14="http://schemas.microsoft.com/office/powerpoint/2010/main" val="15231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1098</Words>
  <Application>Microsoft Office PowerPoint</Application>
  <PresentationFormat>On-screen Show (4:3)</PresentationFormat>
  <Paragraphs>180</Paragraphs>
  <Slides>44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Calibri</vt:lpstr>
      <vt:lpstr>Office Theme</vt:lpstr>
      <vt:lpstr>Adaptive Learning Systems</vt:lpstr>
      <vt:lpstr>Welcome!</vt:lpstr>
      <vt:lpstr>We continue today…</vt:lpstr>
      <vt:lpstr>We continue today…</vt:lpstr>
      <vt:lpstr>How should we assess correctness?</vt:lpstr>
      <vt:lpstr>What about…</vt:lpstr>
      <vt:lpstr>What about…</vt:lpstr>
      <vt:lpstr>Model Tracing</vt:lpstr>
      <vt:lpstr>Model Tracing Requires…</vt:lpstr>
      <vt:lpstr>The basic idea</vt:lpstr>
      <vt:lpstr>ACT-R</vt:lpstr>
      <vt:lpstr>ACT-R</vt:lpstr>
      <vt:lpstr>ACT-R’s strengths</vt:lpstr>
      <vt:lpstr>The ACT-R Architecture</vt:lpstr>
      <vt:lpstr>Performance</vt:lpstr>
      <vt:lpstr>Performance</vt:lpstr>
      <vt:lpstr>Questions? Comments?</vt:lpstr>
      <vt:lpstr>Production-System Models</vt:lpstr>
      <vt:lpstr>Example (Baker et al., 2001)</vt:lpstr>
      <vt:lpstr>Model Tracing</vt:lpstr>
      <vt:lpstr>Questions? Comments?</vt:lpstr>
      <vt:lpstr>Benefits</vt:lpstr>
      <vt:lpstr>Drawbacks</vt:lpstr>
      <vt:lpstr>Questions? Comments?</vt:lpstr>
      <vt:lpstr>Example-Tracing Tutors (Aleven et al., 2016)</vt:lpstr>
      <vt:lpstr>PowerPoint Presentation</vt:lpstr>
      <vt:lpstr>Example-Tracing Tutors (Aleven et al., 2016)</vt:lpstr>
      <vt:lpstr>Used by</vt:lpstr>
      <vt:lpstr>Comparison to Model Tracing</vt:lpstr>
      <vt:lpstr>Questions? Comments?</vt:lpstr>
      <vt:lpstr>Constraint-based models</vt:lpstr>
      <vt:lpstr>Constraint-based models</vt:lpstr>
      <vt:lpstr>Constraint-based model: example</vt:lpstr>
      <vt:lpstr>Constraint-Based Tutoring</vt:lpstr>
      <vt:lpstr>More benefits? Drawbacks?</vt:lpstr>
      <vt:lpstr>When…</vt:lpstr>
      <vt:lpstr>EXERCISE</vt:lpstr>
      <vt:lpstr>EXERCISE</vt:lpstr>
      <vt:lpstr>EXERCISE</vt:lpstr>
      <vt:lpstr>EXERCISE</vt:lpstr>
      <vt:lpstr>Having done this…</vt:lpstr>
      <vt:lpstr>Last comments and questions?</vt:lpstr>
      <vt:lpstr>Upcoming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687</cp:revision>
  <dcterms:created xsi:type="dcterms:W3CDTF">2010-01-07T20:34:12Z</dcterms:created>
  <dcterms:modified xsi:type="dcterms:W3CDTF">2022-10-07T21:58:33Z</dcterms:modified>
</cp:coreProperties>
</file>