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413" r:id="rId3"/>
    <p:sldId id="815" r:id="rId4"/>
    <p:sldId id="816" r:id="rId5"/>
    <p:sldId id="733" r:id="rId6"/>
    <p:sldId id="813" r:id="rId7"/>
    <p:sldId id="814" r:id="rId8"/>
    <p:sldId id="819" r:id="rId9"/>
    <p:sldId id="820" r:id="rId10"/>
    <p:sldId id="821" r:id="rId11"/>
    <p:sldId id="822" r:id="rId12"/>
    <p:sldId id="823" r:id="rId13"/>
    <p:sldId id="826" r:id="rId14"/>
    <p:sldId id="824" r:id="rId15"/>
    <p:sldId id="825" r:id="rId16"/>
    <p:sldId id="827" r:id="rId17"/>
    <p:sldId id="828" r:id="rId18"/>
    <p:sldId id="829" r:id="rId19"/>
    <p:sldId id="831" r:id="rId20"/>
    <p:sldId id="832" r:id="rId21"/>
    <p:sldId id="833" r:id="rId22"/>
    <p:sldId id="834" r:id="rId23"/>
    <p:sldId id="835" r:id="rId24"/>
    <p:sldId id="836" r:id="rId25"/>
    <p:sldId id="853" r:id="rId26"/>
    <p:sldId id="854" r:id="rId27"/>
    <p:sldId id="837" r:id="rId28"/>
    <p:sldId id="838" r:id="rId29"/>
    <p:sldId id="839" r:id="rId30"/>
    <p:sldId id="840" r:id="rId31"/>
    <p:sldId id="841" r:id="rId32"/>
    <p:sldId id="842" r:id="rId33"/>
    <p:sldId id="843" r:id="rId34"/>
    <p:sldId id="844" r:id="rId35"/>
    <p:sldId id="845" r:id="rId36"/>
    <p:sldId id="846" r:id="rId37"/>
    <p:sldId id="847" r:id="rId38"/>
    <p:sldId id="848" r:id="rId39"/>
    <p:sldId id="849" r:id="rId40"/>
    <p:sldId id="869" r:id="rId41"/>
    <p:sldId id="850" r:id="rId42"/>
    <p:sldId id="851" r:id="rId43"/>
    <p:sldId id="855" r:id="rId44"/>
    <p:sldId id="856" r:id="rId45"/>
    <p:sldId id="857" r:id="rId46"/>
    <p:sldId id="858" r:id="rId47"/>
    <p:sldId id="852" r:id="rId48"/>
    <p:sldId id="870" r:id="rId49"/>
    <p:sldId id="859" r:id="rId50"/>
    <p:sldId id="830" r:id="rId51"/>
    <p:sldId id="860" r:id="rId52"/>
    <p:sldId id="861" r:id="rId53"/>
    <p:sldId id="862" r:id="rId54"/>
    <p:sldId id="863" r:id="rId55"/>
    <p:sldId id="864" r:id="rId56"/>
    <p:sldId id="865" r:id="rId57"/>
    <p:sldId id="866" r:id="rId58"/>
    <p:sldId id="868" r:id="rId59"/>
    <p:sldId id="785" r:id="rId60"/>
    <p:sldId id="534" r:id="rId61"/>
    <p:sldId id="301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450ECB-0C65-4AF3-957C-153223C1837D}">
          <p14:sldIdLst>
            <p14:sldId id="256"/>
            <p14:sldId id="413"/>
            <p14:sldId id="815"/>
            <p14:sldId id="816"/>
            <p14:sldId id="733"/>
            <p14:sldId id="813"/>
            <p14:sldId id="814"/>
            <p14:sldId id="819"/>
            <p14:sldId id="820"/>
            <p14:sldId id="821"/>
            <p14:sldId id="822"/>
            <p14:sldId id="823"/>
            <p14:sldId id="826"/>
            <p14:sldId id="824"/>
            <p14:sldId id="825"/>
            <p14:sldId id="827"/>
            <p14:sldId id="828"/>
            <p14:sldId id="829"/>
            <p14:sldId id="831"/>
            <p14:sldId id="832"/>
            <p14:sldId id="833"/>
            <p14:sldId id="834"/>
            <p14:sldId id="835"/>
            <p14:sldId id="836"/>
            <p14:sldId id="853"/>
            <p14:sldId id="854"/>
            <p14:sldId id="837"/>
            <p14:sldId id="838"/>
            <p14:sldId id="839"/>
            <p14:sldId id="840"/>
            <p14:sldId id="841"/>
            <p14:sldId id="842"/>
            <p14:sldId id="843"/>
            <p14:sldId id="844"/>
            <p14:sldId id="845"/>
            <p14:sldId id="846"/>
            <p14:sldId id="847"/>
            <p14:sldId id="848"/>
            <p14:sldId id="849"/>
            <p14:sldId id="869"/>
            <p14:sldId id="850"/>
            <p14:sldId id="851"/>
            <p14:sldId id="855"/>
            <p14:sldId id="856"/>
            <p14:sldId id="857"/>
            <p14:sldId id="858"/>
            <p14:sldId id="852"/>
            <p14:sldId id="870"/>
            <p14:sldId id="859"/>
            <p14:sldId id="830"/>
            <p14:sldId id="860"/>
            <p14:sldId id="861"/>
            <p14:sldId id="862"/>
            <p14:sldId id="863"/>
            <p14:sldId id="864"/>
            <p14:sldId id="865"/>
            <p14:sldId id="866"/>
            <p14:sldId id="868"/>
            <p14:sldId id="785"/>
            <p14:sldId id="534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ker, Ryan Shaun" initials="RYA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F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82360" autoAdjust="0"/>
  </p:normalViewPr>
  <p:slideViewPr>
    <p:cSldViewPr>
      <p:cViewPr varScale="1">
        <p:scale>
          <a:sx n="72" d="100"/>
          <a:sy n="72" d="100"/>
        </p:scale>
        <p:origin x="107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AAA7C-7ACC-4BFB-BE93-9F32D66A2778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F639B-656A-4369-84E0-F13809BA2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1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7E0E-AA0C-4CA6-9370-9BDDCA793804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babel-generator.herokuapp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Adaptive Learning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EDUC5100</a:t>
            </a:r>
            <a:br>
              <a:rPr lang="en-US" dirty="0"/>
            </a:br>
            <a:r>
              <a:rPr lang="en-US" dirty="0"/>
              <a:t>Fall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02B07-7580-9A69-9C46-0BB2168EF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Automated Essay Scoring (AES): The Tech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91966-CFEC-5C5A-1A35-485D20183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Represent words</a:t>
            </a:r>
          </a:p>
          <a:p>
            <a:pPr lvl="1"/>
            <a:r>
              <a:rPr lang="en-US" dirty="0"/>
              <a:t>Early version: is it the same words, perhaps with spell-checking and stemming</a:t>
            </a:r>
          </a:p>
          <a:p>
            <a:pPr lvl="1"/>
            <a:r>
              <a:rPr lang="en-US" dirty="0"/>
              <a:t>Later versions: human semantic tagging, latent semantic analysis (represent meanings of words as a simplified matrix)</a:t>
            </a:r>
          </a:p>
          <a:p>
            <a:pPr lvl="1"/>
            <a:r>
              <a:rPr lang="en-US" dirty="0"/>
              <a:t>Still later versions: machine-learned words-to-vectors (literally Word2Vec, but other tech too)</a:t>
            </a:r>
          </a:p>
          <a:p>
            <a:pPr lvl="1"/>
            <a:r>
              <a:rPr lang="en-US" dirty="0"/>
              <a:t>Most recent versions: neural network representations of words</a:t>
            </a:r>
          </a:p>
        </p:txBody>
      </p:sp>
    </p:spTree>
    <p:extLst>
      <p:ext uri="{BB962C8B-B14F-4D97-AF65-F5344CB8AC3E}">
        <p14:creationId xmlns:p14="http://schemas.microsoft.com/office/powerpoint/2010/main" val="2494370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02B07-7580-9A69-9C46-0BB2168EF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Automated Essay Scoring (AES): The Tech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91966-CFEC-5C5A-1A35-485D20183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Represent relationships between words</a:t>
            </a:r>
          </a:p>
          <a:p>
            <a:pPr lvl="1"/>
            <a:r>
              <a:rPr lang="en-US" dirty="0"/>
              <a:t>Early version: “bag of words”</a:t>
            </a:r>
          </a:p>
          <a:p>
            <a:pPr lvl="1"/>
            <a:r>
              <a:rPr lang="en-US" dirty="0"/>
              <a:t>Later versions: rule-based grammar parsing</a:t>
            </a:r>
          </a:p>
          <a:p>
            <a:pPr lvl="1"/>
            <a:r>
              <a:rPr lang="en-US" dirty="0"/>
              <a:t>Most recent versions: neural network representations of just vectors of words (such as sentences)</a:t>
            </a:r>
          </a:p>
        </p:txBody>
      </p:sp>
    </p:spTree>
    <p:extLst>
      <p:ext uri="{BB962C8B-B14F-4D97-AF65-F5344CB8AC3E}">
        <p14:creationId xmlns:p14="http://schemas.microsoft.com/office/powerpoint/2010/main" val="3041499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02B07-7580-9A69-9C46-0BB2168EF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Automated Essay Scoring (AES): The Tech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91966-CFEC-5C5A-1A35-485D20183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Overall trend of going from interpretable representations to uninterpretable representations</a:t>
            </a:r>
          </a:p>
          <a:p>
            <a:r>
              <a:rPr lang="en-US" dirty="0"/>
              <a:t>Steadily better fit to data</a:t>
            </a:r>
          </a:p>
          <a:p>
            <a:r>
              <a:rPr lang="en-US" dirty="0"/>
              <a:t>More “weird” behavior (we’ll get to this in a minute)</a:t>
            </a:r>
          </a:p>
        </p:txBody>
      </p:sp>
    </p:spTree>
    <p:extLst>
      <p:ext uri="{BB962C8B-B14F-4D97-AF65-F5344CB8AC3E}">
        <p14:creationId xmlns:p14="http://schemas.microsoft.com/office/powerpoint/2010/main" val="585042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1D376-2323-6AD8-94AD-EF3EDCEE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91242-C5D1-5039-A562-BED3B9F8F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98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02B07-7580-9A69-9C46-0BB2168EF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Transformer Models and </a:t>
            </a:r>
            <a:br>
              <a:rPr lang="en-US" dirty="0"/>
            </a:br>
            <a:r>
              <a:rPr lang="en-US" dirty="0"/>
              <a:t>Why They are Cool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91966-CFEC-5C5A-1A35-485D20183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Recently: extensive use of transformer models, neural network representations developed on massive amounts of Internet data</a:t>
            </a:r>
          </a:p>
          <a:p>
            <a:endParaRPr lang="en-US" dirty="0"/>
          </a:p>
          <a:p>
            <a:r>
              <a:rPr lang="en-US" dirty="0"/>
              <a:t>Hugely expensive to build</a:t>
            </a:r>
          </a:p>
          <a:p>
            <a:r>
              <a:rPr lang="en-US" dirty="0"/>
              <a:t>Make it possible to train new models with a lot less training examples</a:t>
            </a:r>
          </a:p>
        </p:txBody>
      </p:sp>
    </p:spTree>
    <p:extLst>
      <p:ext uri="{BB962C8B-B14F-4D97-AF65-F5344CB8AC3E}">
        <p14:creationId xmlns:p14="http://schemas.microsoft.com/office/powerpoint/2010/main" val="431953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02B07-7580-9A69-9C46-0BB2168EF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Transformer Models and </a:t>
            </a:r>
            <a:br>
              <a:rPr lang="en-US" dirty="0"/>
            </a:br>
            <a:r>
              <a:rPr lang="en-US" dirty="0"/>
              <a:t>Why They are Cool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91966-CFEC-5C5A-1A35-485D20183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other words: whereas before you might have needed thousands of examples of high-grade and low-grade essays to create an automated essay scoring model for a specific prompt with high quality</a:t>
            </a:r>
          </a:p>
          <a:p>
            <a:endParaRPr lang="en-US" dirty="0"/>
          </a:p>
          <a:p>
            <a:r>
              <a:rPr lang="en-US" dirty="0"/>
              <a:t>Now it may be possible to do so with a much smaller number of examples</a:t>
            </a:r>
          </a:p>
        </p:txBody>
      </p:sp>
    </p:spTree>
    <p:extLst>
      <p:ext uri="{BB962C8B-B14F-4D97-AF65-F5344CB8AC3E}">
        <p14:creationId xmlns:p14="http://schemas.microsoft.com/office/powerpoint/2010/main" val="1689331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1D376-2323-6AD8-94AD-EF3EDCEE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91242-C5D1-5039-A562-BED3B9F8F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50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DDE6C-32B4-2AE2-9038-6D29EF26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“Weird”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6CD9E-E307-8547-359E-23025B11A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Automated essay scoring has always had the problem that, while it can usually replicate human judgment </a:t>
            </a:r>
            <a:r>
              <a:rPr lang="en-US" i="1" dirty="0"/>
              <a:t>overall</a:t>
            </a:r>
            <a:endParaRPr lang="en-US" dirty="0"/>
          </a:p>
          <a:p>
            <a:endParaRPr lang="en-US" dirty="0"/>
          </a:p>
          <a:p>
            <a:r>
              <a:rPr lang="en-US" dirty="0"/>
              <a:t>It gets different cases wrong than people</a:t>
            </a:r>
          </a:p>
          <a:p>
            <a:endParaRPr lang="en-US" dirty="0"/>
          </a:p>
          <a:p>
            <a:r>
              <a:rPr lang="en-US" dirty="0"/>
              <a:t>People typically fail to be able to grade edge cases</a:t>
            </a:r>
          </a:p>
          <a:p>
            <a:r>
              <a:rPr lang="en-US" dirty="0"/>
              <a:t>Automated scoring sometimes gives good grades to visibly “way out of bounds” solutions</a:t>
            </a:r>
          </a:p>
          <a:p>
            <a:pPr lvl="1"/>
            <a:r>
              <a:rPr lang="en-US" dirty="0"/>
              <a:t>There is a cottage industry of critics who understand the algorithms and are good at getting the algorithms to fail in embarrassing ways</a:t>
            </a:r>
          </a:p>
        </p:txBody>
      </p:sp>
    </p:spTree>
    <p:extLst>
      <p:ext uri="{BB962C8B-B14F-4D97-AF65-F5344CB8AC3E}">
        <p14:creationId xmlns:p14="http://schemas.microsoft.com/office/powerpoint/2010/main" val="486032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F078B-21C2-69B7-E0CC-22FA8787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from Perelman (2015)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ED9F5-38A0-0AE1-4213-E011B8641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2A2CF7-BF16-762D-EA61-2895643B86F8}"/>
              </a:ext>
            </a:extLst>
          </p:cNvPr>
          <p:cNvSpPr txBox="1"/>
          <p:nvPr/>
        </p:nvSpPr>
        <p:spPr>
          <a:xfrm>
            <a:off x="228600" y="6365506"/>
            <a:ext cx="998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https://lesperelman.com/writing-assessment-robo-grading/presentation-on-automated-essay-scoring/</a:t>
            </a:r>
          </a:p>
        </p:txBody>
      </p:sp>
    </p:spTree>
    <p:extLst>
      <p:ext uri="{BB962C8B-B14F-4D97-AF65-F5344CB8AC3E}">
        <p14:creationId xmlns:p14="http://schemas.microsoft.com/office/powerpoint/2010/main" val="3845197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F078B-21C2-69B7-E0CC-22FA8787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from Perelman (2015)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ED9F5-38A0-0AE1-4213-E011B8641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https://babel-generator.herokuapp.com/</a:t>
            </a:r>
            <a:endParaRPr lang="en-US" dirty="0"/>
          </a:p>
          <a:p>
            <a:endParaRPr lang="en-US" dirty="0"/>
          </a:p>
          <a:p>
            <a:r>
              <a:rPr lang="en-US" dirty="0"/>
              <a:t>Tool designed to generate essays that are gibberish but perform well on e-rater, a popular AES tool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2A2CF7-BF16-762D-EA61-2895643B86F8}"/>
              </a:ext>
            </a:extLst>
          </p:cNvPr>
          <p:cNvSpPr txBox="1"/>
          <p:nvPr/>
        </p:nvSpPr>
        <p:spPr>
          <a:xfrm>
            <a:off x="228600" y="6365506"/>
            <a:ext cx="998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https://lesperelman.com/writing-assessment-robo-grading/presentation-on-automated-essay-scoring/</a:t>
            </a:r>
          </a:p>
        </p:txBody>
      </p:sp>
    </p:spTree>
    <p:extLst>
      <p:ext uri="{BB962C8B-B14F-4D97-AF65-F5344CB8AC3E}">
        <p14:creationId xmlns:p14="http://schemas.microsoft.com/office/powerpoint/2010/main" val="244557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80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331B-19AB-A5B4-50C5-7DA866A86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F7E14-0B91-A941-6F97-500A6A057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987A0-959C-79C1-FBFF-D8CF85CA1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7" y="274638"/>
            <a:ext cx="914400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617F69-3CB3-F67F-D09E-2C35836D473E}"/>
              </a:ext>
            </a:extLst>
          </p:cNvPr>
          <p:cNvSpPr txBox="1"/>
          <p:nvPr/>
        </p:nvSpPr>
        <p:spPr>
          <a:xfrm>
            <a:off x="228600" y="6365506"/>
            <a:ext cx="998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https://lesperelman.com/writing-assessment-robo-grading/presentation-on-automated-essay-scoring/</a:t>
            </a:r>
          </a:p>
        </p:txBody>
      </p:sp>
    </p:spTree>
    <p:extLst>
      <p:ext uri="{BB962C8B-B14F-4D97-AF65-F5344CB8AC3E}">
        <p14:creationId xmlns:p14="http://schemas.microsoft.com/office/powerpoint/2010/main" val="2495354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74569-3806-6E84-617B-C9F5DFAA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CAD1F-1AEB-F39E-3D25-2D3F0C0EE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6BBA94-D3B6-DCCB-2D94-3481EC8C5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E9A50E-D3FD-ABDE-0505-7301A5856D20}"/>
              </a:ext>
            </a:extLst>
          </p:cNvPr>
          <p:cNvSpPr txBox="1"/>
          <p:nvPr/>
        </p:nvSpPr>
        <p:spPr>
          <a:xfrm>
            <a:off x="228600" y="6365506"/>
            <a:ext cx="998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https://lesperelman.com/writing-assessment-robo-grading/presentation-on-automated-essay-scoring/</a:t>
            </a:r>
          </a:p>
        </p:txBody>
      </p:sp>
    </p:spTree>
    <p:extLst>
      <p:ext uri="{BB962C8B-B14F-4D97-AF65-F5344CB8AC3E}">
        <p14:creationId xmlns:p14="http://schemas.microsoft.com/office/powerpoint/2010/main" val="1124288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FD490-F57E-6E2B-4C79-702BE0022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DBB66-12EF-063F-AF22-F77F89199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748293-F154-A0B8-4B7E-39337C8C0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BD541D-C74F-B827-2B26-7A51EF0C3626}"/>
              </a:ext>
            </a:extLst>
          </p:cNvPr>
          <p:cNvSpPr txBox="1"/>
          <p:nvPr/>
        </p:nvSpPr>
        <p:spPr>
          <a:xfrm>
            <a:off x="228600" y="6365506"/>
            <a:ext cx="998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https://lesperelman.com/writing-assessment-robo-grading/presentation-on-automated-essay-scoring/</a:t>
            </a:r>
          </a:p>
        </p:txBody>
      </p:sp>
    </p:spTree>
    <p:extLst>
      <p:ext uri="{BB962C8B-B14F-4D97-AF65-F5344CB8AC3E}">
        <p14:creationId xmlns:p14="http://schemas.microsoft.com/office/powerpoint/2010/main" val="3611924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CF8A0-FF11-FD49-5B52-FB45A714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653F8-72AF-F64E-C340-16AA8D3BF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91678D-2283-CBCC-10B3-4F4E8E271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462849-612C-FF37-F1FE-A79F2285081B}"/>
              </a:ext>
            </a:extLst>
          </p:cNvPr>
          <p:cNvSpPr txBox="1"/>
          <p:nvPr/>
        </p:nvSpPr>
        <p:spPr>
          <a:xfrm>
            <a:off x="228600" y="6365506"/>
            <a:ext cx="998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https://lesperelman.com/writing-assessment-robo-grading/presentation-on-automated-essay-scoring/</a:t>
            </a:r>
          </a:p>
        </p:txBody>
      </p:sp>
    </p:spTree>
    <p:extLst>
      <p:ext uri="{BB962C8B-B14F-4D97-AF65-F5344CB8AC3E}">
        <p14:creationId xmlns:p14="http://schemas.microsoft.com/office/powerpoint/2010/main" val="1522785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F078B-21C2-69B7-E0CC-22FA8787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from Perelman (2015)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ED9F5-38A0-0AE1-4213-E011B8641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examples can be found at the link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2A2CF7-BF16-762D-EA61-2895643B86F8}"/>
              </a:ext>
            </a:extLst>
          </p:cNvPr>
          <p:cNvSpPr txBox="1"/>
          <p:nvPr/>
        </p:nvSpPr>
        <p:spPr>
          <a:xfrm>
            <a:off x="228600" y="6365506"/>
            <a:ext cx="998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https://lesperelman.com/writing-assessment-robo-grading/presentation-on-automated-essay-scoring/</a:t>
            </a:r>
          </a:p>
        </p:txBody>
      </p:sp>
    </p:spTree>
    <p:extLst>
      <p:ext uri="{BB962C8B-B14F-4D97-AF65-F5344CB8AC3E}">
        <p14:creationId xmlns:p14="http://schemas.microsoft.com/office/powerpoint/2010/main" val="3256829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787B4-1D2E-22D4-6708-CAA2BBEF8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2CA6D-2E85-EB69-D35E-6C0AA63CD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design this critique, Perelman used </a:t>
            </a:r>
          </a:p>
          <a:p>
            <a:pPr lvl="1"/>
            <a:r>
              <a:rPr lang="en-US" dirty="0"/>
              <a:t>Detailed published papers on how e-rater works</a:t>
            </a:r>
          </a:p>
          <a:p>
            <a:pPr lvl="1"/>
            <a:r>
              <a:rPr lang="en-US" dirty="0"/>
              <a:t>A web interface for being able to try out essays on e-rater and get results back</a:t>
            </a:r>
          </a:p>
          <a:p>
            <a:pPr lvl="1"/>
            <a:endParaRPr lang="en-US" dirty="0"/>
          </a:p>
          <a:p>
            <a:r>
              <a:rPr lang="en-US" dirty="0"/>
              <a:t>Anecdotal reports of Perelman submitting hundreds of essays in order to converge to a tool that made e-rater look awful</a:t>
            </a:r>
          </a:p>
        </p:txBody>
      </p:sp>
    </p:spTree>
    <p:extLst>
      <p:ext uri="{BB962C8B-B14F-4D97-AF65-F5344CB8AC3E}">
        <p14:creationId xmlns:p14="http://schemas.microsoft.com/office/powerpoint/2010/main" val="2073931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787B4-1D2E-22D4-6708-CAA2BBEF8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2CA6D-2E85-EB69-D35E-6C0AA63CD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time, Perelman was trying (and eventually succeeding) in commercializing a tool to teach students to write, PEG/MI Write</a:t>
            </a:r>
          </a:p>
          <a:p>
            <a:endParaRPr lang="en-US" dirty="0"/>
          </a:p>
          <a:p>
            <a:r>
              <a:rPr lang="en-US" dirty="0"/>
              <a:t>A tool competing with an e-rater based system also available commercially</a:t>
            </a:r>
          </a:p>
        </p:txBody>
      </p:sp>
    </p:spTree>
    <p:extLst>
      <p:ext uri="{BB962C8B-B14F-4D97-AF65-F5344CB8AC3E}">
        <p14:creationId xmlns:p14="http://schemas.microsoft.com/office/powerpoint/2010/main" val="3768251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75FFC-7447-630A-870A-A91EF543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Comments?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2C753-B0C2-82DB-8582-542275A18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00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63740-6424-8A7A-F3E3-1B1E94BA1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 contemporary “deep learning” approaches equally vulnerable?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8C17E-771B-64AE-389D-79C139952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They probably won’t make the same mistakes as earlier generation system</a:t>
            </a:r>
          </a:p>
          <a:p>
            <a:pPr lvl="1"/>
            <a:r>
              <a:rPr lang="en-US" dirty="0"/>
              <a:t>Because they have more of a sense of what words/topics go together across sentences, they will probably be better at catching problems in the previous example</a:t>
            </a:r>
          </a:p>
          <a:p>
            <a:endParaRPr lang="en-US" i="1" dirty="0"/>
          </a:p>
          <a:p>
            <a:r>
              <a:rPr lang="en-US" dirty="0"/>
              <a:t>I have not seen a good attack on them </a:t>
            </a:r>
            <a:r>
              <a:rPr lang="en-US" i="1" dirty="0"/>
              <a:t>yet</a:t>
            </a:r>
          </a:p>
        </p:txBody>
      </p:sp>
    </p:spTree>
    <p:extLst>
      <p:ext uri="{BB962C8B-B14F-4D97-AF65-F5344CB8AC3E}">
        <p14:creationId xmlns:p14="http://schemas.microsoft.com/office/powerpoint/2010/main" val="1130648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63740-6424-8A7A-F3E3-1B1E94BA1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 contemporary “deep learning” approaches equally vulnerable?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8C17E-771B-64AE-389D-79C139952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Almost unthinkable that they won’t make weird mistakes, but I don’t have a good sense on what those could be</a:t>
            </a:r>
          </a:p>
          <a:p>
            <a:pPr lvl="1"/>
            <a:r>
              <a:rPr lang="en-US" dirty="0"/>
              <a:t>Perhaps preference for mainstream opinions seen on the web a lot, over genuine student opinions?</a:t>
            </a:r>
          </a:p>
          <a:p>
            <a:pPr lvl="1"/>
            <a:r>
              <a:rPr lang="en-US" dirty="0"/>
              <a:t>Perhaps cohesion and assembly issues?</a:t>
            </a:r>
          </a:p>
        </p:txBody>
      </p:sp>
    </p:spTree>
    <p:extLst>
      <p:ext uri="{BB962C8B-B14F-4D97-AF65-F5344CB8AC3E}">
        <p14:creationId xmlns:p14="http://schemas.microsoft.com/office/powerpoint/2010/main" val="399953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A24EE-9D29-BC15-2C1A-4424E6C8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 about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1F544-3589-94F1-8238-B8753D86D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Supporting Affect and Engagement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(aka last class)</a:t>
            </a:r>
          </a:p>
        </p:txBody>
      </p:sp>
    </p:spTree>
    <p:extLst>
      <p:ext uri="{BB962C8B-B14F-4D97-AF65-F5344CB8AC3E}">
        <p14:creationId xmlns:p14="http://schemas.microsoft.com/office/powerpoint/2010/main" val="766935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63740-6424-8A7A-F3E3-1B1E94BA1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 contemporary “deep learning” approaches equally vulnerable?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8C17E-771B-64AE-389D-79C139952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Foundation models generally have these kind of issues</a:t>
            </a:r>
          </a:p>
          <a:p>
            <a:pPr lvl="1"/>
            <a:r>
              <a:rPr lang="en-US" dirty="0"/>
              <a:t>Perhaps preference for mainstream opinions seen on the web a lot, over genuine student opinions?</a:t>
            </a:r>
          </a:p>
          <a:p>
            <a:pPr lvl="2"/>
            <a:r>
              <a:rPr lang="en-US" dirty="0"/>
              <a:t>Chatbots that learn to talk like the worst of social media</a:t>
            </a:r>
          </a:p>
          <a:p>
            <a:pPr lvl="2"/>
            <a:r>
              <a:rPr lang="en-US" dirty="0"/>
              <a:t>Autogenerated text that replicates undesirable associations</a:t>
            </a:r>
          </a:p>
          <a:p>
            <a:pPr lvl="1"/>
            <a:r>
              <a:rPr lang="en-US" dirty="0"/>
              <a:t>Perhaps cohesion and assembly issues?</a:t>
            </a:r>
          </a:p>
          <a:p>
            <a:pPr lvl="2"/>
            <a:r>
              <a:rPr lang="en-US" dirty="0"/>
              <a:t>Autogenerated images that have all the right pieces but put them in the wrong places or at the wrong scale</a:t>
            </a:r>
          </a:p>
        </p:txBody>
      </p:sp>
    </p:spTree>
    <p:extLst>
      <p:ext uri="{BB962C8B-B14F-4D97-AF65-F5344CB8AC3E}">
        <p14:creationId xmlns:p14="http://schemas.microsoft.com/office/powerpoint/2010/main" val="1869012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B83FA-63C3-87DA-26CA-734BC739B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AE5A1-A656-9633-E72E-622CD9A03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D3E98520-88A3-D0AD-94A5-561106C06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8" y="1417638"/>
            <a:ext cx="9144000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89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53F51-3E16-EFC1-0713-3E7412561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Comments?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53375-ABA6-64B5-DD9A-518C383F1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82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D1292-7DA5-0388-C50E-0C6715B2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11C47-E59B-C02E-0E75-5C6630663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Automated Essay Scoring </a:t>
            </a:r>
          </a:p>
          <a:p>
            <a:r>
              <a:rPr lang="en-US" dirty="0"/>
              <a:t>To</a:t>
            </a:r>
          </a:p>
          <a:p>
            <a:r>
              <a:rPr lang="en-US" dirty="0"/>
              <a:t>Automated Writing Support</a:t>
            </a:r>
          </a:p>
        </p:txBody>
      </p:sp>
    </p:spTree>
    <p:extLst>
      <p:ext uri="{BB962C8B-B14F-4D97-AF65-F5344CB8AC3E}">
        <p14:creationId xmlns:p14="http://schemas.microsoft.com/office/powerpoint/2010/main" val="462272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D0B60-CA89-4A94-4816-B35AAFDDF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C3D1C-B3D4-149A-D0C5-ACD013196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here has graded essays before?</a:t>
            </a:r>
          </a:p>
        </p:txBody>
      </p:sp>
    </p:spTree>
    <p:extLst>
      <p:ext uri="{BB962C8B-B14F-4D97-AF65-F5344CB8AC3E}">
        <p14:creationId xmlns:p14="http://schemas.microsoft.com/office/powerpoint/2010/main" val="4143014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475DE-57CB-9BA3-8DD9-F2F383B9B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 now…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5973B-9947-D6E1-3E98-F79EF9EB8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of supporting students whose essays you have graded</a:t>
            </a:r>
          </a:p>
          <a:p>
            <a:endParaRPr lang="en-US" dirty="0"/>
          </a:p>
          <a:p>
            <a:r>
              <a:rPr lang="en-US" dirty="0"/>
              <a:t>Or if you have never graded</a:t>
            </a:r>
          </a:p>
          <a:p>
            <a:endParaRPr lang="en-US" dirty="0"/>
          </a:p>
          <a:p>
            <a:r>
              <a:rPr lang="en-US" dirty="0"/>
              <a:t>Think of support you might yourself want</a:t>
            </a:r>
          </a:p>
        </p:txBody>
      </p:sp>
    </p:spTree>
    <p:extLst>
      <p:ext uri="{BB962C8B-B14F-4D97-AF65-F5344CB8AC3E}">
        <p14:creationId xmlns:p14="http://schemas.microsoft.com/office/powerpoint/2010/main" val="2845852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9718-F9DC-8A66-318F-BB58FEF81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some dimensions of feedback that would be useful?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81993-D33C-8D33-5F82-BA79BA2BC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list them out</a:t>
            </a:r>
          </a:p>
        </p:txBody>
      </p:sp>
    </p:spTree>
    <p:extLst>
      <p:ext uri="{BB962C8B-B14F-4D97-AF65-F5344CB8AC3E}">
        <p14:creationId xmlns:p14="http://schemas.microsoft.com/office/powerpoint/2010/main" val="2302964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42CD-B4C5-2A86-FE8C-2209D61D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 let’s see what the field has actually 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1D2AB-7772-E113-982A-DD3EA5C78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458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70EB2-F2E7-1E44-685E-5A8448228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Writing Pal </a:t>
            </a:r>
            <a:br>
              <a:rPr lang="en-US" dirty="0"/>
            </a:br>
            <a:r>
              <a:rPr lang="en-US" dirty="0"/>
              <a:t>(Roscoe &amp; McNamara, 2013;</a:t>
            </a:r>
            <a:br>
              <a:rPr lang="en-US" dirty="0"/>
            </a:br>
            <a:r>
              <a:rPr lang="en-US" dirty="0"/>
              <a:t>Crossley et al., 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25FEC-1442-239F-2DEA-EFE1E1807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/>
          <a:lstStyle/>
          <a:p>
            <a:r>
              <a:rPr lang="en-US" dirty="0"/>
              <a:t>Legitimacy</a:t>
            </a:r>
          </a:p>
          <a:p>
            <a:pPr lvl="1"/>
            <a:r>
              <a:rPr lang="en-US" dirty="0"/>
              <a:t>Non-words</a:t>
            </a:r>
          </a:p>
          <a:p>
            <a:r>
              <a:rPr lang="en-US" dirty="0"/>
              <a:t>Length</a:t>
            </a:r>
          </a:p>
          <a:p>
            <a:r>
              <a:rPr lang="en-US" dirty="0"/>
              <a:t>Relevance</a:t>
            </a:r>
          </a:p>
          <a:p>
            <a:pPr lvl="1"/>
            <a:r>
              <a:rPr lang="en-US" dirty="0"/>
              <a:t>Presence of key words</a:t>
            </a:r>
          </a:p>
          <a:p>
            <a:r>
              <a:rPr lang="en-US" dirty="0"/>
              <a:t>Structure</a:t>
            </a:r>
          </a:p>
          <a:p>
            <a:pPr lvl="1"/>
            <a:r>
              <a:rPr lang="en-US" dirty="0"/>
              <a:t>Number of paragraphs</a:t>
            </a:r>
          </a:p>
        </p:txBody>
      </p:sp>
    </p:spTree>
    <p:extLst>
      <p:ext uri="{BB962C8B-B14F-4D97-AF65-F5344CB8AC3E}">
        <p14:creationId xmlns:p14="http://schemas.microsoft.com/office/powerpoint/2010/main" val="4529816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70EB2-F2E7-1E44-685E-5A8448228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PEG (Perelman, 2015)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25FEC-1442-239F-2DEA-EFE1E1807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Usage (Grammar Errors)</a:t>
            </a:r>
          </a:p>
          <a:p>
            <a:pPr lvl="1"/>
            <a:r>
              <a:rPr lang="en-US" dirty="0"/>
              <a:t>Articles</a:t>
            </a:r>
          </a:p>
          <a:p>
            <a:pPr lvl="1"/>
            <a:r>
              <a:rPr lang="en-US" dirty="0"/>
              <a:t>Commonly confused words</a:t>
            </a:r>
          </a:p>
          <a:p>
            <a:pPr lvl="1"/>
            <a:r>
              <a:rPr lang="en-US" dirty="0"/>
              <a:t>Preposition errors</a:t>
            </a:r>
          </a:p>
          <a:p>
            <a:r>
              <a:rPr lang="en-US" dirty="0"/>
              <a:t>Organization &amp; Development</a:t>
            </a:r>
          </a:p>
          <a:p>
            <a:pPr lvl="1"/>
            <a:r>
              <a:rPr lang="en-US" dirty="0"/>
              <a:t>Finding and improving thesis statements</a:t>
            </a:r>
          </a:p>
          <a:p>
            <a:pPr lvl="1"/>
            <a:r>
              <a:rPr lang="en-US" dirty="0"/>
              <a:t>Sufficient number of supporting ideas</a:t>
            </a:r>
          </a:p>
        </p:txBody>
      </p:sp>
    </p:spTree>
    <p:extLst>
      <p:ext uri="{BB962C8B-B14F-4D97-AF65-F5344CB8AC3E}">
        <p14:creationId xmlns:p14="http://schemas.microsoft.com/office/powerpoint/2010/main" val="3515036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A24EE-9D29-BC15-2C1A-4424E6C8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 about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1F544-3589-94F1-8238-B8753D86D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 2/3</a:t>
            </a:r>
          </a:p>
          <a:p>
            <a:endParaRPr lang="en-US" dirty="0"/>
          </a:p>
          <a:p>
            <a:r>
              <a:rPr lang="en-US" dirty="0"/>
              <a:t>Assignment 2 (Prospectus) is due tomorrow</a:t>
            </a:r>
          </a:p>
          <a:p>
            <a:pPr lvl="1"/>
            <a:r>
              <a:rPr lang="en-US" dirty="0"/>
              <a:t>Note extension</a:t>
            </a:r>
          </a:p>
        </p:txBody>
      </p:sp>
    </p:spTree>
    <p:extLst>
      <p:ext uri="{BB962C8B-B14F-4D97-AF65-F5344CB8AC3E}">
        <p14:creationId xmlns:p14="http://schemas.microsoft.com/office/powerpoint/2010/main" val="1422740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D7758-8C42-5DA1-B652-42BFA188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WriteToLearn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(Foltz &amp; Rosenstein, 2015)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4FEB9-FEA5-0C22-FDB9-6C2B0D416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Ideas</a:t>
            </a:r>
          </a:p>
          <a:p>
            <a:r>
              <a:rPr lang="en-US" dirty="0"/>
              <a:t>Organization</a:t>
            </a:r>
          </a:p>
          <a:p>
            <a:r>
              <a:rPr lang="en-US" dirty="0"/>
              <a:t>Conventions</a:t>
            </a:r>
          </a:p>
          <a:p>
            <a:r>
              <a:rPr lang="en-US" dirty="0"/>
              <a:t>Word choice</a:t>
            </a:r>
          </a:p>
          <a:p>
            <a:r>
              <a:rPr lang="en-US" dirty="0"/>
              <a:t>Sentence fluency</a:t>
            </a:r>
          </a:p>
        </p:txBody>
      </p:sp>
    </p:spTree>
    <p:extLst>
      <p:ext uri="{BB962C8B-B14F-4D97-AF65-F5344CB8AC3E}">
        <p14:creationId xmlns:p14="http://schemas.microsoft.com/office/powerpoint/2010/main" val="22659522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70EB2-F2E7-1E44-685E-5A8448228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 Write (Huang &amp; Wilson, 2021)</a:t>
            </a:r>
            <a:br>
              <a:rPr lang="en-US" dirty="0"/>
            </a:br>
            <a:r>
              <a:rPr lang="en-US" dirty="0"/>
              <a:t>Later version of PEG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25FEC-1442-239F-2DEA-EFE1E1807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2E2E2E"/>
                </a:solidFill>
                <a:latin typeface="NexusSerif"/>
              </a:rPr>
              <a:t>Spelling and Grammar</a:t>
            </a:r>
          </a:p>
          <a:p>
            <a:endParaRPr lang="en-US" dirty="0">
              <a:solidFill>
                <a:srgbClr val="2E2E2E"/>
              </a:solidFill>
              <a:latin typeface="NexusSerif"/>
            </a:endParaRPr>
          </a:p>
          <a:p>
            <a:r>
              <a:rPr lang="en-US" dirty="0">
                <a:solidFill>
                  <a:srgbClr val="2E2E2E"/>
                </a:solidFill>
                <a:latin typeface="NexusSerif"/>
              </a:rPr>
              <a:t>I</a:t>
            </a:r>
            <a:r>
              <a:rPr lang="en-US" b="0" i="0" dirty="0">
                <a:solidFill>
                  <a:srgbClr val="2E2E2E"/>
                </a:solidFill>
                <a:effectLst/>
                <a:latin typeface="NexusSerif"/>
              </a:rPr>
              <a:t>dea development</a:t>
            </a:r>
          </a:p>
          <a:p>
            <a:r>
              <a:rPr lang="en-US" dirty="0">
                <a:solidFill>
                  <a:srgbClr val="2E2E2E"/>
                </a:solidFill>
                <a:latin typeface="NexusSerif"/>
              </a:rPr>
              <a:t>O</a:t>
            </a:r>
            <a:r>
              <a:rPr lang="en-US" b="0" i="0" dirty="0">
                <a:solidFill>
                  <a:srgbClr val="2E2E2E"/>
                </a:solidFill>
                <a:effectLst/>
                <a:latin typeface="NexusSerif"/>
              </a:rPr>
              <a:t>rganization</a:t>
            </a:r>
          </a:p>
          <a:p>
            <a:r>
              <a:rPr lang="en-US" dirty="0">
                <a:solidFill>
                  <a:srgbClr val="2E2E2E"/>
                </a:solidFill>
                <a:latin typeface="NexusSerif"/>
              </a:rPr>
              <a:t>S</a:t>
            </a:r>
            <a:r>
              <a:rPr lang="en-US" b="0" i="0" dirty="0">
                <a:solidFill>
                  <a:srgbClr val="2E2E2E"/>
                </a:solidFill>
                <a:effectLst/>
                <a:latin typeface="NexusSerif"/>
              </a:rPr>
              <a:t>tyle</a:t>
            </a:r>
          </a:p>
          <a:p>
            <a:r>
              <a:rPr lang="en-US" dirty="0">
                <a:solidFill>
                  <a:srgbClr val="2E2E2E"/>
                </a:solidFill>
                <a:latin typeface="NexusSerif"/>
              </a:rPr>
              <a:t>S</a:t>
            </a:r>
            <a:r>
              <a:rPr lang="en-US" b="0" i="0" dirty="0">
                <a:solidFill>
                  <a:srgbClr val="2E2E2E"/>
                </a:solidFill>
                <a:effectLst/>
                <a:latin typeface="NexusSerif"/>
              </a:rPr>
              <a:t>entence fluency</a:t>
            </a:r>
          </a:p>
          <a:p>
            <a:r>
              <a:rPr lang="en-US" b="0" i="0" dirty="0">
                <a:solidFill>
                  <a:srgbClr val="2E2E2E"/>
                </a:solidFill>
                <a:effectLst/>
                <a:latin typeface="NexusSerif"/>
              </a:rPr>
              <a:t>Word choice</a:t>
            </a:r>
          </a:p>
          <a:p>
            <a:r>
              <a:rPr lang="en-US" dirty="0">
                <a:solidFill>
                  <a:srgbClr val="2E2E2E"/>
                </a:solidFill>
                <a:latin typeface="NexusSerif"/>
              </a:rPr>
              <a:t>C</a:t>
            </a:r>
            <a:r>
              <a:rPr lang="en-US" b="0" i="0" dirty="0">
                <a:solidFill>
                  <a:srgbClr val="2E2E2E"/>
                </a:solidFill>
                <a:effectLst/>
                <a:latin typeface="NexusSerif"/>
              </a:rPr>
              <a:t>onventions</a:t>
            </a:r>
          </a:p>
          <a:p>
            <a:endParaRPr lang="en-US" dirty="0">
              <a:solidFill>
                <a:srgbClr val="2E2E2E"/>
              </a:solidFill>
              <a:latin typeface="NexusSerif"/>
            </a:endParaRPr>
          </a:p>
          <a:p>
            <a:r>
              <a:rPr lang="en-US" dirty="0">
                <a:solidFill>
                  <a:srgbClr val="2E2E2E"/>
                </a:solidFill>
                <a:latin typeface="NexusSerif"/>
              </a:rPr>
              <a:t>This list may seem rather familiar….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6183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8792E-8146-1B77-9E53-8B51D91B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Pigai</a:t>
            </a:r>
            <a:r>
              <a:rPr lang="en-US" dirty="0"/>
              <a:t> (Gao, 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B851-8EB8-28FC-2F1F-75D305E0C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990F2-78C9-27AB-E9C7-1B1969218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3353"/>
            <a:ext cx="9144000" cy="313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063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A8D0E-7F1F-1EB5-27DB-2F08145F9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Comments?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A01DE-5903-6198-2DE7-2D5DCD118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545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A8D0E-7F1F-1EB5-27DB-2F08145F9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of these types of feedback seems most valuable?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A01DE-5903-6198-2DE7-2D5DCD118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924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A8D0E-7F1F-1EB5-27DB-2F08145F9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 there any types of feedback that seem to be missing to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A01DE-5903-6198-2DE7-2D5DCD118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902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A8D0E-7F1F-1EB5-27DB-2F08145F9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 there any types of feedback that seem to be missing to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A01DE-5903-6198-2DE7-2D5DCD118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go back to your original list</a:t>
            </a:r>
          </a:p>
        </p:txBody>
      </p:sp>
    </p:spTree>
    <p:extLst>
      <p:ext uri="{BB962C8B-B14F-4D97-AF65-F5344CB8AC3E}">
        <p14:creationId xmlns:p14="http://schemas.microsoft.com/office/powerpoint/2010/main" val="38208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53F55-E650-1A97-87F0-3A1CA120E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an irony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CA893-9993-0408-13C7-9D726E581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Perelman used e-rater’s openness about how their system works and availability of system to run tests to make e-rater look terrible</a:t>
            </a:r>
          </a:p>
          <a:p>
            <a:endParaRPr lang="en-US" dirty="0"/>
          </a:p>
          <a:p>
            <a:r>
              <a:rPr lang="en-US" dirty="0"/>
              <a:t>Perelman and his colleagues do not publish details on how their tech works and do not have an open way to try their tool out</a:t>
            </a:r>
          </a:p>
          <a:p>
            <a:endParaRPr lang="en-US" dirty="0"/>
          </a:p>
          <a:p>
            <a:r>
              <a:rPr lang="en-US" dirty="0"/>
              <a:t>Preventing others from critiquing their </a:t>
            </a:r>
            <a:br>
              <a:rPr lang="en-US" dirty="0"/>
            </a:br>
            <a:r>
              <a:rPr lang="en-US" dirty="0"/>
              <a:t>tool the way Perelman critiqued ETS’s </a:t>
            </a:r>
            <a:br>
              <a:rPr lang="en-US" dirty="0"/>
            </a:br>
            <a:r>
              <a:rPr lang="en-US" dirty="0"/>
              <a:t>tool</a:t>
            </a:r>
          </a:p>
        </p:txBody>
      </p:sp>
      <p:pic>
        <p:nvPicPr>
          <p:cNvPr id="1028" name="Picture 4" descr="Hmmm (@_hmmmmmmmm_) / Twitter">
            <a:extLst>
              <a:ext uri="{FF2B5EF4-FFF2-40B4-BE49-F238E27FC236}">
                <a16:creationId xmlns:a16="http://schemas.microsoft.com/office/drawing/2014/main" id="{50442E85-D3A9-976F-779F-8D4CBA38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362" y="48768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0029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53F55-E650-1A97-87F0-3A1CA120E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a side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CA893-9993-0408-13C7-9D726E581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Folks originally involved in e-rater did not publish nearly as much detail when describing </a:t>
            </a:r>
            <a:r>
              <a:rPr lang="en-US" dirty="0" err="1"/>
              <a:t>WriteToLearn</a:t>
            </a:r>
            <a:r>
              <a:rPr lang="en-US" dirty="0"/>
              <a:t>, and did not make tool openly available for critique</a:t>
            </a:r>
          </a:p>
          <a:p>
            <a:endParaRPr lang="en-US" dirty="0"/>
          </a:p>
          <a:p>
            <a:r>
              <a:rPr lang="en-US" dirty="0"/>
              <a:t>They learned their lesson, I guess</a:t>
            </a:r>
          </a:p>
        </p:txBody>
      </p:sp>
      <p:pic>
        <p:nvPicPr>
          <p:cNvPr id="4" name="Picture 2" descr="😭 Loudly Crying Face Emoji | SOB Emoji, Sobbing Emoji">
            <a:extLst>
              <a:ext uri="{FF2B5EF4-FFF2-40B4-BE49-F238E27FC236}">
                <a16:creationId xmlns:a16="http://schemas.microsoft.com/office/drawing/2014/main" id="{50D2F9CF-612C-08EC-C18A-72DA90468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768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6683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A8D0E-7F1F-1EB5-27DB-2F08145F9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A01DE-5903-6198-2DE7-2D5DCD118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0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68475-639B-1DD4-E5D3-22391FCF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continue 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52A70-DC8F-6CB0-0266-B54275A01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a technology originally created for the purpose of assessment…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860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06474-FEE7-BD23-27E8-58BCFEB9D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A6884-4451-4FEA-D196-C88D5492B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Grammarly be a good substitute for this kind of tool?</a:t>
            </a:r>
          </a:p>
          <a:p>
            <a:endParaRPr lang="en-US" dirty="0"/>
          </a:p>
          <a:p>
            <a:r>
              <a:rPr lang="en-US" dirty="0"/>
              <a:t>What do you think?</a:t>
            </a:r>
          </a:p>
        </p:txBody>
      </p:sp>
    </p:spTree>
    <p:extLst>
      <p:ext uri="{BB962C8B-B14F-4D97-AF65-F5344CB8AC3E}">
        <p14:creationId xmlns:p14="http://schemas.microsoft.com/office/powerpoint/2010/main" val="37264224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06474-FEE7-BD23-27E8-58BCFEB9D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speaking of Grammarly…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A6884-4451-4FEA-D196-C88D5492B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big differences between adaptive learning systems for writing and Grammarly</a:t>
            </a:r>
          </a:p>
          <a:p>
            <a:endParaRPr lang="en-US" dirty="0"/>
          </a:p>
          <a:p>
            <a:r>
              <a:rPr lang="en-US" dirty="0"/>
              <a:t>Is a curriculum and more than just text feedback</a:t>
            </a:r>
          </a:p>
          <a:p>
            <a:pPr lvl="1"/>
            <a:r>
              <a:rPr lang="en-US" dirty="0"/>
              <a:t>i.e. videos and modules as feedback</a:t>
            </a:r>
          </a:p>
        </p:txBody>
      </p:sp>
    </p:spTree>
    <p:extLst>
      <p:ext uri="{BB962C8B-B14F-4D97-AF65-F5344CB8AC3E}">
        <p14:creationId xmlns:p14="http://schemas.microsoft.com/office/powerpoint/2010/main" val="32893318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2BA9A-933F-5B3A-BE59-B5D6C3B0D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Writing Pal </a:t>
            </a:r>
            <a:br>
              <a:rPr lang="en-US" dirty="0"/>
            </a:br>
            <a:r>
              <a:rPr lang="en-US" dirty="0"/>
              <a:t>(Roscoe &amp; McNamara, 2013)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38E891-E292-8D7D-A208-364961196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6274"/>
            <a:ext cx="9144000" cy="436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922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2BA9A-933F-5B3A-BE59-B5D6C3B0D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Anything you would add or subtract?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38E891-E292-8D7D-A208-364961196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6274"/>
            <a:ext cx="9144000" cy="436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067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0ED6-E6C3-F427-A2C3-8F11D96F3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comments or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BB35F-6D72-FB98-5FCE-2876A3163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942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561DE-FF21-1627-A5BD-CDE5424FF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Scaffold or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F1C3C-491E-AA91-035F-117631379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criticism levied towards Grammarly is that it scaffolds performance more than it helps people learn to do it right</a:t>
            </a:r>
          </a:p>
          <a:p>
            <a:endParaRPr lang="en-US" dirty="0"/>
          </a:p>
          <a:p>
            <a:r>
              <a:rPr lang="en-US" dirty="0"/>
              <a:t>Is this a real problem?</a:t>
            </a:r>
          </a:p>
          <a:p>
            <a:r>
              <a:rPr lang="en-US" dirty="0"/>
              <a:t>Is it OK if a future generation of writers always uses Grammarly?</a:t>
            </a:r>
          </a:p>
        </p:txBody>
      </p:sp>
    </p:spTree>
    <p:extLst>
      <p:ext uri="{BB962C8B-B14F-4D97-AF65-F5344CB8AC3E}">
        <p14:creationId xmlns:p14="http://schemas.microsoft.com/office/powerpoint/2010/main" val="13485193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561DE-FF21-1627-A5BD-CDE5424FF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Scaffold or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F1C3C-491E-AA91-035F-117631379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One criticism levied towards Grammarly (and related spelling/grammar checkers) is that it scaffolds more than it helps people learn</a:t>
            </a:r>
          </a:p>
        </p:txBody>
      </p:sp>
    </p:spTree>
    <p:extLst>
      <p:ext uri="{BB962C8B-B14F-4D97-AF65-F5344CB8AC3E}">
        <p14:creationId xmlns:p14="http://schemas.microsoft.com/office/powerpoint/2010/main" val="21846561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DE01E-6245-2503-C749-690609ED9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Qassemzadeh</a:t>
            </a:r>
            <a:r>
              <a:rPr lang="en-US" dirty="0"/>
              <a:t> &amp; Soleimani (2016)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BDC11-BB1F-7B5F-DDFB-ED0CEF39A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Grammarly did not lead to better performance on future essays without Grammarly</a:t>
            </a:r>
          </a:p>
        </p:txBody>
      </p:sp>
    </p:spTree>
    <p:extLst>
      <p:ext uri="{BB962C8B-B14F-4D97-AF65-F5344CB8AC3E}">
        <p14:creationId xmlns:p14="http://schemas.microsoft.com/office/powerpoint/2010/main" val="3563398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561DE-FF21-1627-A5BD-CDE5424FF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Scaffold or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F1C3C-491E-AA91-035F-117631379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So it looks like Grammarly indeed scaffolds more than it helps people learn</a:t>
            </a:r>
          </a:p>
          <a:p>
            <a:endParaRPr lang="en-US" dirty="0"/>
          </a:p>
          <a:p>
            <a:r>
              <a:rPr lang="en-US" dirty="0"/>
              <a:t>Is this a real problem?</a:t>
            </a:r>
          </a:p>
          <a:p>
            <a:r>
              <a:rPr lang="en-US" dirty="0"/>
              <a:t>Is it OK if a future generation of writers always uses Grammarly?</a:t>
            </a:r>
          </a:p>
          <a:p>
            <a:r>
              <a:rPr lang="en-US" dirty="0"/>
              <a:t>What skills should we scaffold and what skills should we support learning of?</a:t>
            </a:r>
          </a:p>
        </p:txBody>
      </p:sp>
    </p:spTree>
    <p:extLst>
      <p:ext uri="{BB962C8B-B14F-4D97-AF65-F5344CB8AC3E}">
        <p14:creationId xmlns:p14="http://schemas.microsoft.com/office/powerpoint/2010/main" val="12219544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01E4F-0D3E-18D0-212D-07BBE797B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comments and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E96D8-1631-2B8D-EACB-FAE5C1900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5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68475-639B-1DD4-E5D3-22391FCF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continue 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52A70-DC8F-6CB0-0266-B54275A01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a technology originally created for the purpose of assessment…</a:t>
            </a:r>
          </a:p>
          <a:p>
            <a:endParaRPr lang="en-US" dirty="0"/>
          </a:p>
          <a:p>
            <a:r>
              <a:rPr lang="en-US" dirty="0"/>
              <a:t>Then adapted to the purpose </a:t>
            </a:r>
            <a:r>
              <a:rPr lang="en-US"/>
              <a:t>of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54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A3DA3-AB6F-83FC-9B25-655EC67CF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C09DD-7055-BECF-14D3-5AADFB544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Tomorrow 1159pm</a:t>
            </a:r>
          </a:p>
          <a:p>
            <a:pPr lvl="1"/>
            <a:r>
              <a:rPr lang="en-US" dirty="0"/>
              <a:t>Prospectus for Assignment 2</a:t>
            </a:r>
          </a:p>
          <a:p>
            <a:pPr lvl="1"/>
            <a:endParaRPr lang="en-US" dirty="0"/>
          </a:p>
          <a:p>
            <a:r>
              <a:rPr lang="en-US" dirty="0"/>
              <a:t>Nov 3</a:t>
            </a:r>
          </a:p>
          <a:p>
            <a:pPr lvl="1"/>
            <a:r>
              <a:rPr lang="en-US" dirty="0"/>
              <a:t>Tutoring Meta-cognition and Self-Regulated Learning (</a:t>
            </a:r>
            <a:r>
              <a:rPr lang="en-US" dirty="0" err="1"/>
              <a:t>Cloude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Nov 10</a:t>
            </a:r>
          </a:p>
          <a:p>
            <a:pPr lvl="1"/>
            <a:r>
              <a:rPr lang="en-US" dirty="0"/>
              <a:t>Assessing and Tutoring Complex Behavior</a:t>
            </a:r>
          </a:p>
          <a:p>
            <a:pPr lvl="1"/>
            <a:endParaRPr lang="en-US" dirty="0"/>
          </a:p>
          <a:p>
            <a:r>
              <a:rPr lang="en-US" dirty="0"/>
              <a:t>Nov 17</a:t>
            </a:r>
          </a:p>
          <a:p>
            <a:pPr lvl="1"/>
            <a:r>
              <a:rPr lang="en-US" dirty="0"/>
              <a:t>Dialogue Tutors</a:t>
            </a:r>
          </a:p>
        </p:txBody>
      </p:sp>
    </p:spTree>
    <p:extLst>
      <p:ext uri="{BB962C8B-B14F-4D97-AF65-F5344CB8AC3E}">
        <p14:creationId xmlns:p14="http://schemas.microsoft.com/office/powerpoint/2010/main" val="39883939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68475-639B-1DD4-E5D3-22391FCF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continue 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52A70-DC8F-6CB0-0266-B54275A01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a technology originally created for the purpose of assessment…</a:t>
            </a:r>
          </a:p>
          <a:p>
            <a:endParaRPr lang="en-US" dirty="0"/>
          </a:p>
          <a:p>
            <a:r>
              <a:rPr lang="en-US" dirty="0"/>
              <a:t>Then adapted to the purpose of learning</a:t>
            </a:r>
          </a:p>
          <a:p>
            <a:endParaRPr lang="en-US" dirty="0"/>
          </a:p>
          <a:p>
            <a:r>
              <a:rPr lang="en-US" dirty="0"/>
              <a:t>Automated Essay Scoring</a:t>
            </a:r>
          </a:p>
        </p:txBody>
      </p:sp>
    </p:spTree>
    <p:extLst>
      <p:ext uri="{BB962C8B-B14F-4D97-AF65-F5344CB8AC3E}">
        <p14:creationId xmlns:p14="http://schemas.microsoft.com/office/powerpoint/2010/main" val="1467152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02B07-7580-9A69-9C46-0BB2168E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Essay Scoring (AES)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91966-CFEC-5C5A-1A35-485D20183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 that can take a student essay and score it </a:t>
            </a:r>
          </a:p>
          <a:p>
            <a:pPr lvl="1"/>
            <a:r>
              <a:rPr lang="en-US" dirty="0"/>
              <a:t>Either overall</a:t>
            </a:r>
          </a:p>
          <a:p>
            <a:pPr lvl="1"/>
            <a:r>
              <a:rPr lang="en-US" dirty="0"/>
              <a:t>Or in terms of several dimensions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Sometimes AES technologies can be leveraged to also provide detailed feedback</a:t>
            </a:r>
          </a:p>
        </p:txBody>
      </p:sp>
    </p:spTree>
    <p:extLst>
      <p:ext uri="{BB962C8B-B14F-4D97-AF65-F5344CB8AC3E}">
        <p14:creationId xmlns:p14="http://schemas.microsoft.com/office/powerpoint/2010/main" val="2044859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02B07-7580-9A69-9C46-0BB2168E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Essay Scoring (AES)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91966-CFEC-5C5A-1A35-485D20183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Rus et al chapter goes into a lot of detail about the technology behind this</a:t>
            </a:r>
          </a:p>
          <a:p>
            <a:endParaRPr lang="en-US" dirty="0"/>
          </a:p>
          <a:p>
            <a:r>
              <a:rPr lang="en-US" dirty="0"/>
              <a:t>I will only skim the surface of the technology, since this class focuses more on </a:t>
            </a:r>
            <a:r>
              <a:rPr lang="en-US" i="1" dirty="0"/>
              <a:t>adaptive learning</a:t>
            </a:r>
            <a:r>
              <a:rPr lang="en-US" dirty="0"/>
              <a:t> than </a:t>
            </a:r>
            <a:r>
              <a:rPr lang="en-US" i="1" dirty="0"/>
              <a:t>student modeling</a:t>
            </a:r>
          </a:p>
          <a:p>
            <a:pPr lvl="1"/>
            <a:r>
              <a:rPr lang="en-US" dirty="0"/>
              <a:t>The technologies underlying AES gets a couple sessions in 6191 but it really could/should be a class all on its own</a:t>
            </a:r>
          </a:p>
        </p:txBody>
      </p:sp>
    </p:spTree>
    <p:extLst>
      <p:ext uri="{BB962C8B-B14F-4D97-AF65-F5344CB8AC3E}">
        <p14:creationId xmlns:p14="http://schemas.microsoft.com/office/powerpoint/2010/main" val="281551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1527</Words>
  <Application>Microsoft Office PowerPoint</Application>
  <PresentationFormat>On-screen Show (4:3)</PresentationFormat>
  <Paragraphs>217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NexusSerif</vt:lpstr>
      <vt:lpstr>Arial</vt:lpstr>
      <vt:lpstr>Calibri</vt:lpstr>
      <vt:lpstr>Office Theme</vt:lpstr>
      <vt:lpstr>Adaptive Learning Systems</vt:lpstr>
      <vt:lpstr>Welcome!</vt:lpstr>
      <vt:lpstr>Any questions about </vt:lpstr>
      <vt:lpstr>Any questions about </vt:lpstr>
      <vt:lpstr>We continue today…</vt:lpstr>
      <vt:lpstr>We continue today…</vt:lpstr>
      <vt:lpstr>We continue today…</vt:lpstr>
      <vt:lpstr>Automated Essay Scoring (AES)</vt:lpstr>
      <vt:lpstr>Automated Essay Scoring (AES)</vt:lpstr>
      <vt:lpstr>Automated Essay Scoring (AES): The Tech</vt:lpstr>
      <vt:lpstr>Automated Essay Scoring (AES): The Tech</vt:lpstr>
      <vt:lpstr>Automated Essay Scoring (AES): The Tech</vt:lpstr>
      <vt:lpstr>Questions? Comments?</vt:lpstr>
      <vt:lpstr>Transformer Models and  Why They are Cool</vt:lpstr>
      <vt:lpstr>Transformer Models and  Why They are Cool</vt:lpstr>
      <vt:lpstr>Questions? Comments?</vt:lpstr>
      <vt:lpstr>“Weird” behavior</vt:lpstr>
      <vt:lpstr>Example from Perelman (2015)</vt:lpstr>
      <vt:lpstr>Example from Perelman (2015)</vt:lpstr>
      <vt:lpstr>PowerPoint Presentation</vt:lpstr>
      <vt:lpstr>PowerPoint Presentation</vt:lpstr>
      <vt:lpstr>PowerPoint Presentation</vt:lpstr>
      <vt:lpstr>PowerPoint Presentation</vt:lpstr>
      <vt:lpstr>Example from Perelman (2015)</vt:lpstr>
      <vt:lpstr>Note</vt:lpstr>
      <vt:lpstr>Another Note</vt:lpstr>
      <vt:lpstr>Comments? Questions?</vt:lpstr>
      <vt:lpstr>Are contemporary “deep learning” approaches equally vulnerable?</vt:lpstr>
      <vt:lpstr>Are contemporary “deep learning” approaches equally vulnerable?</vt:lpstr>
      <vt:lpstr>Are contemporary “deep learning” approaches equally vulnerable?</vt:lpstr>
      <vt:lpstr>PowerPoint Presentation</vt:lpstr>
      <vt:lpstr>Comments? Questions?</vt:lpstr>
      <vt:lpstr>From…</vt:lpstr>
      <vt:lpstr>First…</vt:lpstr>
      <vt:lpstr>OK now…</vt:lpstr>
      <vt:lpstr>What are some dimensions of feedback that would be useful?</vt:lpstr>
      <vt:lpstr>Now let’s see what the field has actually done</vt:lpstr>
      <vt:lpstr>Writing Pal  (Roscoe &amp; McNamara, 2013; Crossley et al., 2016)</vt:lpstr>
      <vt:lpstr>PEG (Perelman, 2015)</vt:lpstr>
      <vt:lpstr>WriteToLearn  (Foltz &amp; Rosenstein, 2015)</vt:lpstr>
      <vt:lpstr>MI Write (Huang &amp; Wilson, 2021) Later version of PEG</vt:lpstr>
      <vt:lpstr>Pigai (Gao, 2021)</vt:lpstr>
      <vt:lpstr>Comments? Questions?</vt:lpstr>
      <vt:lpstr>Which of these types of feedback seems most valuable?</vt:lpstr>
      <vt:lpstr>Are there any types of feedback that seem to be missing to you?</vt:lpstr>
      <vt:lpstr>Are there any types of feedback that seem to be missing to you?</vt:lpstr>
      <vt:lpstr>A bit of an irony</vt:lpstr>
      <vt:lpstr>As a side effect</vt:lpstr>
      <vt:lpstr>Comments?</vt:lpstr>
      <vt:lpstr>By comparison</vt:lpstr>
      <vt:lpstr>And speaking of Grammarly…</vt:lpstr>
      <vt:lpstr>Writing Pal  (Roscoe &amp; McNamara, 2013)</vt:lpstr>
      <vt:lpstr>Anything you would add or subtract?</vt:lpstr>
      <vt:lpstr>Other comments or questions?</vt:lpstr>
      <vt:lpstr>Scaffold or support</vt:lpstr>
      <vt:lpstr>Scaffold or support</vt:lpstr>
      <vt:lpstr>Qassemzadeh &amp; Soleimani (2016)</vt:lpstr>
      <vt:lpstr>Scaffold or support</vt:lpstr>
      <vt:lpstr>Last comments and questions?</vt:lpstr>
      <vt:lpstr>Upcoming classes</vt:lpstr>
      <vt:lpstr>The End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for the Learning Sciences</dc:title>
  <dc:creator>rsbaker</dc:creator>
  <cp:lastModifiedBy>Ryan</cp:lastModifiedBy>
  <cp:revision>746</cp:revision>
  <dcterms:created xsi:type="dcterms:W3CDTF">2010-01-07T20:34:12Z</dcterms:created>
  <dcterms:modified xsi:type="dcterms:W3CDTF">2022-10-24T12:42:11Z</dcterms:modified>
</cp:coreProperties>
</file>