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550" r:id="rId2"/>
    <p:sldId id="257" r:id="rId3"/>
    <p:sldId id="537" r:id="rId4"/>
    <p:sldId id="541" r:id="rId5"/>
    <p:sldId id="534" r:id="rId6"/>
    <p:sldId id="535" r:id="rId7"/>
    <p:sldId id="536" r:id="rId8"/>
    <p:sldId id="542" r:id="rId9"/>
    <p:sldId id="538" r:id="rId10"/>
    <p:sldId id="539" r:id="rId11"/>
    <p:sldId id="540" r:id="rId12"/>
    <p:sldId id="545" r:id="rId13"/>
    <p:sldId id="543" r:id="rId14"/>
    <p:sldId id="544" r:id="rId15"/>
    <p:sldId id="546" r:id="rId16"/>
    <p:sldId id="548" r:id="rId17"/>
    <p:sldId id="547" r:id="rId18"/>
    <p:sldId id="549" r:id="rId19"/>
    <p:sldId id="551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8" autoAdjust="0"/>
    <p:restoredTop sz="90072" autoAdjust="0"/>
  </p:normalViewPr>
  <p:slideViewPr>
    <p:cSldViewPr>
      <p:cViewPr varScale="1">
        <p:scale>
          <a:sx n="65" d="100"/>
          <a:sy n="65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3/22/2014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Analytics: </a:t>
            </a:r>
            <a:br>
              <a:rPr lang="en-US" dirty="0" smtClean="0"/>
            </a:br>
            <a:r>
              <a:rPr lang="en-US" dirty="0" smtClean="0"/>
              <a:t>Process &amp;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24,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6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For example, we know that boredom correlates strongly with</a:t>
            </a:r>
          </a:p>
          <a:p>
            <a:pPr lvl="1"/>
            <a:r>
              <a:rPr lang="en-US" dirty="0" smtClean="0"/>
              <a:t>Disengagement</a:t>
            </a:r>
          </a:p>
          <a:p>
            <a:pPr lvl="1"/>
            <a:r>
              <a:rPr lang="en-US" dirty="0" smtClean="0"/>
              <a:t>Learning Outcomes</a:t>
            </a:r>
          </a:p>
          <a:p>
            <a:pPr lvl="1"/>
            <a:r>
              <a:rPr lang="en-US" dirty="0" smtClean="0"/>
              <a:t>Standardized Exam Scores</a:t>
            </a:r>
          </a:p>
          <a:p>
            <a:pPr lvl="1"/>
            <a:r>
              <a:rPr lang="en-US" dirty="0" smtClean="0"/>
              <a:t>Attending College Years Later</a:t>
            </a:r>
          </a:p>
          <a:p>
            <a:pPr lvl="1"/>
            <a:endParaRPr lang="en-US" dirty="0"/>
          </a:p>
          <a:p>
            <a:r>
              <a:rPr lang="en-US" dirty="0" smtClean="0"/>
              <a:t>By </a:t>
            </a:r>
            <a:r>
              <a:rPr lang="en-US" dirty="0" err="1" smtClean="0"/>
              <a:t>comparsion</a:t>
            </a:r>
            <a:r>
              <a:rPr lang="en-US" dirty="0" smtClean="0"/>
              <a:t>, whether someone prefers visual or verbal learning materials doesn’t even seem to predict very reliably whether they learn better from </a:t>
            </a:r>
            <a:r>
              <a:rPr lang="en-US" dirty="0"/>
              <a:t>visual or verbal learning </a:t>
            </a:r>
            <a:r>
              <a:rPr lang="en-US" dirty="0" smtClean="0"/>
              <a:t>materials</a:t>
            </a:r>
            <a:br>
              <a:rPr lang="en-US" dirty="0" smtClean="0"/>
            </a:br>
            <a:r>
              <a:rPr lang="en-US" dirty="0" smtClean="0"/>
              <a:t>(See lit review in </a:t>
            </a:r>
            <a:r>
              <a:rPr lang="en-US" dirty="0" err="1" smtClean="0"/>
              <a:t>Pashler</a:t>
            </a:r>
            <a:r>
              <a:rPr lang="en-US" dirty="0" smtClean="0"/>
              <a:t> et al., 2008)</a:t>
            </a:r>
          </a:p>
        </p:txBody>
      </p:sp>
    </p:spTree>
    <p:extLst>
      <p:ext uri="{BB962C8B-B14F-4D97-AF65-F5344CB8AC3E}">
        <p14:creationId xmlns:p14="http://schemas.microsoft.com/office/powerpoint/2010/main" val="362174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testing; does the test cover the full domain it is meant to cover?</a:t>
            </a:r>
          </a:p>
          <a:p>
            <a:endParaRPr lang="en-US" dirty="0"/>
          </a:p>
          <a:p>
            <a:r>
              <a:rPr lang="en-US" dirty="0" smtClean="0"/>
              <a:t>For behavior modeling, an analogy would be, does the model cover the full range of behavior it’s intended to?</a:t>
            </a:r>
          </a:p>
          <a:p>
            <a:pPr lvl="1"/>
            <a:r>
              <a:rPr lang="en-US" dirty="0" smtClean="0"/>
              <a:t>A model of gaming the system that only captured systematic guessing but not hint abuse (cf. Baker et al, 2004; my first model of this)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ould have lower content validity than a model which captured both (cf. Baker et al.,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6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your conclusions justified based on the evidence?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90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validity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007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Importance?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these do you want to optimize?</a:t>
            </a:r>
          </a:p>
          <a:p>
            <a:r>
              <a:rPr lang="en-US" dirty="0" smtClean="0"/>
              <a:t>Which of these do you want to satisfice?</a:t>
            </a:r>
          </a:p>
          <a:p>
            <a:r>
              <a:rPr lang="en-US" dirty="0" smtClean="0"/>
              <a:t>Can any be safely ignored completely? (at least in some cases)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55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 of 3</a:t>
            </a:r>
          </a:p>
          <a:p>
            <a:endParaRPr lang="en-US" dirty="0"/>
          </a:p>
          <a:p>
            <a:r>
              <a:rPr lang="en-US" dirty="0" smtClean="0"/>
              <a:t>Write the abstract of the worst </a:t>
            </a:r>
            <a:r>
              <a:rPr lang="en-US" dirty="0" smtClean="0"/>
              <a:t>EDM paper </a:t>
            </a:r>
            <a:r>
              <a:rPr lang="en-US" dirty="0" smtClean="0"/>
              <a:t>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15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86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different groups of 3</a:t>
            </a:r>
          </a:p>
          <a:p>
            <a:endParaRPr lang="en-US" dirty="0"/>
          </a:p>
          <a:p>
            <a:r>
              <a:rPr lang="en-US" dirty="0" smtClean="0"/>
              <a:t>Now write the abstract of the best </a:t>
            </a:r>
            <a:r>
              <a:rPr lang="en-US" dirty="0" smtClean="0"/>
              <a:t>EDM paper </a:t>
            </a:r>
            <a:r>
              <a:rPr lang="en-US" dirty="0" smtClean="0"/>
              <a:t>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413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group want to share?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9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thoughts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7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Validity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your model remain predictive when used in a new data set?</a:t>
            </a:r>
          </a:p>
          <a:p>
            <a:endParaRPr lang="en-US" dirty="0"/>
          </a:p>
          <a:p>
            <a:r>
              <a:rPr lang="en-US" dirty="0" smtClean="0"/>
              <a:t>Underlies the cross-validation paradigm that is common in data mining</a:t>
            </a:r>
          </a:p>
          <a:p>
            <a:endParaRPr lang="en-US" dirty="0"/>
          </a:p>
          <a:p>
            <a:r>
              <a:rPr lang="en-US" dirty="0" smtClean="0"/>
              <a:t>Knowing the context the model will be used in drives what kinds of generalization you should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3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findings apply to real-life situations outside of research settings?</a:t>
            </a:r>
          </a:p>
          <a:p>
            <a:endParaRPr lang="en-US" dirty="0"/>
          </a:p>
          <a:p>
            <a:r>
              <a:rPr lang="en-US" dirty="0" smtClean="0"/>
              <a:t>For example, if you build a detector of student behavior in lab settings, will it work in real classrooms?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30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model actually measure what it was intended to measure?</a:t>
            </a:r>
          </a:p>
          <a:p>
            <a:endParaRPr lang="en-US" dirty="0" smtClean="0"/>
          </a:p>
          <a:p>
            <a:r>
              <a:rPr lang="en-US" dirty="0" smtClean="0"/>
              <a:t>One interpretation: does your model fit the training data?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01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Another interpretation: do your model features plausibly measure what you are trying to detect?</a:t>
            </a:r>
          </a:p>
          <a:p>
            <a:endParaRPr lang="en-US" dirty="0"/>
          </a:p>
          <a:p>
            <a:r>
              <a:rPr lang="en-US" dirty="0" smtClean="0"/>
              <a:t>If they don’t, you might be over-fitting</a:t>
            </a:r>
          </a:p>
          <a:p>
            <a:r>
              <a:rPr lang="en-US" dirty="0" smtClean="0"/>
              <a:t>(Or your conception of the domain might be wrong!)</a:t>
            </a:r>
          </a:p>
          <a:p>
            <a:endParaRPr lang="en-US" dirty="0"/>
          </a:p>
          <a:p>
            <a:r>
              <a:rPr lang="en-US" dirty="0" smtClean="0"/>
              <a:t>There is evidence </a:t>
            </a:r>
            <a:r>
              <a:rPr lang="en-US" dirty="0" smtClean="0"/>
              <a:t>that attention to this can improve model </a:t>
            </a:r>
            <a:r>
              <a:rPr lang="en-US" dirty="0" smtClean="0"/>
              <a:t>generalizability (Sao Pedro et al., 2012)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51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model predict not just the present, but the future as well?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450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Substantive 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your results matter?</a:t>
            </a:r>
          </a:p>
          <a:p>
            <a:r>
              <a:rPr lang="en-US" dirty="0" smtClean="0"/>
              <a:t>Are you modeling a construct that matters?</a:t>
            </a:r>
          </a:p>
          <a:p>
            <a:endParaRPr lang="en-US" dirty="0"/>
          </a:p>
          <a:p>
            <a:r>
              <a:rPr lang="en-US" dirty="0" smtClean="0"/>
              <a:t>If you model X, what kind of scientific findings or impacts on practice will this model drive?</a:t>
            </a:r>
          </a:p>
          <a:p>
            <a:endParaRPr lang="en-US" dirty="0"/>
          </a:p>
          <a:p>
            <a:r>
              <a:rPr lang="en-US" dirty="0" smtClean="0"/>
              <a:t>Can be demonstrated by predicting future things that </a:t>
            </a:r>
            <a:r>
              <a:rPr lang="en-US" i="1" dirty="0" smtClean="0"/>
              <a:t>matter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6854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4914</TotalTime>
  <Words>484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Learning Analytics:  Process &amp; Theory</vt:lpstr>
      <vt:lpstr>Today’s Class</vt:lpstr>
      <vt:lpstr>Generalizability</vt:lpstr>
      <vt:lpstr>Ecological Validity</vt:lpstr>
      <vt:lpstr>Construct Validity</vt:lpstr>
      <vt:lpstr>Construct Validity</vt:lpstr>
      <vt:lpstr>Construct Validity</vt:lpstr>
      <vt:lpstr>Predictive Validity</vt:lpstr>
      <vt:lpstr>Substantive Validity</vt:lpstr>
      <vt:lpstr>Substantive Validity</vt:lpstr>
      <vt:lpstr>Content Validity</vt:lpstr>
      <vt:lpstr>Conclusion Validity</vt:lpstr>
      <vt:lpstr>Other validity concerns?</vt:lpstr>
      <vt:lpstr>Relative Importance?</vt:lpstr>
      <vt:lpstr>Exercise</vt:lpstr>
      <vt:lpstr>Any group want to share?</vt:lpstr>
      <vt:lpstr>Exercise #2</vt:lpstr>
      <vt:lpstr>Any group want to share?</vt:lpstr>
      <vt:lpstr>Other thoughts and concerns</vt:lpstr>
      <vt:lpstr>The End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 Baker</cp:lastModifiedBy>
  <cp:revision>701</cp:revision>
  <dcterms:created xsi:type="dcterms:W3CDTF">2010-01-07T20:34:12Z</dcterms:created>
  <dcterms:modified xsi:type="dcterms:W3CDTF">2014-03-22T14:24:42Z</dcterms:modified>
</cp:coreProperties>
</file>