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92" r:id="rId5"/>
    <p:sldId id="285" r:id="rId6"/>
    <p:sldId id="286" r:id="rId7"/>
    <p:sldId id="262" r:id="rId8"/>
    <p:sldId id="287" r:id="rId9"/>
    <p:sldId id="260" r:id="rId10"/>
    <p:sldId id="268" r:id="rId11"/>
    <p:sldId id="290" r:id="rId12"/>
    <p:sldId id="291" r:id="rId13"/>
    <p:sldId id="28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Analytics: </a:t>
            </a:r>
            <a:br>
              <a:rPr lang="en-US" dirty="0" smtClean="0"/>
            </a:br>
            <a:r>
              <a:rPr lang="en-US" dirty="0" smtClean="0"/>
              <a:t>Process &amp;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22,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Theoretical Paper Prospectus 10% </a:t>
            </a:r>
            <a:r>
              <a:rPr lang="en-US" dirty="0" smtClean="0"/>
              <a:t>(Feb 19)</a:t>
            </a:r>
            <a:endParaRPr lang="en-US" dirty="0"/>
          </a:p>
          <a:p>
            <a:r>
              <a:rPr lang="en-US" dirty="0"/>
              <a:t>Midterm Exam 25% </a:t>
            </a:r>
            <a:r>
              <a:rPr lang="en-US" dirty="0" smtClean="0"/>
              <a:t>(Mar 10-12, open book)</a:t>
            </a:r>
            <a:endParaRPr lang="en-US" dirty="0"/>
          </a:p>
          <a:p>
            <a:r>
              <a:rPr lang="en-US" dirty="0" smtClean="0"/>
              <a:t>Theoretical </a:t>
            </a:r>
            <a:r>
              <a:rPr lang="en-US" dirty="0"/>
              <a:t>Paper 20% </a:t>
            </a:r>
            <a:r>
              <a:rPr lang="en-US" dirty="0" smtClean="0"/>
              <a:t>(Apr 21)</a:t>
            </a:r>
            <a:endParaRPr lang="en-US" dirty="0"/>
          </a:p>
          <a:p>
            <a:r>
              <a:rPr lang="en-US" dirty="0" smtClean="0"/>
              <a:t>Final </a:t>
            </a:r>
            <a:r>
              <a:rPr lang="en-US" dirty="0"/>
              <a:t>Exam 25% </a:t>
            </a:r>
            <a:r>
              <a:rPr lang="en-US" dirty="0" smtClean="0"/>
              <a:t>(May 10-12, open book)</a:t>
            </a:r>
            <a:endParaRPr lang="en-US" dirty="0"/>
          </a:p>
          <a:p>
            <a:r>
              <a:rPr lang="en-US" dirty="0" smtClean="0"/>
              <a:t>Class </a:t>
            </a:r>
            <a:r>
              <a:rPr lang="en-US" dirty="0"/>
              <a:t>Participation 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41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Simon, H.A. (1996) Sciences of the </a:t>
            </a:r>
            <a:r>
              <a:rPr lang="en-US" dirty="0" smtClean="0"/>
              <a:t>Artificial</a:t>
            </a:r>
            <a:endParaRPr lang="en-US" dirty="0"/>
          </a:p>
          <a:p>
            <a:pPr lvl="1"/>
            <a:r>
              <a:rPr lang="en-US" dirty="0" smtClean="0"/>
              <a:t>Needed for class Feb. 3</a:t>
            </a:r>
            <a:endParaRPr lang="en-US" dirty="0"/>
          </a:p>
          <a:p>
            <a:r>
              <a:rPr lang="en-US" dirty="0" err="1" smtClean="0"/>
              <a:t>Trochim</a:t>
            </a:r>
            <a:r>
              <a:rPr lang="en-US" dirty="0"/>
              <a:t>, W.M.K., Donnelly, J.P. (2007) The Research Methods Knowledge Base. </a:t>
            </a:r>
            <a:endParaRPr lang="en-US" dirty="0" smtClean="0"/>
          </a:p>
          <a:p>
            <a:pPr lvl="1"/>
            <a:r>
              <a:rPr lang="en-US" dirty="0" smtClean="0"/>
              <a:t>Needed for class Mar. 31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40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make them available to you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22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Everyone please</a:t>
            </a:r>
          </a:p>
          <a:p>
            <a:endParaRPr lang="en-US" dirty="0"/>
          </a:p>
          <a:p>
            <a:r>
              <a:rPr lang="en-US" dirty="0" smtClean="0"/>
              <a:t>Say your name</a:t>
            </a:r>
          </a:p>
          <a:p>
            <a:r>
              <a:rPr lang="en-US" dirty="0" smtClean="0"/>
              <a:t>Say what program you’re studying in (if you’re in program)</a:t>
            </a:r>
          </a:p>
          <a:p>
            <a:r>
              <a:rPr lang="en-US" dirty="0" smtClean="0"/>
              <a:t>Say what your current job is (if you have one)</a:t>
            </a:r>
          </a:p>
          <a:p>
            <a:r>
              <a:rPr lang="en-US" dirty="0" smtClean="0"/>
              <a:t>Is your intellectual background: </a:t>
            </a:r>
            <a:r>
              <a:rPr lang="en-US" dirty="0"/>
              <a:t>statistics, data mining, EDM, learning analytics, education research? (multiple or none of the above are fine; please explain)</a:t>
            </a:r>
          </a:p>
          <a:p>
            <a:r>
              <a:rPr lang="en-US" dirty="0" smtClean="0"/>
              <a:t>Say why you’re interested in the material in this class (if you are)</a:t>
            </a:r>
          </a:p>
        </p:txBody>
      </p:sp>
    </p:spTree>
    <p:extLst>
      <p:ext uri="{BB962C8B-B14F-4D97-AF65-F5344CB8AC3E}">
        <p14:creationId xmlns:p14="http://schemas.microsoft.com/office/powerpoint/2010/main" val="127015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1/27: Methodological Pluralism</a:t>
            </a:r>
          </a:p>
          <a:p>
            <a:r>
              <a:rPr lang="en-US" dirty="0"/>
              <a:t>1/29: Attend </a:t>
            </a:r>
            <a:r>
              <a:rPr lang="en-US" dirty="0" err="1"/>
              <a:t>EdLab</a:t>
            </a:r>
            <a:r>
              <a:rPr lang="en-US" dirty="0"/>
              <a:t> Seminar at noon by Professor </a:t>
            </a:r>
            <a:r>
              <a:rPr lang="en-US" dirty="0" smtClean="0"/>
              <a:t>Baker (topic: the Learning Analytics grad program at TC; will indicate where this course falls in overall learning progression)</a:t>
            </a:r>
          </a:p>
          <a:p>
            <a:r>
              <a:rPr lang="en-US" dirty="0" smtClean="0"/>
              <a:t>2/3: Sciences of the Artificial, Part One</a:t>
            </a:r>
          </a:p>
          <a:p>
            <a:r>
              <a:rPr lang="en-US" dirty="0" smtClean="0"/>
              <a:t>2/5: Sciences of the Artificial, Part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Learning Analytics: Process &amp;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Seminar-style course where we’ll discuss several perspectives on what learning analytics is</a:t>
            </a:r>
          </a:p>
          <a:p>
            <a:pPr lvl="1"/>
            <a:r>
              <a:rPr lang="en-US" dirty="0" smtClean="0"/>
              <a:t>Educational Data Mining</a:t>
            </a:r>
          </a:p>
          <a:p>
            <a:pPr lvl="1"/>
            <a:r>
              <a:rPr lang="en-US" dirty="0" smtClean="0"/>
              <a:t>Learning Analytics</a:t>
            </a:r>
          </a:p>
          <a:p>
            <a:pPr lvl="1"/>
            <a:r>
              <a:rPr lang="en-US" dirty="0" smtClean="0"/>
              <a:t>Big Data</a:t>
            </a:r>
          </a:p>
          <a:p>
            <a:pPr lvl="1"/>
            <a:endParaRPr lang="en-US" dirty="0"/>
          </a:p>
          <a:p>
            <a:r>
              <a:rPr lang="en-US" dirty="0" smtClean="0"/>
              <a:t>Connecting these perspectives to philosophy </a:t>
            </a:r>
            <a:r>
              <a:rPr lang="en-US" dirty="0"/>
              <a:t>and </a:t>
            </a:r>
            <a:r>
              <a:rPr lang="en-US" dirty="0" smtClean="0"/>
              <a:t>theory </a:t>
            </a:r>
            <a:r>
              <a:rPr lang="en-US" dirty="0"/>
              <a:t>on the nature of design and </a:t>
            </a:r>
            <a:r>
              <a:rPr lang="en-US" dirty="0" smtClean="0"/>
              <a:t>inquiry</a:t>
            </a:r>
          </a:p>
          <a:p>
            <a:endParaRPr lang="en-US" dirty="0"/>
          </a:p>
          <a:p>
            <a:r>
              <a:rPr lang="en-US" dirty="0" smtClean="0"/>
              <a:t>I hope you’ll come away from this class with an appreciation for what each of these communities brings to the discussion and broader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Learning Analytics: Process &amp;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will consider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it means for a learning analytics </a:t>
            </a:r>
            <a:r>
              <a:rPr lang="en-US" dirty="0" smtClean="0"/>
              <a:t>analysis </a:t>
            </a:r>
            <a:r>
              <a:rPr lang="en-US" dirty="0"/>
              <a:t>or model to be </a:t>
            </a:r>
            <a:r>
              <a:rPr lang="en-US" dirty="0" smtClean="0"/>
              <a:t>valid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key challenges to the effective and appropriate use of learning </a:t>
            </a:r>
            <a:r>
              <a:rPr lang="en-US" dirty="0" smtClean="0"/>
              <a:t>analytics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7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Course Sweep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Paradigms</a:t>
            </a:r>
          </a:p>
          <a:p>
            <a:pPr lvl="1"/>
            <a:r>
              <a:rPr lang="en-US" dirty="0" smtClean="0"/>
              <a:t>Sciences of the Artificial</a:t>
            </a:r>
          </a:p>
          <a:p>
            <a:pPr lvl="1"/>
            <a:r>
              <a:rPr lang="en-US" dirty="0" smtClean="0"/>
              <a:t>Educational Data Mining</a:t>
            </a:r>
          </a:p>
          <a:p>
            <a:pPr lvl="1"/>
            <a:r>
              <a:rPr lang="en-US" dirty="0" smtClean="0"/>
              <a:t>Learning Analytics</a:t>
            </a:r>
          </a:p>
          <a:p>
            <a:pPr lvl="1"/>
            <a:r>
              <a:rPr lang="en-US" dirty="0" smtClean="0"/>
              <a:t>Big Data</a:t>
            </a:r>
          </a:p>
          <a:p>
            <a:pPr lvl="1"/>
            <a:r>
              <a:rPr lang="en-US" dirty="0" smtClean="0"/>
              <a:t>Evidence-Centered Design</a:t>
            </a:r>
          </a:p>
          <a:p>
            <a:endParaRPr lang="en-US" dirty="0" smtClean="0"/>
          </a:p>
          <a:p>
            <a:r>
              <a:rPr lang="en-US" dirty="0" smtClean="0"/>
              <a:t>General Concerns</a:t>
            </a:r>
            <a:endParaRPr lang="en-US" dirty="0"/>
          </a:p>
          <a:p>
            <a:pPr lvl="1"/>
            <a:r>
              <a:rPr lang="en-US" dirty="0" smtClean="0"/>
              <a:t>Validity and Generalizability</a:t>
            </a:r>
          </a:p>
          <a:p>
            <a:endParaRPr lang="en-US" dirty="0" smtClean="0"/>
          </a:p>
          <a:p>
            <a:r>
              <a:rPr lang="en-US" dirty="0" smtClean="0"/>
              <a:t>Uses</a:t>
            </a:r>
          </a:p>
          <a:p>
            <a:pPr lvl="1"/>
            <a:r>
              <a:rPr lang="en-US" dirty="0" smtClean="0"/>
              <a:t>Automated Intervention (EDM, BD)</a:t>
            </a:r>
          </a:p>
          <a:p>
            <a:pPr lvl="1"/>
            <a:r>
              <a:rPr lang="en-US" dirty="0" smtClean="0"/>
              <a:t>Reporting (LA, ECD)</a:t>
            </a:r>
          </a:p>
          <a:p>
            <a:pPr lvl="1"/>
            <a:r>
              <a:rPr lang="en-US" dirty="0" smtClean="0"/>
              <a:t>Discovery with Models (SOTA, EDM, LA, ECD)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6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course rather than lecture or laboratory/studio </a:t>
            </a:r>
            <a:r>
              <a:rPr lang="en-US" dirty="0" smtClean="0"/>
              <a:t>course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7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won’t lecture at you very much</a:t>
            </a:r>
          </a:p>
          <a:p>
            <a:endParaRPr lang="en-US" dirty="0"/>
          </a:p>
          <a:p>
            <a:r>
              <a:rPr lang="en-US" dirty="0" smtClean="0"/>
              <a:t>So please read the readings and be ready to discuss them as a group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6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Monday 11am-12:40pm</a:t>
            </a:r>
          </a:p>
          <a:p>
            <a:r>
              <a:rPr lang="en-US" dirty="0" smtClean="0"/>
              <a:t>Wednesday </a:t>
            </a:r>
            <a:r>
              <a:rPr lang="en-US" dirty="0" smtClean="0"/>
              <a:t>11am-12:40pm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6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we met every single time, this would be double the typical amount for HUDK classes</a:t>
            </a:r>
          </a:p>
          <a:p>
            <a:pPr lvl="1"/>
            <a:r>
              <a:rPr lang="en-US" dirty="0" smtClean="0"/>
              <a:t>Instead, we’ll meet about half the time </a:t>
            </a:r>
          </a:p>
          <a:p>
            <a:pPr lvl="1"/>
            <a:r>
              <a:rPr lang="en-US" dirty="0"/>
              <a:t>There will also be occasional option class sessions on topics that are not in the main thread of the class, but may be of interest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online syllabus will always have th</a:t>
            </a:r>
            <a:r>
              <a:rPr lang="en-US" dirty="0" smtClean="0"/>
              <a:t>e most up-to-date info on future class sessions</a:t>
            </a:r>
          </a:p>
          <a:p>
            <a:pPr lvl="1"/>
            <a:r>
              <a:rPr lang="en-US" dirty="0" smtClean="0"/>
              <a:t>I’ll also remind you in class about what’s coming up the next couple weeks</a:t>
            </a:r>
          </a:p>
        </p:txBody>
      </p:sp>
    </p:spTree>
    <p:extLst>
      <p:ext uri="{BB962C8B-B14F-4D97-AF65-F5344CB8AC3E}">
        <p14:creationId xmlns:p14="http://schemas.microsoft.com/office/powerpoint/2010/main" val="4058163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5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494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Learning Analytics:  Process &amp; Theory</vt:lpstr>
      <vt:lpstr>Welcome to  Learning Analytics: Process &amp; Theory</vt:lpstr>
      <vt:lpstr>Welcome to  Learning Analytics: Process &amp; Theory</vt:lpstr>
      <vt:lpstr>Overall Course Sweep</vt:lpstr>
      <vt:lpstr>Format</vt:lpstr>
      <vt:lpstr>Format</vt:lpstr>
      <vt:lpstr>Course times</vt:lpstr>
      <vt:lpstr>Course times</vt:lpstr>
      <vt:lpstr>Course Prerequisite</vt:lpstr>
      <vt:lpstr>Assignments</vt:lpstr>
      <vt:lpstr>Required Books</vt:lpstr>
      <vt:lpstr>Other Readings</vt:lpstr>
      <vt:lpstr>Introductions</vt:lpstr>
      <vt:lpstr>Upcoming Classes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Shaun</cp:lastModifiedBy>
  <cp:revision>26</cp:revision>
  <dcterms:created xsi:type="dcterms:W3CDTF">2013-08-27T11:33:40Z</dcterms:created>
  <dcterms:modified xsi:type="dcterms:W3CDTF">2014-01-21T14:42:16Z</dcterms:modified>
</cp:coreProperties>
</file>