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9" r:id="rId3"/>
    <p:sldId id="341" r:id="rId4"/>
    <p:sldId id="342" r:id="rId5"/>
    <p:sldId id="343" r:id="rId6"/>
    <p:sldId id="344" r:id="rId7"/>
    <p:sldId id="292" r:id="rId8"/>
    <p:sldId id="338" r:id="rId9"/>
    <p:sldId id="286" r:id="rId10"/>
    <p:sldId id="291"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10" r:id="rId26"/>
    <p:sldId id="345" r:id="rId27"/>
    <p:sldId id="312" r:id="rId28"/>
    <p:sldId id="313" r:id="rId29"/>
    <p:sldId id="314" r:id="rId30"/>
    <p:sldId id="315" r:id="rId31"/>
    <p:sldId id="339" r:id="rId32"/>
    <p:sldId id="346" r:id="rId33"/>
    <p:sldId id="347" r:id="rId34"/>
    <p:sldId id="316" r:id="rId35"/>
    <p:sldId id="340" r:id="rId36"/>
    <p:sldId id="321" r:id="rId37"/>
    <p:sldId id="324" r:id="rId38"/>
    <p:sldId id="348" r:id="rId39"/>
    <p:sldId id="325" r:id="rId40"/>
    <p:sldId id="326" r:id="rId41"/>
    <p:sldId id="327" r:id="rId42"/>
    <p:sldId id="331" r:id="rId43"/>
    <p:sldId id="329" r:id="rId44"/>
    <p:sldId id="328" r:id="rId45"/>
    <p:sldId id="330" r:id="rId46"/>
    <p:sldId id="349" r:id="rId47"/>
    <p:sldId id="332" r:id="rId48"/>
    <p:sldId id="350" r:id="rId49"/>
    <p:sldId id="351" r:id="rId50"/>
    <p:sldId id="358" r:id="rId51"/>
    <p:sldId id="354" r:id="rId52"/>
    <p:sldId id="353" r:id="rId53"/>
    <p:sldId id="352" r:id="rId54"/>
    <p:sldId id="355" r:id="rId55"/>
    <p:sldId id="356" r:id="rId56"/>
    <p:sldId id="357" r:id="rId57"/>
    <p:sldId id="359" r:id="rId58"/>
    <p:sldId id="33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2" autoAdjust="0"/>
    <p:restoredTop sz="94585" autoAdjust="0"/>
  </p:normalViewPr>
  <p:slideViewPr>
    <p:cSldViewPr>
      <p:cViewPr>
        <p:scale>
          <a:sx n="72" d="100"/>
          <a:sy n="72" d="100"/>
        </p:scale>
        <p:origin x="-114" y="-222"/>
      </p:cViewPr>
      <p:guideLst>
        <p:guide orient="horz" pos="2160"/>
        <p:guide pos="2880"/>
      </p:guideLst>
    </p:cSldViewPr>
  </p:slideViewPr>
  <p:outlineViewPr>
    <p:cViewPr>
      <p:scale>
        <a:sx n="33" d="100"/>
        <a:sy n="33" d="100"/>
      </p:scale>
      <p:origin x="0" y="165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AC0A4C-58F7-4879-9EF7-0C5F7FE199A6}" type="datetimeFigureOut">
              <a:rPr lang="en-US" smtClean="0"/>
              <a:pPr/>
              <a:t>5/2/2014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4E1BA-5AA6-4250-9076-C36427504766}" type="slidenum">
              <a:rPr lang="en-US" smtClean="0"/>
              <a:pPr/>
              <a:t>‹#›</a:t>
            </a:fld>
            <a:endParaRPr lang="en-US"/>
          </a:p>
        </p:txBody>
      </p:sp>
    </p:spTree>
    <p:extLst>
      <p:ext uri="{BB962C8B-B14F-4D97-AF65-F5344CB8AC3E}">
        <p14:creationId xmlns:p14="http://schemas.microsoft.com/office/powerpoint/2010/main" val="372567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BF0FF7-4DDA-4EF5-A6DC-93A7821E575C}" type="datetimeFigureOut">
              <a:rPr lang="en-US" smtClean="0"/>
              <a:pPr/>
              <a:t>5/2/2014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03ABDD-7FDD-4A02-ACC7-7B0976CED79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0FF7-4DDA-4EF5-A6DC-93A7821E575C}" type="datetimeFigureOut">
              <a:rPr lang="en-US" smtClean="0"/>
              <a:pPr/>
              <a:t>5/2/2014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3ABDD-7FDD-4A02-ACC7-7B0976CED7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 Analytics: </a:t>
            </a:r>
            <a:br>
              <a:rPr lang="en-US" dirty="0"/>
            </a:br>
            <a:r>
              <a:rPr lang="en-US" dirty="0"/>
              <a:t>Process &amp; Theory</a:t>
            </a:r>
            <a:endParaRPr lang="en-US" dirty="0"/>
          </a:p>
        </p:txBody>
      </p:sp>
      <p:sp>
        <p:nvSpPr>
          <p:cNvPr id="3" name="Subtitle 2"/>
          <p:cNvSpPr>
            <a:spLocks noGrp="1"/>
          </p:cNvSpPr>
          <p:nvPr>
            <p:ph type="subTitle" idx="1"/>
          </p:nvPr>
        </p:nvSpPr>
        <p:spPr/>
        <p:txBody>
          <a:bodyPr/>
          <a:lstStyle/>
          <a:p>
            <a:r>
              <a:rPr lang="en-US" dirty="0" smtClean="0"/>
              <a:t>May 5</a:t>
            </a:r>
            <a:r>
              <a:rPr lang="en-US" dirty="0" smtClean="0"/>
              <a:t>, </a:t>
            </a:r>
            <a:r>
              <a:rPr lang="en-US" dirty="0" smtClean="0"/>
              <a:t>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Pavlik</a:t>
            </a:r>
            <a:endParaRPr lang="en-US" dirty="0"/>
          </a:p>
        </p:txBody>
      </p:sp>
      <p:sp>
        <p:nvSpPr>
          <p:cNvPr id="3" name="Content Placeholder 2"/>
          <p:cNvSpPr>
            <a:spLocks noGrp="1"/>
          </p:cNvSpPr>
          <p:nvPr>
            <p:ph idx="1"/>
          </p:nvPr>
        </p:nvSpPr>
        <p:spPr/>
        <p:txBody>
          <a:bodyPr/>
          <a:lstStyle/>
          <a:p>
            <a:r>
              <a:rPr lang="en-US" dirty="0" smtClean="0"/>
              <a:t>Argues that there is considerable common ground, and that what is needed is bridges of translation</a:t>
            </a:r>
          </a:p>
          <a:p>
            <a:endParaRPr lang="en-US" dirty="0" smtClean="0"/>
          </a:p>
          <a:p>
            <a:r>
              <a:rPr lang="en-US" dirty="0" smtClean="0"/>
              <a:t>Different areas have similar concepts and ideas</a:t>
            </a:r>
          </a:p>
          <a:p>
            <a:r>
              <a:rPr lang="en-US" dirty="0" smtClean="0"/>
              <a:t>But different terminology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Pavlik</a:t>
            </a:r>
            <a:endParaRPr lang="en-US" dirty="0"/>
          </a:p>
        </p:txBody>
      </p:sp>
      <p:sp>
        <p:nvSpPr>
          <p:cNvPr id="3" name="Content Placeholder 2"/>
          <p:cNvSpPr>
            <a:spLocks noGrp="1"/>
          </p:cNvSpPr>
          <p:nvPr>
            <p:ph idx="1"/>
          </p:nvPr>
        </p:nvSpPr>
        <p:spPr/>
        <p:txBody>
          <a:bodyPr>
            <a:normAutofit fontScale="92500"/>
          </a:bodyPr>
          <a:lstStyle/>
          <a:p>
            <a:r>
              <a:rPr lang="en-US" dirty="0" smtClean="0"/>
              <a:t>Argues that there is considerable common ground, and that what is needed is bridges of translation</a:t>
            </a:r>
          </a:p>
          <a:p>
            <a:endParaRPr lang="en-US" dirty="0" smtClean="0"/>
          </a:p>
          <a:p>
            <a:r>
              <a:rPr lang="en-US" dirty="0" smtClean="0"/>
              <a:t>Different areas have similar concepts and ideas</a:t>
            </a:r>
          </a:p>
          <a:p>
            <a:r>
              <a:rPr lang="en-US" dirty="0" smtClean="0"/>
              <a:t>But different terminology</a:t>
            </a:r>
          </a:p>
          <a:p>
            <a:endParaRPr lang="en-US" dirty="0" smtClean="0"/>
          </a:p>
          <a:p>
            <a:r>
              <a:rPr lang="en-US" dirty="0" smtClean="0"/>
              <a:t>Your thoughts? Comments?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Pavlik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 perspectives that differ in what they predict is best for learning at [the same] grain size. While this disagreement between theoretical perspectives may be hard fought in many cases, the ITS researcher might note that often times the common sense resolution admits some truth in both perspectives. Often this disagreement centers on issues of balance along a continuum. For example, constructivists often argue that learning is most effective when the student is able to participate in the building of understanding while direct instruction advocates argue that clear communications of information with some repetition are the most effective way of causing learning. In a case like this, most people’s sensory experience probably supports some aspects of both theories, and this leads the ITS researcher to suspect a case where balancing the perspectives is most appropriate.”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Pavlik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 perspectives that differ in what they predict is best for learning at [the same] grain size. While this disagreement between theoretical perspectives may be hard fought in many cases, the ITS researcher might note that often times the common sense resolution admits some truth in both perspectives. Often this disagreement centers on issues of balance along a continuum. For example, constructivists often argue that learning is most effective when the student is able to participate in the building of understanding while direct instruction advocates argue that clear communications of information with some repetition are the most effective way of causing learning. In a case like this, most people’s sensory experience probably supports some aspects of both theories, and this leads the ITS researcher to suspect a case where balancing the perspectives is most appropriate.”</a:t>
            </a:r>
          </a:p>
          <a:p>
            <a:endParaRPr lang="en-US" dirty="0" smtClean="0"/>
          </a:p>
          <a:p>
            <a:r>
              <a:rPr lang="en-US" dirty="0" smtClean="0"/>
              <a:t>Thoughts? Comments?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Pavlik</a:t>
            </a:r>
            <a:endParaRPr lang="en-US" dirty="0"/>
          </a:p>
        </p:txBody>
      </p:sp>
      <p:sp>
        <p:nvSpPr>
          <p:cNvPr id="3" name="Content Placeholder 2"/>
          <p:cNvSpPr>
            <a:spLocks noGrp="1"/>
          </p:cNvSpPr>
          <p:nvPr>
            <p:ph idx="1"/>
          </p:nvPr>
        </p:nvSpPr>
        <p:spPr/>
        <p:txBody>
          <a:bodyPr/>
          <a:lstStyle/>
          <a:p>
            <a:r>
              <a:rPr lang="en-US" dirty="0" smtClean="0"/>
              <a:t>Characterize theoretical disagreements as continuums</a:t>
            </a:r>
          </a:p>
          <a:p>
            <a:r>
              <a:rPr lang="en-US" dirty="0" smtClean="0"/>
              <a:t>i.e. Find balance between different perspectives/designs rather than trying to find out which one is right</a:t>
            </a:r>
          </a:p>
          <a:p>
            <a:pPr lvl="1"/>
            <a:r>
              <a:rPr lang="en-US" dirty="0" smtClean="0"/>
              <a:t>Though some hypotheses/claims may still turn out to be wrong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Pavlik</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Characterize theoretical disagreements as continuums</a:t>
            </a:r>
          </a:p>
          <a:p>
            <a:r>
              <a:rPr lang="en-US" dirty="0" smtClean="0"/>
              <a:t>i.e. Find balance between different perspectives/designs rather than trying to find out which one is right</a:t>
            </a:r>
          </a:p>
          <a:p>
            <a:pPr lvl="1"/>
            <a:r>
              <a:rPr lang="en-US" dirty="0" smtClean="0"/>
              <a:t>Though some hypotheses/claims may still turn out to be wrong</a:t>
            </a:r>
          </a:p>
          <a:p>
            <a:pPr lvl="1"/>
            <a:endParaRPr lang="en-US" dirty="0" smtClean="0"/>
          </a:p>
          <a:p>
            <a:pPr lvl="1"/>
            <a:endParaRPr lang="en-US" dirty="0" smtClean="0"/>
          </a:p>
          <a:p>
            <a:r>
              <a:rPr lang="en-US" dirty="0" smtClean="0"/>
              <a:t>Your thoughts? Comments?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Resolution of Conflict</a:t>
            </a:r>
            <a:endParaRPr lang="en-US" dirty="0"/>
          </a:p>
        </p:txBody>
      </p:sp>
      <p:sp>
        <p:nvSpPr>
          <p:cNvPr id="3" name="Content Placeholder 2"/>
          <p:cNvSpPr>
            <a:spLocks noGrp="1"/>
          </p:cNvSpPr>
          <p:nvPr>
            <p:ph idx="1"/>
          </p:nvPr>
        </p:nvSpPr>
        <p:spPr/>
        <p:txBody>
          <a:bodyPr/>
          <a:lstStyle/>
          <a:p>
            <a:r>
              <a:rPr lang="en-US" dirty="0" err="1" smtClean="0"/>
              <a:t>Situationalism</a:t>
            </a:r>
            <a:r>
              <a:rPr lang="en-US" dirty="0" smtClean="0"/>
              <a:t>/Constructivism</a:t>
            </a:r>
          </a:p>
          <a:p>
            <a:r>
              <a:rPr lang="en-US" dirty="0" smtClean="0"/>
              <a:t>Cognitive/Motivational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of Conflict</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pPr marL="0" indent="0">
              <a:buNone/>
            </a:pPr>
            <a:r>
              <a:rPr lang="en-US" dirty="0" smtClean="0"/>
              <a:t>“… many of the disputes between the theories seem to be issues where either side would admit some truth to the other. For instance, while situated/constructivist theorists specify the importance of authentic contexts, there is very little work in the cognitive literature which challenges this notion directly. While much cognitive work might be described as ignoring the importance of authentic contexts, this is very different than proposing that authentic contexts have a negative effect on student learning. Indeed, digging deeper into the cognitive literature allows us to unearth many specific findings that support the importance of context.</a:t>
            </a:r>
          </a:p>
          <a:p>
            <a:pPr marL="0" indent="0">
              <a:buNone/>
            </a:pPr>
            <a:endParaRPr lang="en-US" dirty="0" smtClean="0"/>
          </a:p>
          <a:p>
            <a:pPr marL="0" indent="0">
              <a:buNone/>
            </a:pPr>
            <a:r>
              <a:rPr lang="en-US" dirty="0" smtClean="0"/>
              <a:t>Further, there appears to be no explicit reason why cognitive phenomenon would not be important in situated learning. For example, consider cognitive load in real life situations. There seems to be no reason why the putatively cognitive mechanism of cognitive load would not affect students in authentic tasks with real world contexts. Indeed, because authentic contexts often include more details, it seems that an integration of situated theory and cognitive load theory offers advantages. By integrating these theories it would allow us to examine how much authentic context is useful and how much causes extraneous cognitive load. While this sort of synthetic approach is not always simple, it seems that it helps explicitly reveal the best resolution to any contradiction when examining different perspectives on an issue important to ITS development.”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Comments?</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pPr marL="0" indent="0">
              <a:buNone/>
            </a:pPr>
            <a:r>
              <a:rPr lang="en-US" dirty="0" smtClean="0"/>
              <a:t>“… many of the disputes between the theories seem to be issues where either side would admit some truth to the other. For instance, while situated/constructivist theorists specify the importance of authentic contexts, there is very little work in the cognitive literature which challenges this notion directly. While much cognitive work might be described as ignoring the importance of authentic contexts, this is very different than proposing that authentic contexts have a negative effect on student learning. Indeed, digging deeper into the cognitive literature allows us to unearth many specific findings that support the importance of context.</a:t>
            </a:r>
          </a:p>
          <a:p>
            <a:pPr marL="0" indent="0">
              <a:buNone/>
            </a:pPr>
            <a:endParaRPr lang="en-US" dirty="0" smtClean="0"/>
          </a:p>
          <a:p>
            <a:pPr marL="0" indent="0">
              <a:buNone/>
            </a:pPr>
            <a:r>
              <a:rPr lang="en-US" dirty="0" smtClean="0"/>
              <a:t>Further, there appears to be no explicit reason why cognitive phenomenon would not be important in situated learning. For example, consider cognitive load in real life situations. There seems to be no reason why the putatively cognitive mechanism of cognitive load would not affect students in authentic tasks with real world contexts. Indeed, because authentic contexts often include more details, it seems that an integration of situated theory and cognitive load theory offers advantages. By integrating these theories it would allow us to examine how much authentic context is useful and how much causes extraneous cognitive load. While this sort of synthetic approach is not always simple, it seems that it helps explicitly reveal the best resolution to any contradiction when examining different perspectives on an issue important to ITS development.”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is </a:t>
            </a:r>
            <a:r>
              <a:rPr lang="en-US" dirty="0" err="1" smtClean="0"/>
              <a:t>Pavlik</a:t>
            </a:r>
            <a:r>
              <a:rPr lang="en-US" dirty="0" smtClean="0"/>
              <a:t>…</a:t>
            </a:r>
            <a:endParaRPr lang="en-US" dirty="0"/>
          </a:p>
        </p:txBody>
      </p:sp>
      <p:sp>
        <p:nvSpPr>
          <p:cNvPr id="3" name="Content Placeholder 2"/>
          <p:cNvSpPr>
            <a:spLocks noGrp="1"/>
          </p:cNvSpPr>
          <p:nvPr>
            <p:ph idx="1"/>
          </p:nvPr>
        </p:nvSpPr>
        <p:spPr/>
        <p:txBody>
          <a:bodyPr/>
          <a:lstStyle/>
          <a:p>
            <a:r>
              <a:rPr lang="en-US" dirty="0" smtClean="0"/>
              <a:t>RIGHT</a:t>
            </a:r>
          </a:p>
          <a:p>
            <a:r>
              <a:rPr lang="en-US" dirty="0" smtClean="0"/>
              <a:t>WRONG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p:txBody>
          <a:bodyPr/>
          <a:lstStyle/>
          <a:p>
            <a:r>
              <a:rPr lang="en-US" dirty="0" smtClean="0">
                <a:solidFill>
                  <a:srgbClr val="FF0000"/>
                </a:solidFill>
              </a:rPr>
              <a:t>Methodological Pluralism (Reprise</a:t>
            </a:r>
            <a:r>
              <a:rPr lang="en-US" dirty="0" smtClean="0">
                <a:solidFill>
                  <a:srgbClr val="FF0000"/>
                </a:solidFill>
              </a:rPr>
              <a:t>)</a:t>
            </a:r>
          </a:p>
          <a:p>
            <a:endParaRPr lang="en-US" dirty="0" smtClean="0"/>
          </a:p>
          <a:p>
            <a:pP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is </a:t>
            </a:r>
            <a:r>
              <a:rPr lang="en-US" dirty="0" err="1" smtClean="0"/>
              <a:t>Pavlik</a:t>
            </a:r>
            <a:r>
              <a:rPr lang="en-US" dirty="0" smtClean="0"/>
              <a:t>…</a:t>
            </a:r>
            <a:endParaRPr lang="en-US" dirty="0"/>
          </a:p>
        </p:txBody>
      </p:sp>
      <p:sp>
        <p:nvSpPr>
          <p:cNvPr id="3" name="Content Placeholder 2"/>
          <p:cNvSpPr>
            <a:spLocks noGrp="1"/>
          </p:cNvSpPr>
          <p:nvPr>
            <p:ph idx="1"/>
          </p:nvPr>
        </p:nvSpPr>
        <p:spPr/>
        <p:txBody>
          <a:bodyPr/>
          <a:lstStyle/>
          <a:p>
            <a:r>
              <a:rPr lang="en-US" dirty="0" smtClean="0"/>
              <a:t>RIGHT</a:t>
            </a:r>
          </a:p>
          <a:p>
            <a:r>
              <a:rPr lang="en-US" dirty="0" smtClean="0"/>
              <a:t>WRONG</a:t>
            </a:r>
          </a:p>
          <a:p>
            <a:r>
              <a:rPr lang="en-US" dirty="0" smtClean="0"/>
              <a:t>CORRECT IN SOME CIRCUMSTANCES (COMMON SENSE!)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How would you say that </a:t>
            </a:r>
            <a:r>
              <a:rPr lang="en-US" dirty="0" err="1" smtClean="0"/>
              <a:t>Pavlik</a:t>
            </a:r>
            <a:r>
              <a:rPr lang="en-US" dirty="0" smtClean="0"/>
              <a:t> is right?</a:t>
            </a:r>
          </a:p>
          <a:p>
            <a:endParaRPr lang="en-US" dirty="0" smtClean="0"/>
          </a:p>
          <a:p>
            <a:r>
              <a:rPr lang="en-US" dirty="0" smtClean="0"/>
              <a:t>How would you say that he’s wrong?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I’m serious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all just get along?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consequences of not getting along?</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Papert</a:t>
            </a:r>
            <a:r>
              <a:rPr lang="en-US" dirty="0" smtClean="0"/>
              <a:t> and Perestroika</a:t>
            </a:r>
            <a:endParaRPr lang="en-US" dirty="0"/>
          </a:p>
        </p:txBody>
      </p:sp>
      <p:sp>
        <p:nvSpPr>
          <p:cNvPr id="4" name="Content Placeholder 3"/>
          <p:cNvSpPr>
            <a:spLocks noGrp="1"/>
          </p:cNvSpPr>
          <p:nvPr>
            <p:ph idx="1"/>
          </p:nvPr>
        </p:nvSpPr>
        <p:spPr/>
        <p:txBody>
          <a:bodyPr/>
          <a:lstStyle/>
          <a:p>
            <a:endParaRPr lang="en-US"/>
          </a:p>
        </p:txBody>
      </p:sp>
      <p:pic>
        <p:nvPicPr>
          <p:cNvPr id="5" name="Picture 2" descr="http://www.lessignets.com/signetsdiane/calendrier/images/mars/1/1/seymour_papert2.jpg"/>
          <p:cNvPicPr>
            <a:picLocks noChangeAspect="1" noChangeArrowheads="1"/>
          </p:cNvPicPr>
          <p:nvPr/>
        </p:nvPicPr>
        <p:blipFill>
          <a:blip r:embed="rId2" cstate="print"/>
          <a:srcRect/>
          <a:stretch>
            <a:fillRect/>
          </a:stretch>
        </p:blipFill>
        <p:spPr bwMode="auto">
          <a:xfrm>
            <a:off x="2667000" y="1600200"/>
            <a:ext cx="3505200" cy="4650241"/>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Papert</a:t>
            </a:r>
            <a:r>
              <a:rPr lang="en-US" dirty="0" smtClean="0"/>
              <a:t> and Perestroika</a:t>
            </a:r>
            <a:endParaRPr lang="en-US" dirty="0"/>
          </a:p>
        </p:txBody>
      </p:sp>
      <p:sp>
        <p:nvSpPr>
          <p:cNvPr id="3" name="Content Placeholder 2"/>
          <p:cNvSpPr>
            <a:spLocks noGrp="1"/>
          </p:cNvSpPr>
          <p:nvPr>
            <p:ph idx="1"/>
          </p:nvPr>
        </p:nvSpPr>
        <p:spPr/>
        <p:txBody>
          <a:bodyPr/>
          <a:lstStyle/>
          <a:p>
            <a:r>
              <a:rPr lang="en-US" dirty="0" smtClean="0"/>
              <a:t>“I believe in consensus. But I have been driven to look at educational decisions with a confrontational eye. This does not mean giving up the ideal of consensual thinking, rather it means changing the community within which to seek the consensus. There is no chance that all educators will come together on the same side of the intellectual front I am trying to demarcate here.”</a:t>
            </a:r>
          </a:p>
        </p:txBody>
      </p:sp>
    </p:spTree>
    <p:extLst>
      <p:ext uri="{BB962C8B-B14F-4D97-AF65-F5344CB8AC3E}">
        <p14:creationId xmlns:p14="http://schemas.microsoft.com/office/powerpoint/2010/main" val="4158849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Papert</a:t>
            </a:r>
            <a:r>
              <a:rPr lang="en-US" dirty="0" smtClean="0"/>
              <a:t> and Perestroika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would be cozier to think that the large issues of educational policy could be settled consensually throughout the education world by the persuasive power of normal science – by the accumulation of incremental scientific knowledge about the ‘best’ conditions for learning. But I am now convinced that, at the very least, something more akin to a </a:t>
            </a:r>
            <a:r>
              <a:rPr lang="en-US" dirty="0" err="1" smtClean="0"/>
              <a:t>Kuhnian</a:t>
            </a:r>
            <a:r>
              <a:rPr lang="en-US" dirty="0" smtClean="0"/>
              <a:t> revolution is needed. New paradigms are emerging and one cannot expect the established order of the new paradigms to give up their positions...  But perhaps even the concept of a </a:t>
            </a:r>
            <a:r>
              <a:rPr lang="en-US" dirty="0" err="1" smtClean="0"/>
              <a:t>Kuhnian</a:t>
            </a:r>
            <a:r>
              <a:rPr lang="en-US" dirty="0" smtClean="0"/>
              <a:t> revolution unduly limits the scope of what is necessary to bring about real change in education.”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Papert</a:t>
            </a:r>
            <a:r>
              <a:rPr lang="en-US" dirty="0" smtClean="0"/>
              <a:t> and Perestroika</a:t>
            </a:r>
            <a:endParaRPr lang="en-US" dirty="0"/>
          </a:p>
        </p:txBody>
      </p:sp>
      <p:sp>
        <p:nvSpPr>
          <p:cNvPr id="3" name="Content Placeholder 2"/>
          <p:cNvSpPr>
            <a:spLocks noGrp="1"/>
          </p:cNvSpPr>
          <p:nvPr>
            <p:ph idx="1"/>
          </p:nvPr>
        </p:nvSpPr>
        <p:spPr/>
        <p:txBody>
          <a:bodyPr>
            <a:normAutofit lnSpcReduction="10000"/>
          </a:bodyPr>
          <a:lstStyle/>
          <a:p>
            <a:r>
              <a:rPr lang="en-US" dirty="0" smtClean="0"/>
              <a:t>“No experts predicted the fall of the Berlin Wall or the newly found freedom of speech and religion in the Soviet Union. Institutions that seemed firmly anchored have fallen, giving heart to those of us who have hoped for significant change in education… I look at the events in these places [South Africa, Chile, Eastern Europe] as a source of insight into the nature of our own fight for change in education.”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Papert</a:t>
            </a:r>
            <a:r>
              <a:rPr lang="en-US" dirty="0" smtClean="0"/>
              <a:t> and Perestroika</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“What is our fight really about? My reference to the Soviet Union comes from recognizing events there… as one whose central issues are closely related to those that will dominate any deep change in education. What has happened in the Soviet Union is the collapse of a political and economic structure that invites descriptions like </a:t>
            </a:r>
            <a:r>
              <a:rPr lang="en-US" i="1" dirty="0" smtClean="0"/>
              <a:t>hierarchical, centralized, depersonalized. </a:t>
            </a:r>
            <a:r>
              <a:rPr lang="en-US" dirty="0" smtClean="0"/>
              <a:t>The confrontation in epistemology invites similar description as hierarchical-centralized-distanced vs. </a:t>
            </a:r>
            <a:r>
              <a:rPr lang="en-US" dirty="0" err="1" smtClean="0"/>
              <a:t>heterarchical</a:t>
            </a:r>
            <a:r>
              <a:rPr lang="en-US" dirty="0" smtClean="0"/>
              <a:t>-decentralized-personal conceptions of knowledge. The confrontation in education reflects both the political/social and the </a:t>
            </a:r>
            <a:r>
              <a:rPr lang="en-US" dirty="0" err="1" smtClean="0"/>
              <a:t>epistemeological</a:t>
            </a:r>
            <a:r>
              <a:rPr lang="en-US" dirty="0" smtClean="0"/>
              <a:t> confrontations in the battle between curriculum-centered, teacher-driven forms of instruction, and student-centered developmental approaches to intellectual growth.”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smtClean="0"/>
              <a:t>ENTITATIVE</a:t>
            </a:r>
            <a:endParaRPr lang="en-US" dirty="0"/>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smtClean="0"/>
              <a:t>HOLISTIC</a:t>
            </a:r>
            <a:endParaRPr lang="en-US" dirty="0"/>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smtClean="0"/>
              <a:t>ESSENTIALIST</a:t>
            </a:r>
            <a:endParaRPr lang="en-US" dirty="0"/>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smtClean="0"/>
              <a:t>EXISTENTIALIST</a:t>
            </a:r>
            <a:endParaRPr lang="en-US" dirty="0"/>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32719719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Papert</a:t>
            </a:r>
            <a:r>
              <a:rPr lang="en-US" dirty="0" smtClean="0"/>
              <a:t> </a:t>
            </a:r>
            <a:r>
              <a:rPr lang="en-US" dirty="0" err="1" smtClean="0"/>
              <a:t>vs</a:t>
            </a:r>
            <a:r>
              <a:rPr lang="en-US" dirty="0" smtClean="0"/>
              <a:t> </a:t>
            </a:r>
            <a:r>
              <a:rPr lang="en-US" dirty="0" err="1" smtClean="0"/>
              <a:t>Pavlik</a:t>
            </a:r>
            <a:endParaRPr lang="en-US" dirty="0"/>
          </a:p>
        </p:txBody>
      </p:sp>
      <p:sp>
        <p:nvSpPr>
          <p:cNvPr id="3" name="Content Placeholder 2"/>
          <p:cNvSpPr>
            <a:spLocks noGrp="1"/>
          </p:cNvSpPr>
          <p:nvPr>
            <p:ph idx="1"/>
          </p:nvPr>
        </p:nvSpPr>
        <p:spPr/>
        <p:txBody>
          <a:bodyPr/>
          <a:lstStyle/>
          <a:p>
            <a:r>
              <a:rPr lang="en-US" dirty="0" smtClean="0"/>
              <a:t>Whose vision is more desirable?</a:t>
            </a:r>
          </a:p>
          <a:p>
            <a:r>
              <a:rPr lang="en-US" dirty="0" smtClean="0"/>
              <a:t>Whose vision is more realistic?</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Papert</a:t>
            </a:r>
            <a:r>
              <a:rPr lang="en-US" dirty="0" smtClean="0"/>
              <a:t> </a:t>
            </a:r>
            <a:r>
              <a:rPr lang="en-US" dirty="0" err="1" smtClean="0"/>
              <a:t>vs</a:t>
            </a:r>
            <a:r>
              <a:rPr lang="en-US" dirty="0" smtClean="0"/>
              <a:t> </a:t>
            </a:r>
            <a:r>
              <a:rPr lang="en-US" dirty="0" err="1" smtClean="0"/>
              <a:t>Pavlik</a:t>
            </a:r>
            <a:endParaRPr lang="en-US" dirty="0"/>
          </a:p>
        </p:txBody>
      </p:sp>
      <p:sp>
        <p:nvSpPr>
          <p:cNvPr id="3" name="Content Placeholder 2"/>
          <p:cNvSpPr>
            <a:spLocks noGrp="1"/>
          </p:cNvSpPr>
          <p:nvPr>
            <p:ph idx="1"/>
          </p:nvPr>
        </p:nvSpPr>
        <p:spPr/>
        <p:txBody>
          <a:bodyPr/>
          <a:lstStyle/>
          <a:p>
            <a:r>
              <a:rPr lang="en-US" dirty="0" smtClean="0"/>
              <a:t>Other thoughts? Comments?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hope</a:t>
            </a:r>
            <a:endParaRPr lang="en-US" dirty="0"/>
          </a:p>
        </p:txBody>
      </p:sp>
      <p:sp>
        <p:nvSpPr>
          <p:cNvPr id="3" name="Content Placeholder 2"/>
          <p:cNvSpPr>
            <a:spLocks noGrp="1"/>
          </p:cNvSpPr>
          <p:nvPr>
            <p:ph idx="1"/>
          </p:nvPr>
        </p:nvSpPr>
        <p:spPr/>
        <p:txBody>
          <a:bodyPr/>
          <a:lstStyle/>
          <a:p>
            <a:r>
              <a:rPr lang="en-US" dirty="0" smtClean="0"/>
              <a:t>I do have some hope for the future </a:t>
            </a:r>
          </a:p>
          <a:p>
            <a:endParaRPr lang="en-US" dirty="0"/>
          </a:p>
          <a:p>
            <a:r>
              <a:rPr lang="en-US" dirty="0" smtClean="0"/>
              <a:t>Based on from the positive relations between EDM and LAK</a:t>
            </a:r>
          </a:p>
          <a:p>
            <a:endParaRPr lang="en-US" dirty="0"/>
          </a:p>
        </p:txBody>
      </p:sp>
    </p:spTree>
    <p:extLst>
      <p:ext uri="{BB962C8B-B14F-4D97-AF65-F5344CB8AC3E}">
        <p14:creationId xmlns:p14="http://schemas.microsoft.com/office/powerpoint/2010/main" val="3334480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a:t>
            </a:r>
            <a:endParaRPr lang="en-US" dirty="0"/>
          </a:p>
        </p:txBody>
      </p:sp>
      <p:sp>
        <p:nvSpPr>
          <p:cNvPr id="3" name="Content Placeholder 2"/>
          <p:cNvSpPr>
            <a:spLocks noGrp="1"/>
          </p:cNvSpPr>
          <p:nvPr>
            <p:ph idx="1"/>
          </p:nvPr>
        </p:nvSpPr>
        <p:spPr/>
        <p:txBody>
          <a:bodyPr/>
          <a:lstStyle/>
          <a:p>
            <a:r>
              <a:rPr lang="en-US" dirty="0" smtClean="0"/>
              <a:t>Due to a generational shift?</a:t>
            </a:r>
          </a:p>
          <a:p>
            <a:r>
              <a:rPr lang="en-US" dirty="0" smtClean="0"/>
              <a:t>Due to individual leaders who want peace and cooperation?</a:t>
            </a:r>
          </a:p>
          <a:p>
            <a:r>
              <a:rPr lang="en-US" dirty="0" smtClean="0"/>
              <a:t>Due to other sociological or scientific factors?</a:t>
            </a:r>
            <a:endParaRPr lang="en-US" dirty="0"/>
          </a:p>
        </p:txBody>
      </p:sp>
    </p:spTree>
    <p:extLst>
      <p:ext uri="{BB962C8B-B14F-4D97-AF65-F5344CB8AC3E}">
        <p14:creationId xmlns:p14="http://schemas.microsoft.com/office/powerpoint/2010/main" val="1188663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Can’t </a:t>
            </a:r>
            <a:r>
              <a:rPr lang="en-US" smtClean="0"/>
              <a:t>we just…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Can’t we just get some work done?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Can’t we just get some work done?</a:t>
            </a:r>
            <a:endParaRPr lang="en-US" dirty="0"/>
          </a:p>
        </p:txBody>
      </p:sp>
      <p:sp>
        <p:nvSpPr>
          <p:cNvPr id="3" name="Content Placeholder 2"/>
          <p:cNvSpPr>
            <a:spLocks noGrp="1"/>
          </p:cNvSpPr>
          <p:nvPr>
            <p:ph idx="1"/>
          </p:nvPr>
        </p:nvSpPr>
        <p:spPr/>
        <p:txBody>
          <a:bodyPr/>
          <a:lstStyle/>
          <a:p>
            <a:r>
              <a:rPr lang="en-US" sz="8800" b="1" dirty="0" smtClean="0"/>
              <a:t>YES</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I anchor this class </a:t>
            </a:r>
            <a:br>
              <a:rPr lang="en-US" dirty="0" smtClean="0"/>
            </a:br>
            <a:r>
              <a:rPr lang="en-US" dirty="0" smtClean="0"/>
              <a:t>with this topic?</a:t>
            </a:r>
            <a:endParaRPr lang="en-US" dirty="0"/>
          </a:p>
        </p:txBody>
      </p:sp>
      <p:sp>
        <p:nvSpPr>
          <p:cNvPr id="4" name="Content Placeholder 3"/>
          <p:cNvSpPr>
            <a:spLocks noGrp="1"/>
          </p:cNvSpPr>
          <p:nvPr>
            <p:ph idx="1"/>
          </p:nvPr>
        </p:nvSpPr>
        <p:spPr/>
        <p:txBody>
          <a:bodyPr/>
          <a:lstStyle/>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I anchor this class </a:t>
            </a:r>
            <a:br>
              <a:rPr lang="en-US" dirty="0" smtClean="0"/>
            </a:br>
            <a:r>
              <a:rPr lang="en-US" dirty="0" smtClean="0"/>
              <a:t>with this topic?</a:t>
            </a:r>
            <a:endParaRPr lang="en-US" dirty="0"/>
          </a:p>
        </p:txBody>
      </p:sp>
      <p:sp>
        <p:nvSpPr>
          <p:cNvPr id="3" name="Content Placeholder 2"/>
          <p:cNvSpPr>
            <a:spLocks noGrp="1"/>
          </p:cNvSpPr>
          <p:nvPr>
            <p:ph idx="1"/>
          </p:nvPr>
        </p:nvSpPr>
        <p:spPr/>
        <p:txBody>
          <a:bodyPr/>
          <a:lstStyle/>
          <a:p>
            <a:r>
              <a:rPr lang="en-US" dirty="0" smtClean="0"/>
              <a:t>It’s important to pay attention to these things</a:t>
            </a:r>
          </a:p>
          <a:p>
            <a:endParaRPr lang="en-US" dirty="0" smtClean="0"/>
          </a:p>
          <a:p>
            <a:r>
              <a:rPr lang="en-US" dirty="0" smtClean="0"/>
              <a:t>To adapt with the changes, and consciously decide how your work is situated in the theoretical debates of the day</a:t>
            </a:r>
          </a:p>
          <a:p>
            <a:endParaRPr lang="en-US" dirty="0" smtClean="0"/>
          </a:p>
          <a:p>
            <a:r>
              <a:rPr lang="en-US" dirty="0" smtClean="0"/>
              <a:t>And to decide what kind of work to output</a:t>
            </a:r>
            <a:endParaRPr lang="en-US" dirty="0"/>
          </a:p>
        </p:txBody>
      </p:sp>
    </p:spTree>
    <p:extLst>
      <p:ext uri="{BB962C8B-B14F-4D97-AF65-F5344CB8AC3E}">
        <p14:creationId xmlns:p14="http://schemas.microsoft.com/office/powerpoint/2010/main" val="2684411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Civil War</a:t>
            </a:r>
            <a:endParaRPr lang="en-US" dirty="0"/>
          </a:p>
        </p:txBody>
      </p:sp>
      <p:sp>
        <p:nvSpPr>
          <p:cNvPr id="3" name="Content Placeholder 2"/>
          <p:cNvSpPr>
            <a:spLocks noGrp="1"/>
          </p:cNvSpPr>
          <p:nvPr>
            <p:ph idx="1"/>
          </p:nvPr>
        </p:nvSpPr>
        <p:spPr/>
        <p:txBody>
          <a:bodyPr/>
          <a:lstStyle/>
          <a:p>
            <a:r>
              <a:rPr lang="en-US" dirty="0" smtClean="0"/>
              <a:t>Two sides</a:t>
            </a:r>
          </a:p>
          <a:p>
            <a:r>
              <a:rPr lang="en-US" dirty="0" smtClean="0"/>
              <a:t>Franco’s Nationalists</a:t>
            </a:r>
          </a:p>
          <a:p>
            <a:r>
              <a:rPr lang="en-US" dirty="0" smtClean="0"/>
              <a:t>The Republican Army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895600" y="6400800"/>
            <a:ext cx="2819400" cy="369332"/>
          </a:xfrm>
          <a:prstGeom prst="rect">
            <a:avLst/>
          </a:prstGeom>
          <a:noFill/>
        </p:spPr>
        <p:txBody>
          <a:bodyPr wrap="square" rtlCol="0">
            <a:spAutoFit/>
          </a:bodyPr>
          <a:lstStyle/>
          <a:p>
            <a:r>
              <a:rPr lang="en-US" dirty="0" smtClean="0"/>
              <a:t>Educational Data Mining</a:t>
            </a:r>
            <a:endParaRPr lang="en-US" dirty="0"/>
          </a:p>
        </p:txBody>
      </p:sp>
      <p:sp>
        <p:nvSpPr>
          <p:cNvPr id="7" name="TextBox 6"/>
          <p:cNvSpPr txBox="1"/>
          <p:nvPr/>
        </p:nvSpPr>
        <p:spPr>
          <a:xfrm>
            <a:off x="3238500" y="2117035"/>
            <a:ext cx="2286000" cy="369332"/>
          </a:xfrm>
          <a:prstGeom prst="rect">
            <a:avLst/>
          </a:prstGeom>
          <a:noFill/>
        </p:spPr>
        <p:txBody>
          <a:bodyPr wrap="square" rtlCol="0">
            <a:spAutoFit/>
          </a:bodyPr>
          <a:lstStyle/>
          <a:p>
            <a:r>
              <a:rPr lang="en-US" dirty="0" smtClean="0"/>
              <a:t>Learning Analytics</a:t>
            </a:r>
            <a:endParaRPr lang="en-US" dirty="0"/>
          </a:p>
        </p:txBody>
      </p:sp>
      <p:sp>
        <p:nvSpPr>
          <p:cNvPr id="8" name="TextBox 7"/>
          <p:cNvSpPr txBox="1"/>
          <p:nvPr/>
        </p:nvSpPr>
        <p:spPr>
          <a:xfrm>
            <a:off x="7305261" y="3775501"/>
            <a:ext cx="1447800" cy="1200329"/>
          </a:xfrm>
          <a:prstGeom prst="rect">
            <a:avLst/>
          </a:prstGeom>
          <a:noFill/>
        </p:spPr>
        <p:txBody>
          <a:bodyPr wrap="square" rtlCol="0">
            <a:spAutoFit/>
          </a:bodyPr>
          <a:lstStyle/>
          <a:p>
            <a:r>
              <a:rPr lang="en-US" dirty="0" smtClean="0"/>
              <a:t>Big Data in Education/ Learning at Scale</a:t>
            </a:r>
            <a:endParaRPr lang="en-US" dirty="0"/>
          </a:p>
        </p:txBody>
      </p:sp>
      <p:sp>
        <p:nvSpPr>
          <p:cNvPr id="9" name="TextBox 8"/>
          <p:cNvSpPr txBox="1"/>
          <p:nvPr/>
        </p:nvSpPr>
        <p:spPr>
          <a:xfrm>
            <a:off x="0" y="4086495"/>
            <a:ext cx="1828800" cy="646331"/>
          </a:xfrm>
          <a:prstGeom prst="rect">
            <a:avLst/>
          </a:prstGeom>
          <a:noFill/>
        </p:spPr>
        <p:txBody>
          <a:bodyPr wrap="square" rtlCol="0">
            <a:spAutoFit/>
          </a:bodyPr>
          <a:lstStyle/>
          <a:p>
            <a:r>
              <a:rPr lang="en-US" dirty="0" smtClean="0"/>
              <a:t>“Educational</a:t>
            </a:r>
            <a:br>
              <a:rPr lang="en-US" dirty="0" smtClean="0"/>
            </a:br>
            <a:r>
              <a:rPr lang="en-US" dirty="0" smtClean="0"/>
              <a:t>Data Sciences”?</a:t>
            </a:r>
            <a:endParaRPr lang="en-US" dirty="0"/>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Framework</a:t>
            </a: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1373920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Civil War</a:t>
            </a:r>
            <a:endParaRPr lang="en-US" dirty="0"/>
          </a:p>
        </p:txBody>
      </p:sp>
      <p:sp>
        <p:nvSpPr>
          <p:cNvPr id="3" name="Content Placeholder 2"/>
          <p:cNvSpPr>
            <a:spLocks noGrp="1"/>
          </p:cNvSpPr>
          <p:nvPr>
            <p:ph idx="1"/>
          </p:nvPr>
        </p:nvSpPr>
        <p:spPr/>
        <p:txBody>
          <a:bodyPr/>
          <a:lstStyle/>
          <a:p>
            <a:r>
              <a:rPr lang="en-US" dirty="0" smtClean="0"/>
              <a:t>Franco won all the battles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Spanish Civil War</a:t>
            </a:r>
            <a:endParaRPr lang="en-US" dirty="0"/>
          </a:p>
        </p:txBody>
      </p:sp>
      <p:sp>
        <p:nvSpPr>
          <p:cNvPr id="3" name="Content Placeholder 2"/>
          <p:cNvSpPr>
            <a:spLocks noGrp="1"/>
          </p:cNvSpPr>
          <p:nvPr>
            <p:ph idx="1"/>
          </p:nvPr>
        </p:nvSpPr>
        <p:spPr/>
        <p:txBody>
          <a:bodyPr/>
          <a:lstStyle/>
          <a:p>
            <a:r>
              <a:rPr lang="en-US" dirty="0" smtClean="0"/>
              <a:t>The Republican Army had all the good songs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war</a:t>
            </a:r>
            <a:endParaRPr lang="en-US" dirty="0"/>
          </a:p>
        </p:txBody>
      </p:sp>
      <p:sp>
        <p:nvSpPr>
          <p:cNvPr id="3" name="Content Placeholder 2"/>
          <p:cNvSpPr>
            <a:spLocks noGrp="1"/>
          </p:cNvSpPr>
          <p:nvPr>
            <p:ph idx="1"/>
          </p:nvPr>
        </p:nvSpPr>
        <p:spPr/>
        <p:txBody>
          <a:bodyPr/>
          <a:lstStyle/>
          <a:p>
            <a:r>
              <a:rPr lang="en-US" dirty="0" smtClean="0"/>
              <a:t>No question which is better</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lstStyle/>
          <a:p>
            <a:r>
              <a:rPr lang="en-US" dirty="0" smtClean="0"/>
              <a:t>Experimental results – evidence</a:t>
            </a:r>
          </a:p>
          <a:p>
            <a:endParaRPr lang="en-US" dirty="0" smtClean="0"/>
          </a:p>
          <a:p>
            <a:r>
              <a:rPr lang="en-US" dirty="0" smtClean="0"/>
              <a:t>These are the battles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idx="1"/>
          </p:nvPr>
        </p:nvSpPr>
        <p:spPr/>
        <p:txBody>
          <a:bodyPr/>
          <a:lstStyle/>
          <a:p>
            <a:r>
              <a:rPr lang="en-US" dirty="0" smtClean="0"/>
              <a:t>Manifestos – theories – theoretical frameworks – compelling talks and visions</a:t>
            </a:r>
          </a:p>
          <a:p>
            <a:endParaRPr lang="en-US" dirty="0" smtClean="0"/>
          </a:p>
          <a:p>
            <a:r>
              <a:rPr lang="en-US" dirty="0" smtClean="0"/>
              <a:t>These are the good songs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wins in learning science?</a:t>
            </a:r>
            <a:endParaRPr lang="en-US" dirty="0"/>
          </a:p>
        </p:txBody>
      </p:sp>
      <p:sp>
        <p:nvSpPr>
          <p:cNvPr id="3" name="Content Placeholder 2"/>
          <p:cNvSpPr>
            <a:spLocks noGrp="1"/>
          </p:cNvSpPr>
          <p:nvPr>
            <p:ph idx="1"/>
          </p:nvPr>
        </p:nvSpPr>
        <p:spPr/>
        <p:txBody>
          <a:bodyPr/>
          <a:lstStyle/>
          <a:p>
            <a:r>
              <a:rPr lang="en-US" dirty="0" smtClean="0"/>
              <a:t>The battles</a:t>
            </a:r>
          </a:p>
          <a:p>
            <a:r>
              <a:rPr lang="en-US" dirty="0" smtClean="0"/>
              <a:t>The good songs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wins in learning </a:t>
            </a:r>
            <a:r>
              <a:rPr lang="en-US" dirty="0" smtClean="0"/>
              <a:t>analytics?</a:t>
            </a:r>
            <a:endParaRPr lang="en-US" dirty="0"/>
          </a:p>
        </p:txBody>
      </p:sp>
      <p:sp>
        <p:nvSpPr>
          <p:cNvPr id="3" name="Content Placeholder 2"/>
          <p:cNvSpPr>
            <a:spLocks noGrp="1"/>
          </p:cNvSpPr>
          <p:nvPr>
            <p:ph idx="1"/>
          </p:nvPr>
        </p:nvSpPr>
        <p:spPr/>
        <p:txBody>
          <a:bodyPr/>
          <a:lstStyle/>
          <a:p>
            <a:r>
              <a:rPr lang="en-US" dirty="0" smtClean="0"/>
              <a:t>The battles</a:t>
            </a:r>
          </a:p>
          <a:p>
            <a:r>
              <a:rPr lang="en-US" dirty="0" smtClean="0"/>
              <a:t>The good songs</a:t>
            </a:r>
            <a:endParaRPr lang="en-US" dirty="0"/>
          </a:p>
        </p:txBody>
      </p:sp>
    </p:spTree>
    <p:extLst>
      <p:ext uri="{BB962C8B-B14F-4D97-AF65-F5344CB8AC3E}">
        <p14:creationId xmlns:p14="http://schemas.microsoft.com/office/powerpoint/2010/main" val="25181055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Ultimately, in learning science</a:t>
            </a:r>
            <a:endParaRPr lang="en-US" dirty="0"/>
          </a:p>
        </p:txBody>
      </p:sp>
      <p:sp>
        <p:nvSpPr>
          <p:cNvPr id="3" name="Content Placeholder 2"/>
          <p:cNvSpPr>
            <a:spLocks noGrp="1"/>
          </p:cNvSpPr>
          <p:nvPr>
            <p:ph idx="1"/>
          </p:nvPr>
        </p:nvSpPr>
        <p:spPr/>
        <p:txBody>
          <a:bodyPr/>
          <a:lstStyle/>
          <a:p>
            <a:r>
              <a:rPr lang="en-US" dirty="0" smtClean="0"/>
              <a:t>I believe that the side that wins the battles</a:t>
            </a:r>
          </a:p>
          <a:p>
            <a:pPr lvl="1"/>
            <a:r>
              <a:rPr lang="en-US" dirty="0" smtClean="0"/>
              <a:t>The side with the compelling, well-conducted, and valid research</a:t>
            </a:r>
          </a:p>
          <a:p>
            <a:r>
              <a:rPr lang="en-US" dirty="0" smtClean="0"/>
              <a:t>Is going to be the side with the good songs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Ultimately, in learning science</a:t>
            </a:r>
            <a:endParaRPr lang="en-US" dirty="0"/>
          </a:p>
        </p:txBody>
      </p:sp>
      <p:sp>
        <p:nvSpPr>
          <p:cNvPr id="3" name="Content Placeholder 2"/>
          <p:cNvSpPr>
            <a:spLocks noGrp="1"/>
          </p:cNvSpPr>
          <p:nvPr>
            <p:ph idx="1"/>
          </p:nvPr>
        </p:nvSpPr>
        <p:spPr/>
        <p:txBody>
          <a:bodyPr/>
          <a:lstStyle/>
          <a:p>
            <a:r>
              <a:rPr lang="en-US" dirty="0" smtClean="0"/>
              <a:t>I believe that the side that wins the battles</a:t>
            </a:r>
          </a:p>
          <a:p>
            <a:pPr lvl="1"/>
            <a:r>
              <a:rPr lang="en-US" dirty="0" smtClean="0"/>
              <a:t>The side with the compelling, well-conducted, and valid research</a:t>
            </a:r>
          </a:p>
          <a:p>
            <a:r>
              <a:rPr lang="en-US" dirty="0" smtClean="0"/>
              <a:t>Is going to be the side with the good </a:t>
            </a:r>
            <a:r>
              <a:rPr lang="en-US" dirty="0" smtClean="0"/>
              <a:t>songs</a:t>
            </a:r>
          </a:p>
          <a:p>
            <a:endParaRPr lang="en-US" dirty="0"/>
          </a:p>
          <a:p>
            <a:r>
              <a:rPr lang="en-US" dirty="0" smtClean="0"/>
              <a:t>And I think that over the past few years, EDM/LAK has shown itself able to create good songs</a:t>
            </a:r>
            <a:endParaRPr lang="en-US" dirty="0"/>
          </a:p>
        </p:txBody>
      </p:sp>
    </p:spTree>
    <p:extLst>
      <p:ext uri="{BB962C8B-B14F-4D97-AF65-F5344CB8AC3E}">
        <p14:creationId xmlns:p14="http://schemas.microsoft.com/office/powerpoint/2010/main" val="18493462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Although there are other songs right around the corner…</a:t>
            </a:r>
            <a:endParaRPr lang="en-US" dirty="0"/>
          </a:p>
        </p:txBody>
      </p:sp>
      <p:sp>
        <p:nvSpPr>
          <p:cNvPr id="3" name="Content Placeholder 2"/>
          <p:cNvSpPr>
            <a:spLocks noGrp="1"/>
          </p:cNvSpPr>
          <p:nvPr>
            <p:ph idx="1"/>
          </p:nvPr>
        </p:nvSpPr>
        <p:spPr/>
        <p:txBody>
          <a:bodyPr/>
          <a:lstStyle/>
          <a:p>
            <a:endParaRPr lang="en-US" dirty="0"/>
          </a:p>
          <a:p>
            <a:endParaRPr lang="en-US" dirty="0"/>
          </a:p>
        </p:txBody>
      </p:sp>
    </p:spTree>
    <p:extLst>
      <p:ext uri="{BB962C8B-B14F-4D97-AF65-F5344CB8AC3E}">
        <p14:creationId xmlns:p14="http://schemas.microsoft.com/office/powerpoint/2010/main" val="395405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Given what we have read</a:t>
            </a:r>
            <a:endParaRPr lang="en-US" dirty="0"/>
          </a:p>
        </p:txBody>
      </p:sp>
      <p:sp>
        <p:nvSpPr>
          <p:cNvPr id="3" name="Content Placeholder 2"/>
          <p:cNvSpPr>
            <a:spLocks noGrp="1"/>
          </p:cNvSpPr>
          <p:nvPr>
            <p:ph idx="1"/>
          </p:nvPr>
        </p:nvSpPr>
        <p:spPr/>
        <p:txBody>
          <a:bodyPr/>
          <a:lstStyle/>
          <a:p>
            <a:r>
              <a:rPr lang="en-US" dirty="0" smtClean="0"/>
              <a:t>Do you buy this?</a:t>
            </a:r>
          </a:p>
          <a:p>
            <a:endParaRPr lang="en-US" dirty="0"/>
          </a:p>
          <a:p>
            <a:r>
              <a:rPr lang="en-US" dirty="0" smtClean="0"/>
              <a:t>If no, please provide counter-examples</a:t>
            </a:r>
            <a:endParaRPr lang="en-US" dirty="0"/>
          </a:p>
        </p:txBody>
      </p:sp>
    </p:spTree>
    <p:extLst>
      <p:ext uri="{BB962C8B-B14F-4D97-AF65-F5344CB8AC3E}">
        <p14:creationId xmlns:p14="http://schemas.microsoft.com/office/powerpoint/2010/main" val="29161092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Although there are other songs right around the corner…</a:t>
            </a:r>
            <a:endParaRPr lang="en-US" dirty="0"/>
          </a:p>
        </p:txBody>
      </p:sp>
      <p:sp>
        <p:nvSpPr>
          <p:cNvPr id="3" name="Content Placeholder 2"/>
          <p:cNvSpPr>
            <a:spLocks noGrp="1"/>
          </p:cNvSpPr>
          <p:nvPr>
            <p:ph idx="1"/>
          </p:nvPr>
        </p:nvSpPr>
        <p:spPr/>
        <p:txBody>
          <a:bodyPr/>
          <a:lstStyle/>
          <a:p>
            <a:r>
              <a:rPr lang="en-US" dirty="0" smtClean="0"/>
              <a:t>Songs about privacy, and protecting our children from evil corporations and philanthropic foundations that want their data</a:t>
            </a:r>
          </a:p>
          <a:p>
            <a:endParaRPr lang="en-US" dirty="0"/>
          </a:p>
          <a:p>
            <a:endParaRPr lang="en-US" dirty="0"/>
          </a:p>
        </p:txBody>
      </p:sp>
    </p:spTree>
    <p:extLst>
      <p:ext uri="{BB962C8B-B14F-4D97-AF65-F5344CB8AC3E}">
        <p14:creationId xmlns:p14="http://schemas.microsoft.com/office/powerpoint/2010/main" val="4194962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Although there are other songs right around the corner…</a:t>
            </a:r>
            <a:endParaRPr lang="en-US" dirty="0"/>
          </a:p>
        </p:txBody>
      </p:sp>
      <p:sp>
        <p:nvSpPr>
          <p:cNvPr id="3" name="Content Placeholder 2"/>
          <p:cNvSpPr>
            <a:spLocks noGrp="1"/>
          </p:cNvSpPr>
          <p:nvPr>
            <p:ph idx="1"/>
          </p:nvPr>
        </p:nvSpPr>
        <p:spPr/>
        <p:txBody>
          <a:bodyPr/>
          <a:lstStyle/>
          <a:p>
            <a:r>
              <a:rPr lang="en-US" dirty="0"/>
              <a:t>Songs about privacy, and protecting our children from evil corporations and philanthropic foundations that want their data</a:t>
            </a:r>
          </a:p>
          <a:p>
            <a:endParaRPr lang="en-US" dirty="0"/>
          </a:p>
          <a:p>
            <a:r>
              <a:rPr lang="en-US" dirty="0" smtClean="0"/>
              <a:t>Songs that may sweep away all the potential of EDM and LAK</a:t>
            </a:r>
          </a:p>
          <a:p>
            <a:endParaRPr lang="en-US" dirty="0"/>
          </a:p>
        </p:txBody>
      </p:sp>
    </p:spTree>
    <p:extLst>
      <p:ext uri="{BB962C8B-B14F-4D97-AF65-F5344CB8AC3E}">
        <p14:creationId xmlns:p14="http://schemas.microsoft.com/office/powerpoint/2010/main" val="41792910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Although there are other songs right around the corner…</a:t>
            </a:r>
            <a:endParaRPr lang="en-US" dirty="0"/>
          </a:p>
        </p:txBody>
      </p:sp>
      <p:sp>
        <p:nvSpPr>
          <p:cNvPr id="3" name="Content Placeholder 2"/>
          <p:cNvSpPr>
            <a:spLocks noGrp="1"/>
          </p:cNvSpPr>
          <p:nvPr>
            <p:ph idx="1"/>
          </p:nvPr>
        </p:nvSpPr>
        <p:spPr/>
        <p:txBody>
          <a:bodyPr/>
          <a:lstStyle/>
          <a:p>
            <a:r>
              <a:rPr lang="en-US" dirty="0"/>
              <a:t>Songs about privacy, and protecting our children from evil corporations and philanthropic foundations that want their data</a:t>
            </a:r>
          </a:p>
          <a:p>
            <a:endParaRPr lang="en-US" dirty="0"/>
          </a:p>
          <a:p>
            <a:r>
              <a:rPr lang="en-US" dirty="0" smtClean="0"/>
              <a:t>Songs that may sweep away all the potential of EDM and LAK</a:t>
            </a:r>
          </a:p>
          <a:p>
            <a:endParaRPr lang="en-US" dirty="0"/>
          </a:p>
          <a:p>
            <a:r>
              <a:rPr lang="en-US" dirty="0" smtClean="0"/>
              <a:t>By locking down all the data</a:t>
            </a:r>
          </a:p>
        </p:txBody>
      </p:sp>
    </p:spTree>
    <p:extLst>
      <p:ext uri="{BB962C8B-B14F-4D97-AF65-F5344CB8AC3E}">
        <p14:creationId xmlns:p14="http://schemas.microsoft.com/office/powerpoint/2010/main" val="12751039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Although there are other songs right around the corner…</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a:t>Songs about privacy, and protecting our children from evil corporations and philanthropic foundations that want their data</a:t>
            </a:r>
          </a:p>
          <a:p>
            <a:endParaRPr lang="en-US" dirty="0"/>
          </a:p>
          <a:p>
            <a:r>
              <a:rPr lang="en-US" dirty="0" smtClean="0"/>
              <a:t>Songs that may sweep away all the potential of EDM and LAK</a:t>
            </a:r>
          </a:p>
          <a:p>
            <a:endParaRPr lang="en-US" dirty="0"/>
          </a:p>
          <a:p>
            <a:r>
              <a:rPr lang="en-US" dirty="0" smtClean="0"/>
              <a:t>By locking down all the data</a:t>
            </a:r>
          </a:p>
          <a:p>
            <a:pPr lvl="1"/>
            <a:r>
              <a:rPr lang="en-US" dirty="0" smtClean="0"/>
              <a:t>Or worse, requiring education providers to throw it all out</a:t>
            </a:r>
            <a:endParaRPr lang="en-US" dirty="0"/>
          </a:p>
        </p:txBody>
      </p:sp>
    </p:spTree>
    <p:extLst>
      <p:ext uri="{BB962C8B-B14F-4D97-AF65-F5344CB8AC3E}">
        <p14:creationId xmlns:p14="http://schemas.microsoft.com/office/powerpoint/2010/main" val="4733642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good we can do…</a:t>
            </a:r>
            <a:endParaRPr lang="en-US" dirty="0"/>
          </a:p>
        </p:txBody>
      </p:sp>
      <p:sp>
        <p:nvSpPr>
          <p:cNvPr id="3" name="Content Placeholder 2"/>
          <p:cNvSpPr>
            <a:spLocks noGrp="1"/>
          </p:cNvSpPr>
          <p:nvPr>
            <p:ph idx="1"/>
          </p:nvPr>
        </p:nvSpPr>
        <p:spPr/>
        <p:txBody>
          <a:bodyPr/>
          <a:lstStyle/>
          <a:p>
            <a:r>
              <a:rPr lang="en-US" dirty="0" smtClean="0"/>
              <a:t>May be swept away by the forces of political change</a:t>
            </a:r>
            <a:endParaRPr lang="en-US" dirty="0"/>
          </a:p>
        </p:txBody>
      </p:sp>
    </p:spTree>
    <p:extLst>
      <p:ext uri="{BB962C8B-B14F-4D97-AF65-F5344CB8AC3E}">
        <p14:creationId xmlns:p14="http://schemas.microsoft.com/office/powerpoint/2010/main" val="20711655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learn more about that</a:t>
            </a:r>
            <a:endParaRPr lang="en-US" dirty="0"/>
          </a:p>
        </p:txBody>
      </p:sp>
      <p:sp>
        <p:nvSpPr>
          <p:cNvPr id="3" name="Content Placeholder 2"/>
          <p:cNvSpPr>
            <a:spLocks noGrp="1"/>
          </p:cNvSpPr>
          <p:nvPr>
            <p:ph idx="1"/>
          </p:nvPr>
        </p:nvSpPr>
        <p:spPr/>
        <p:txBody>
          <a:bodyPr/>
          <a:lstStyle/>
          <a:p>
            <a:r>
              <a:rPr lang="en-US" dirty="0" smtClean="0"/>
              <a:t>Take Gary </a:t>
            </a:r>
            <a:r>
              <a:rPr lang="en-US" dirty="0" err="1" smtClean="0"/>
              <a:t>Natriello’s</a:t>
            </a:r>
            <a:r>
              <a:rPr lang="en-US" dirty="0" smtClean="0"/>
              <a:t> class</a:t>
            </a:r>
            <a:br>
              <a:rPr lang="en-US" dirty="0" smtClean="0"/>
            </a:br>
            <a:r>
              <a:rPr lang="en-US" dirty="0" smtClean="0"/>
              <a:t>“</a:t>
            </a:r>
            <a:r>
              <a:rPr lang="en-US" dirty="0"/>
              <a:t>Normative Perspectives on the Analysis of Learning and </a:t>
            </a:r>
            <a:r>
              <a:rPr lang="en-US" dirty="0" smtClean="0"/>
              <a:t>Learners”</a:t>
            </a:r>
            <a:endParaRPr lang="en-US" dirty="0"/>
          </a:p>
        </p:txBody>
      </p:sp>
    </p:spTree>
    <p:extLst>
      <p:ext uri="{BB962C8B-B14F-4D97-AF65-F5344CB8AC3E}">
        <p14:creationId xmlns:p14="http://schemas.microsoft.com/office/powerpoint/2010/main" val="5924975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And to learn more about EDM methods</a:t>
            </a:r>
            <a:endParaRPr lang="en-US" dirty="0"/>
          </a:p>
        </p:txBody>
      </p:sp>
      <p:sp>
        <p:nvSpPr>
          <p:cNvPr id="3" name="Content Placeholder 2"/>
          <p:cNvSpPr>
            <a:spLocks noGrp="1"/>
          </p:cNvSpPr>
          <p:nvPr>
            <p:ph idx="1"/>
          </p:nvPr>
        </p:nvSpPr>
        <p:spPr/>
        <p:txBody>
          <a:bodyPr/>
          <a:lstStyle/>
          <a:p>
            <a:r>
              <a:rPr lang="en-US" dirty="0" smtClean="0"/>
              <a:t>Take Core Methods in EDM</a:t>
            </a:r>
            <a:endParaRPr lang="en-US" dirty="0"/>
          </a:p>
        </p:txBody>
      </p:sp>
    </p:spTree>
    <p:extLst>
      <p:ext uri="{BB962C8B-B14F-4D97-AF65-F5344CB8AC3E}">
        <p14:creationId xmlns:p14="http://schemas.microsoft.com/office/powerpoint/2010/main" val="3213553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98459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it</a:t>
            </a:r>
            <a:endParaRPr lang="en-US" dirty="0"/>
          </a:p>
        </p:txBody>
      </p:sp>
      <p:sp>
        <p:nvSpPr>
          <p:cNvPr id="3" name="Content Placeholder 2"/>
          <p:cNvSpPr>
            <a:spLocks noGrp="1"/>
          </p:cNvSpPr>
          <p:nvPr>
            <p:ph idx="1"/>
          </p:nvPr>
        </p:nvSpPr>
        <p:spPr/>
        <p:txBody>
          <a:bodyPr/>
          <a:lstStyle/>
          <a:p>
            <a:r>
              <a:rPr lang="en-US" dirty="0" smtClean="0"/>
              <a:t>I hope you’ve enjoyed the course</a:t>
            </a:r>
          </a:p>
          <a:p>
            <a:endParaRPr lang="en-US" dirty="0" smtClean="0"/>
          </a:p>
          <a:p>
            <a:r>
              <a:rPr lang="en-US" dirty="0" smtClean="0"/>
              <a:t>It’s been a pleasure and a privilege for me to teach you</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781300" y="6400800"/>
            <a:ext cx="2819400" cy="369332"/>
          </a:xfrm>
          <a:prstGeom prst="rect">
            <a:avLst/>
          </a:prstGeom>
          <a:noFill/>
        </p:spPr>
        <p:txBody>
          <a:bodyPr wrap="square" rtlCol="0">
            <a:spAutoFit/>
          </a:bodyPr>
          <a:lstStyle/>
          <a:p>
            <a:r>
              <a:rPr lang="en-US" dirty="0" smtClean="0"/>
              <a:t>Educational Data Mining</a:t>
            </a:r>
            <a:endParaRPr lang="en-US" dirty="0"/>
          </a:p>
        </p:txBody>
      </p:sp>
      <p:sp>
        <p:nvSpPr>
          <p:cNvPr id="7" name="TextBox 6"/>
          <p:cNvSpPr txBox="1"/>
          <p:nvPr/>
        </p:nvSpPr>
        <p:spPr>
          <a:xfrm>
            <a:off x="3238500" y="2117035"/>
            <a:ext cx="2286000" cy="369332"/>
          </a:xfrm>
          <a:prstGeom prst="rect">
            <a:avLst/>
          </a:prstGeom>
          <a:noFill/>
        </p:spPr>
        <p:txBody>
          <a:bodyPr wrap="square" rtlCol="0">
            <a:spAutoFit/>
          </a:bodyPr>
          <a:lstStyle/>
          <a:p>
            <a:r>
              <a:rPr lang="en-US" dirty="0" smtClean="0"/>
              <a:t>Learning Analytics</a:t>
            </a:r>
            <a:endParaRPr lang="en-US" dirty="0"/>
          </a:p>
        </p:txBody>
      </p:sp>
      <p:sp>
        <p:nvSpPr>
          <p:cNvPr id="8" name="TextBox 7"/>
          <p:cNvSpPr txBox="1"/>
          <p:nvPr/>
        </p:nvSpPr>
        <p:spPr>
          <a:xfrm>
            <a:off x="7305261" y="3775501"/>
            <a:ext cx="1447800" cy="1200329"/>
          </a:xfrm>
          <a:prstGeom prst="rect">
            <a:avLst/>
          </a:prstGeom>
          <a:noFill/>
        </p:spPr>
        <p:txBody>
          <a:bodyPr wrap="square" rtlCol="0">
            <a:spAutoFit/>
          </a:bodyPr>
          <a:lstStyle/>
          <a:p>
            <a:r>
              <a:rPr lang="en-US" dirty="0" smtClean="0"/>
              <a:t>Big Data in Education/ Learning at Scale</a:t>
            </a:r>
            <a:endParaRPr lang="en-US" dirty="0"/>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Where do you fit?</a:t>
            </a:r>
            <a:endParaRPr kumimoji="0" lang="en-US"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TextBox 9"/>
          <p:cNvSpPr txBox="1"/>
          <p:nvPr/>
        </p:nvSpPr>
        <p:spPr>
          <a:xfrm>
            <a:off x="0" y="4086495"/>
            <a:ext cx="1828800" cy="646331"/>
          </a:xfrm>
          <a:prstGeom prst="rect">
            <a:avLst/>
          </a:prstGeom>
          <a:noFill/>
        </p:spPr>
        <p:txBody>
          <a:bodyPr wrap="square" rtlCol="0">
            <a:spAutoFit/>
          </a:bodyPr>
          <a:lstStyle/>
          <a:p>
            <a:r>
              <a:rPr lang="en-US" dirty="0" smtClean="0"/>
              <a:t>“Educational</a:t>
            </a:r>
            <a:br>
              <a:rPr lang="en-US" dirty="0" smtClean="0"/>
            </a:br>
            <a:r>
              <a:rPr lang="en-US" dirty="0" smtClean="0"/>
              <a:t>Data Sciences”?</a:t>
            </a:r>
            <a:endParaRPr lang="en-US" dirty="0"/>
          </a:p>
        </p:txBody>
      </p:sp>
    </p:spTree>
    <p:extLst>
      <p:ext uri="{BB962C8B-B14F-4D97-AF65-F5344CB8AC3E}">
        <p14:creationId xmlns:p14="http://schemas.microsoft.com/office/powerpoint/2010/main" val="252532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 </a:t>
            </a:r>
            <a:r>
              <a:rPr lang="en-US" dirty="0" smtClean="0"/>
              <a:t>you may recall from the </a:t>
            </a:r>
            <a:br>
              <a:rPr lang="en-US" dirty="0" smtClean="0"/>
            </a:br>
            <a:r>
              <a:rPr lang="en-US" dirty="0" err="1" smtClean="0"/>
              <a:t>Greeno</a:t>
            </a:r>
            <a:r>
              <a:rPr lang="en-US" dirty="0" smtClean="0"/>
              <a:t>-Simon et al. debates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Researchers have difficulty understanding research from opposite paradigms</a:t>
            </a:r>
          </a:p>
          <a:p>
            <a:r>
              <a:rPr lang="en-US" dirty="0" smtClean="0"/>
              <a:t>Researchers tend to dismiss value of other </a:t>
            </a:r>
            <a:r>
              <a:rPr lang="en-US" dirty="0" smtClean="0"/>
              <a:t>paradigms</a:t>
            </a:r>
          </a:p>
          <a:p>
            <a:r>
              <a:rPr lang="en-US" dirty="0"/>
              <a:t>Researchers who are strongly identified with one position tend to find research drawing on </a:t>
            </a:r>
            <a:r>
              <a:rPr lang="en-US" dirty="0" smtClean="0"/>
              <a:t>different assumptions</a:t>
            </a:r>
            <a:endParaRPr lang="en-US" dirty="0"/>
          </a:p>
          <a:p>
            <a:pPr lvl="1"/>
            <a:r>
              <a:rPr lang="en-US" dirty="0"/>
              <a:t>incomprehensible, outdated, acting in bad faith, </a:t>
            </a:r>
            <a:br>
              <a:rPr lang="en-US" dirty="0"/>
            </a:br>
            <a:r>
              <a:rPr lang="en-US" dirty="0"/>
              <a:t>or even evil</a:t>
            </a:r>
          </a:p>
          <a:p>
            <a:pPr lvl="1"/>
            <a:r>
              <a:rPr lang="en-US" dirty="0"/>
              <a:t>as with the articles we read </a:t>
            </a:r>
            <a:r>
              <a:rPr lang="en-US" dirty="0" smtClean="0"/>
              <a:t>in the first class</a:t>
            </a:r>
            <a:endParaRPr lang="en-US" dirty="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Can’t we all just get along?</a:t>
            </a:r>
            <a:endParaRPr lang="en-US" dirty="0"/>
          </a:p>
        </p:txBody>
      </p:sp>
      <p:pic>
        <p:nvPicPr>
          <p:cNvPr id="43010" name="Picture 2" descr="http://www.hcii.cmu.edu/system/files/imagecache/Image_resize/images/faculty/pavlik_0.jpg"/>
          <p:cNvPicPr>
            <a:picLocks noChangeAspect="1" noChangeArrowheads="1"/>
          </p:cNvPicPr>
          <p:nvPr/>
        </p:nvPicPr>
        <p:blipFill>
          <a:blip r:embed="rId2" cstate="print"/>
          <a:srcRect/>
          <a:stretch>
            <a:fillRect/>
          </a:stretch>
        </p:blipFill>
        <p:spPr bwMode="auto">
          <a:xfrm>
            <a:off x="2819400" y="2362200"/>
            <a:ext cx="3143250" cy="31432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5819</TotalTime>
  <Words>2083</Words>
  <Application>Microsoft Office PowerPoint</Application>
  <PresentationFormat>On-screen Show (4:3)</PresentationFormat>
  <Paragraphs>183</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Learning Analytics:  Process &amp; Theory</vt:lpstr>
      <vt:lpstr>Today’s Class</vt:lpstr>
      <vt:lpstr>PowerPoint Presentation</vt:lpstr>
      <vt:lpstr>PowerPoint Presentation</vt:lpstr>
      <vt:lpstr>Given what we have read</vt:lpstr>
      <vt:lpstr>PowerPoint Presentation</vt:lpstr>
      <vt:lpstr>Comments? Questions?</vt:lpstr>
      <vt:lpstr>As you may recall from the  Greeno-Simon et al. debates</vt:lpstr>
      <vt:lpstr>Can’t we all just get along?</vt:lpstr>
      <vt:lpstr>Pavlik</vt:lpstr>
      <vt:lpstr>Pavlik</vt:lpstr>
      <vt:lpstr>Pavlik</vt:lpstr>
      <vt:lpstr>Pavlik</vt:lpstr>
      <vt:lpstr>Pavlik</vt:lpstr>
      <vt:lpstr>Pavlik</vt:lpstr>
      <vt:lpstr>Resolution of Conflict</vt:lpstr>
      <vt:lpstr>Resolution of Conflict</vt:lpstr>
      <vt:lpstr>Thoughts? Comments?</vt:lpstr>
      <vt:lpstr>So, is Pavlik…</vt:lpstr>
      <vt:lpstr>So, is Pavlik…</vt:lpstr>
      <vt:lpstr>How…</vt:lpstr>
      <vt:lpstr>So, I’m serious</vt:lpstr>
      <vt:lpstr>Can we all just get along?</vt:lpstr>
      <vt:lpstr>What are the consequences of not getting along?</vt:lpstr>
      <vt:lpstr>Papert and Perestroika</vt:lpstr>
      <vt:lpstr>Papert and Perestroika</vt:lpstr>
      <vt:lpstr>Papert and Perestroika</vt:lpstr>
      <vt:lpstr>Papert and Perestroika</vt:lpstr>
      <vt:lpstr>Papert and Perestroika</vt:lpstr>
      <vt:lpstr>Papert vs Pavlik</vt:lpstr>
      <vt:lpstr>Papert vs Pavlik</vt:lpstr>
      <vt:lpstr>Reasons for hope</vt:lpstr>
      <vt:lpstr>Is this?</vt:lpstr>
      <vt:lpstr>Can’t we just…</vt:lpstr>
      <vt:lpstr>Can’t we just get some work done?</vt:lpstr>
      <vt:lpstr>Can’t we just get some work done?</vt:lpstr>
      <vt:lpstr>Why do I anchor this class  with this topic?</vt:lpstr>
      <vt:lpstr>Why do I anchor this class  with this topic?</vt:lpstr>
      <vt:lpstr>The Spanish Civil War</vt:lpstr>
      <vt:lpstr>The Spanish Civil War</vt:lpstr>
      <vt:lpstr>The Spanish Civil War</vt:lpstr>
      <vt:lpstr>In war</vt:lpstr>
      <vt:lpstr>Science</vt:lpstr>
      <vt:lpstr>Science</vt:lpstr>
      <vt:lpstr>What wins in learning science?</vt:lpstr>
      <vt:lpstr>What wins in learning analytics?</vt:lpstr>
      <vt:lpstr>Ultimately, in learning science</vt:lpstr>
      <vt:lpstr>Ultimately, in learning science</vt:lpstr>
      <vt:lpstr>Although there are other songs right around the corner…</vt:lpstr>
      <vt:lpstr>Although there are other songs right around the corner…</vt:lpstr>
      <vt:lpstr>Although there are other songs right around the corner…</vt:lpstr>
      <vt:lpstr>Although there are other songs right around the corner…</vt:lpstr>
      <vt:lpstr>Although there are other songs right around the corner…</vt:lpstr>
      <vt:lpstr>Everything good we can do…</vt:lpstr>
      <vt:lpstr>To learn more about that</vt:lpstr>
      <vt:lpstr>And to learn more about EDM methods</vt:lpstr>
      <vt:lpstr>Final questions?</vt:lpstr>
      <vt:lpstr>That’s it</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Think-Aloud Protocols</dc:title>
  <dc:creator>rsbaker</dc:creator>
  <cp:lastModifiedBy>Ryan Baker</cp:lastModifiedBy>
  <cp:revision>1175</cp:revision>
  <dcterms:created xsi:type="dcterms:W3CDTF">2010-02-05T02:14:39Z</dcterms:created>
  <dcterms:modified xsi:type="dcterms:W3CDTF">2014-05-03T01:40:36Z</dcterms:modified>
</cp:coreProperties>
</file>