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6" r:id="rId2"/>
    <p:sldId id="292" r:id="rId3"/>
    <p:sldId id="293" r:id="rId4"/>
    <p:sldId id="294" r:id="rId5"/>
    <p:sldId id="295" r:id="rId6"/>
    <p:sldId id="296" r:id="rId7"/>
    <p:sldId id="297" r:id="rId8"/>
    <p:sldId id="298" r:id="rId9"/>
    <p:sldId id="299" r:id="rId10"/>
    <p:sldId id="300" r:id="rId11"/>
    <p:sldId id="374" r:id="rId12"/>
    <p:sldId id="302" r:id="rId13"/>
    <p:sldId id="303" r:id="rId14"/>
    <p:sldId id="304" r:id="rId15"/>
    <p:sldId id="305" r:id="rId16"/>
    <p:sldId id="306" r:id="rId17"/>
    <p:sldId id="307" r:id="rId18"/>
    <p:sldId id="308" r:id="rId19"/>
    <p:sldId id="309" r:id="rId20"/>
    <p:sldId id="376"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327" r:id="rId39"/>
    <p:sldId id="328" r:id="rId40"/>
    <p:sldId id="329" r:id="rId41"/>
    <p:sldId id="330" r:id="rId42"/>
    <p:sldId id="331" r:id="rId43"/>
    <p:sldId id="332" r:id="rId44"/>
    <p:sldId id="333" r:id="rId45"/>
    <p:sldId id="334" r:id="rId46"/>
    <p:sldId id="335" r:id="rId47"/>
    <p:sldId id="336" r:id="rId48"/>
    <p:sldId id="337" r:id="rId49"/>
    <p:sldId id="338" r:id="rId50"/>
    <p:sldId id="339" r:id="rId51"/>
    <p:sldId id="340" r:id="rId52"/>
    <p:sldId id="341" r:id="rId53"/>
    <p:sldId id="342" r:id="rId54"/>
    <p:sldId id="343" r:id="rId55"/>
    <p:sldId id="344" r:id="rId56"/>
    <p:sldId id="345" r:id="rId57"/>
    <p:sldId id="346" r:id="rId58"/>
    <p:sldId id="347" r:id="rId59"/>
    <p:sldId id="348" r:id="rId60"/>
    <p:sldId id="349" r:id="rId61"/>
    <p:sldId id="350" r:id="rId62"/>
    <p:sldId id="351" r:id="rId63"/>
    <p:sldId id="352" r:id="rId64"/>
    <p:sldId id="353" r:id="rId65"/>
    <p:sldId id="354" r:id="rId66"/>
    <p:sldId id="355" r:id="rId67"/>
    <p:sldId id="356" r:id="rId68"/>
    <p:sldId id="357" r:id="rId69"/>
    <p:sldId id="358" r:id="rId70"/>
    <p:sldId id="359" r:id="rId71"/>
    <p:sldId id="360" r:id="rId72"/>
    <p:sldId id="361" r:id="rId73"/>
    <p:sldId id="362" r:id="rId74"/>
    <p:sldId id="379" r:id="rId75"/>
    <p:sldId id="363" r:id="rId76"/>
    <p:sldId id="364" r:id="rId77"/>
    <p:sldId id="366" r:id="rId78"/>
    <p:sldId id="380" r:id="rId79"/>
    <p:sldId id="371" r:id="rId80"/>
    <p:sldId id="378" r:id="rId81"/>
    <p:sldId id="271"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91B0A1-4038-4773-A268-AF0CEF7389E4}" type="datetimeFigureOut">
              <a:rPr lang="en-US" smtClean="0"/>
              <a:t>11/12/2019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FC48B-6106-43BD-A4E3-9A397C66D671}" type="slidenum">
              <a:rPr lang="en-US" smtClean="0"/>
              <a:t>‹#›</a:t>
            </a:fld>
            <a:endParaRPr lang="en-US"/>
          </a:p>
        </p:txBody>
      </p:sp>
    </p:spTree>
    <p:extLst>
      <p:ext uri="{BB962C8B-B14F-4D97-AF65-F5344CB8AC3E}">
        <p14:creationId xmlns:p14="http://schemas.microsoft.com/office/powerpoint/2010/main" val="2355101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Decomposed linear argument versus dialectic</a:t>
            </a:r>
          </a:p>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11/12/2019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3.jpeg"/><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Learning Analytics: </a:t>
            </a:r>
            <a:br>
              <a:rPr lang="en-US" dirty="0"/>
            </a:br>
            <a:r>
              <a:rPr lang="en-US" dirty="0"/>
              <a:t>Process &amp; Theory</a:t>
            </a:r>
          </a:p>
        </p:txBody>
      </p:sp>
      <p:sp>
        <p:nvSpPr>
          <p:cNvPr id="3" name="Subtitle 2"/>
          <p:cNvSpPr>
            <a:spLocks noGrp="1"/>
          </p:cNvSpPr>
          <p:nvPr>
            <p:ph type="subTitle" idx="1"/>
          </p:nvPr>
        </p:nvSpPr>
        <p:spPr/>
        <p:txBody>
          <a:bodyPr/>
          <a:lstStyle/>
          <a:p>
            <a:r>
              <a:rPr lang="en-US" dirty="0"/>
              <a:t>January 27, 2014</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Jim </a:t>
            </a:r>
            <a:r>
              <a:rPr lang="en-US" dirty="0" err="1"/>
              <a:t>Greeno</a:t>
            </a:r>
            <a:endParaRPr lang="en-US" dirty="0"/>
          </a:p>
        </p:txBody>
      </p:sp>
      <p:sp>
        <p:nvSpPr>
          <p:cNvPr id="3" name="Content Placeholder 2"/>
          <p:cNvSpPr>
            <a:spLocks noGrp="1"/>
          </p:cNvSpPr>
          <p:nvPr>
            <p:ph idx="1"/>
          </p:nvPr>
        </p:nvSpPr>
        <p:spPr/>
        <p:txBody>
          <a:bodyPr/>
          <a:lstStyle/>
          <a:p>
            <a:r>
              <a:rPr lang="en-US" dirty="0"/>
              <a:t>Key theoretician of </a:t>
            </a:r>
            <a:r>
              <a:rPr lang="en-US" dirty="0" err="1"/>
              <a:t>situationalist</a:t>
            </a:r>
            <a:r>
              <a:rPr lang="en-US" dirty="0"/>
              <a:t> perspective</a:t>
            </a:r>
          </a:p>
          <a:p>
            <a:r>
              <a:rPr lang="en-US" dirty="0"/>
              <a:t>Former editor of </a:t>
            </a:r>
            <a:r>
              <a:rPr lang="en-US" i="1" dirty="0"/>
              <a:t>Cognitive Science</a:t>
            </a:r>
            <a:endParaRPr lang="en-US" dirty="0"/>
          </a:p>
        </p:txBody>
      </p:sp>
      <p:pic>
        <p:nvPicPr>
          <p:cNvPr id="6" name="Picture 8" descr="http://t2.gstatic.com/images?q=tbn:eJHGpju4fiL6rM%3Ahttp://www.chronicle.pitt.edu/wp-content/uploads/2008/10/jim_greeno_10041.jpg"/>
          <p:cNvPicPr>
            <a:picLocks noChangeAspect="1" noChangeArrowheads="1"/>
          </p:cNvPicPr>
          <p:nvPr/>
        </p:nvPicPr>
        <p:blipFill>
          <a:blip r:embed="rId2" cstate="print"/>
          <a:srcRect/>
          <a:stretch>
            <a:fillRect/>
          </a:stretch>
        </p:blipFill>
        <p:spPr bwMode="auto">
          <a:xfrm>
            <a:off x="0" y="5410200"/>
            <a:ext cx="1447799" cy="1447800"/>
          </a:xfrm>
          <a:prstGeom prst="rect">
            <a:avLst/>
          </a:prstGeom>
          <a:noFill/>
        </p:spPr>
      </p:pic>
    </p:spTree>
    <p:extLst>
      <p:ext uri="{BB962C8B-B14F-4D97-AF65-F5344CB8AC3E}">
        <p14:creationId xmlns:p14="http://schemas.microsoft.com/office/powerpoint/2010/main" val="2906734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OK, first the obvious part</a:t>
            </a:r>
          </a:p>
        </p:txBody>
      </p:sp>
      <p:sp>
        <p:nvSpPr>
          <p:cNvPr id="3" name="Content Placeholder 2"/>
          <p:cNvSpPr>
            <a:spLocks noGrp="1"/>
          </p:cNvSpPr>
          <p:nvPr>
            <p:ph idx="1"/>
          </p:nvPr>
        </p:nvSpPr>
        <p:spPr/>
        <p:txBody>
          <a:bodyPr/>
          <a:lstStyle/>
          <a:p>
            <a:r>
              <a:rPr lang="en-US" dirty="0"/>
              <a:t>Who thinks that these articles represented the tone and rhetoric that we should emulate as scientists?</a:t>
            </a:r>
            <a:br>
              <a:rPr lang="en-US" dirty="0"/>
            </a:br>
            <a:endParaRPr lang="en-US" dirty="0"/>
          </a:p>
          <a:p>
            <a:r>
              <a:rPr lang="en-US" dirty="0"/>
              <a:t>Why or why not?</a:t>
            </a:r>
          </a:p>
        </p:txBody>
      </p:sp>
    </p:spTree>
    <p:extLst>
      <p:ext uri="{BB962C8B-B14F-4D97-AF65-F5344CB8AC3E}">
        <p14:creationId xmlns:p14="http://schemas.microsoft.com/office/powerpoint/2010/main" val="2416662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scientific differences between </a:t>
            </a:r>
            <a:r>
              <a:rPr lang="en-US" dirty="0" err="1"/>
              <a:t>Greeno</a:t>
            </a:r>
            <a:r>
              <a:rPr lang="en-US" dirty="0"/>
              <a:t> and Anderson et al?</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1640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Three that I think are key</a:t>
            </a:r>
          </a:p>
        </p:txBody>
      </p:sp>
      <p:sp>
        <p:nvSpPr>
          <p:cNvPr id="3" name="Content Placeholder 2"/>
          <p:cNvSpPr>
            <a:spLocks noGrp="1"/>
          </p:cNvSpPr>
          <p:nvPr>
            <p:ph idx="1"/>
          </p:nvPr>
        </p:nvSpPr>
        <p:spPr/>
        <p:txBody>
          <a:bodyPr/>
          <a:lstStyle/>
          <a:p>
            <a:r>
              <a:rPr lang="en-US" dirty="0"/>
              <a:t>Understanding learning in context as part of a system, versus understanding learning as something that an individual does</a:t>
            </a:r>
          </a:p>
          <a:p>
            <a:r>
              <a:rPr lang="en-US" dirty="0"/>
              <a:t>Arguing for learning in context versus abstract transferrable learning</a:t>
            </a:r>
          </a:p>
          <a:p>
            <a:r>
              <a:rPr lang="en-US" dirty="0"/>
              <a:t>Arguing for the decomposability of learning phenomena versus arguing for a holistic/systems perspective</a:t>
            </a:r>
          </a:p>
          <a:p>
            <a:endParaRPr lang="en-US" dirty="0"/>
          </a:p>
        </p:txBody>
      </p:sp>
    </p:spTree>
    <p:extLst>
      <p:ext uri="{BB962C8B-B14F-4D97-AF65-F5344CB8AC3E}">
        <p14:creationId xmlns:p14="http://schemas.microsoft.com/office/powerpoint/2010/main" val="3505406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(according to </a:t>
            </a:r>
            <a:r>
              <a:rPr lang="en-US" dirty="0" err="1"/>
              <a:t>Greeno</a:t>
            </a:r>
            <a:r>
              <a:rPr lang="en-US" dirty="0"/>
              <a:t>)</a:t>
            </a:r>
          </a:p>
        </p:txBody>
      </p:sp>
      <p:graphicFrame>
        <p:nvGraphicFramePr>
          <p:cNvPr id="4" name="Table 3"/>
          <p:cNvGraphicFramePr>
            <a:graphicFrameLocks noGrp="1"/>
          </p:cNvGraphicFramePr>
          <p:nvPr/>
        </p:nvGraphicFramePr>
        <p:xfrm>
          <a:off x="457200" y="1397000"/>
          <a:ext cx="8153400" cy="5156200"/>
        </p:xfrm>
        <a:graphic>
          <a:graphicData uri="http://schemas.openxmlformats.org/drawingml/2006/table">
            <a:tbl>
              <a:tblPr firstRow="1" bandRow="1">
                <a:tableStyleId>{073A0DAA-6AF3-43AB-8588-CEC1D06C72B9}</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909036">
                <a:tc>
                  <a:txBody>
                    <a:bodyPr/>
                    <a:lstStyle/>
                    <a:p>
                      <a:pPr algn="ctr"/>
                      <a:r>
                        <a:rPr lang="en-US" sz="3600" dirty="0"/>
                        <a:t>Cognitive</a:t>
                      </a:r>
                    </a:p>
                  </a:txBody>
                  <a:tcPr/>
                </a:tc>
                <a:tc>
                  <a:txBody>
                    <a:bodyPr/>
                    <a:lstStyle/>
                    <a:p>
                      <a:pPr algn="ctr"/>
                      <a:r>
                        <a:rPr lang="en-US" sz="3600" dirty="0" err="1"/>
                        <a:t>Situative</a:t>
                      </a:r>
                      <a:endParaRPr lang="en-US" sz="3600" dirty="0"/>
                    </a:p>
                  </a:txBody>
                  <a:tcPr/>
                </a:tc>
                <a:extLst>
                  <a:ext uri="{0D108BD9-81ED-4DB2-BD59-A6C34878D82A}">
                    <a16:rowId xmlns:a16="http://schemas.microsoft.com/office/drawing/2014/main" val="10000"/>
                  </a:ext>
                </a:extLst>
              </a:tr>
              <a:tr h="1113334">
                <a:tc>
                  <a:txBody>
                    <a:bodyPr/>
                    <a:lstStyle/>
                    <a:p>
                      <a:r>
                        <a:rPr lang="en-US" sz="1200" b="1" kern="1200" baseline="0" dirty="0">
                          <a:solidFill>
                            <a:schemeClr val="dk1"/>
                          </a:solidFill>
                          <a:latin typeface="+mn-lt"/>
                          <a:ea typeface="+mn-ea"/>
                          <a:cs typeface="+mn-cs"/>
                        </a:rPr>
                        <a:t>How tightly bound is the knowledge to the context in which it is acquired? </a:t>
                      </a:r>
                      <a:endParaRPr lang="en-US" sz="1200" dirty="0"/>
                    </a:p>
                  </a:txBody>
                  <a:tcPr/>
                </a:tc>
                <a:tc>
                  <a:txBody>
                    <a:bodyPr/>
                    <a:lstStyle/>
                    <a:p>
                      <a:r>
                        <a:rPr lang="en-US" sz="1200" b="1" kern="1200" baseline="0" dirty="0">
                          <a:solidFill>
                            <a:schemeClr val="dk1"/>
                          </a:solidFill>
                          <a:latin typeface="+mn-lt"/>
                          <a:ea typeface="+mn-ea"/>
                          <a:cs typeface="+mn-cs"/>
                        </a:rPr>
                        <a:t>Does activity that occurs in one type of situation have aspects that were learned as practices and interactions with the resources available in that type of situation, and does it have aspects that were learned as practices and interactions with resources in some quite different type of situation? </a:t>
                      </a:r>
                      <a:endParaRPr lang="en-US" sz="1200" dirty="0"/>
                    </a:p>
                  </a:txBody>
                  <a:tcPr/>
                </a:tc>
                <a:extLst>
                  <a:ext uri="{0D108BD9-81ED-4DB2-BD59-A6C34878D82A}">
                    <a16:rowId xmlns:a16="http://schemas.microsoft.com/office/drawing/2014/main" val="10001"/>
                  </a:ext>
                </a:extLst>
              </a:tr>
              <a:tr h="1315758">
                <a:tc>
                  <a:txBody>
                    <a:bodyPr/>
                    <a:lstStyle/>
                    <a:p>
                      <a:r>
                        <a:rPr lang="en-US" sz="1200" b="1" kern="1200" baseline="0" dirty="0">
                          <a:solidFill>
                            <a:schemeClr val="dk1"/>
                          </a:solidFill>
                          <a:latin typeface="+mn-lt"/>
                          <a:ea typeface="+mn-ea"/>
                          <a:cs typeface="+mn-cs"/>
                        </a:rPr>
                        <a:t>Will complex skills be acquired more successfully if instruction in various independent </a:t>
                      </a:r>
                      <a:r>
                        <a:rPr lang="en-US" sz="1200" b="1" kern="1200" baseline="0" dirty="0" err="1">
                          <a:solidFill>
                            <a:schemeClr val="dk1"/>
                          </a:solidFill>
                          <a:latin typeface="+mn-lt"/>
                          <a:ea typeface="+mn-ea"/>
                          <a:cs typeface="+mn-cs"/>
                        </a:rPr>
                        <a:t>subskills</a:t>
                      </a:r>
                      <a:r>
                        <a:rPr lang="en-US" sz="1200" b="1" kern="1200" baseline="0" dirty="0">
                          <a:solidFill>
                            <a:schemeClr val="dk1"/>
                          </a:solidFill>
                          <a:latin typeface="+mn-lt"/>
                          <a:ea typeface="+mn-ea"/>
                          <a:cs typeface="+mn-cs"/>
                        </a:rPr>
                        <a:t> is presented separately or in situations where all of the </a:t>
                      </a:r>
                      <a:r>
                        <a:rPr lang="en-US" sz="1200" b="1" kern="1200" baseline="0" dirty="0" err="1">
                          <a:solidFill>
                            <a:schemeClr val="dk1"/>
                          </a:solidFill>
                          <a:latin typeface="+mn-lt"/>
                          <a:ea typeface="+mn-ea"/>
                          <a:cs typeface="+mn-cs"/>
                        </a:rPr>
                        <a:t>subskills</a:t>
                      </a:r>
                      <a:r>
                        <a:rPr lang="en-US" sz="1200" b="1" kern="1200" baseline="0" dirty="0">
                          <a:solidFill>
                            <a:schemeClr val="dk1"/>
                          </a:solidFill>
                          <a:latin typeface="+mn-lt"/>
                          <a:ea typeface="+mn-ea"/>
                          <a:cs typeface="+mn-cs"/>
                        </a:rPr>
                        <a:t> are needed? In particular, will skills of complex social activities be learned more successfully if their independent </a:t>
                      </a:r>
                      <a:r>
                        <a:rPr lang="en-US" sz="1200" b="1" kern="1200" baseline="0" dirty="0" err="1">
                          <a:solidFill>
                            <a:schemeClr val="dk1"/>
                          </a:solidFill>
                          <a:latin typeface="+mn-lt"/>
                          <a:ea typeface="+mn-ea"/>
                          <a:cs typeface="+mn-cs"/>
                        </a:rPr>
                        <a:t>subskills</a:t>
                      </a:r>
                      <a:r>
                        <a:rPr lang="en-US" sz="1200" b="1" kern="1200" baseline="0" dirty="0">
                          <a:solidFill>
                            <a:schemeClr val="dk1"/>
                          </a:solidFill>
                          <a:latin typeface="+mn-lt"/>
                          <a:ea typeface="+mn-ea"/>
                          <a:cs typeface="+mn-cs"/>
                        </a:rPr>
                        <a:t> are learned in situations involving individual practice? </a:t>
                      </a:r>
                      <a:endParaRPr lang="en-US" sz="1200" dirty="0"/>
                    </a:p>
                  </a:txBody>
                  <a:tcPr/>
                </a:tc>
                <a:tc>
                  <a:txBody>
                    <a:bodyPr/>
                    <a:lstStyle/>
                    <a:p>
                      <a:r>
                        <a:rPr lang="en-US" sz="1200" b="1" kern="1200" baseline="0" dirty="0">
                          <a:solidFill>
                            <a:schemeClr val="dk1"/>
                          </a:solidFill>
                          <a:latin typeface="+mn-lt"/>
                          <a:ea typeface="+mn-ea"/>
                          <a:cs typeface="+mn-cs"/>
                        </a:rPr>
                        <a:t>Which combinations and sequences of learning will prepare students best for the kinds of participation in social practices that we value most and contribute most productively to the development of students' identities as learners? </a:t>
                      </a:r>
                      <a:endParaRPr lang="en-US" sz="1200" dirty="0"/>
                    </a:p>
                  </a:txBody>
                  <a:tcPr/>
                </a:tc>
                <a:extLst>
                  <a:ext uri="{0D108BD9-81ED-4DB2-BD59-A6C34878D82A}">
                    <a16:rowId xmlns:a16="http://schemas.microsoft.com/office/drawing/2014/main" val="10002"/>
                  </a:ext>
                </a:extLst>
              </a:tr>
              <a:tr h="909036">
                <a:tc>
                  <a:txBody>
                    <a:bodyPr/>
                    <a:lstStyle/>
                    <a:p>
                      <a:r>
                        <a:rPr lang="en-US" sz="1200" b="1" kern="1200" baseline="0" dirty="0">
                          <a:solidFill>
                            <a:schemeClr val="dk1"/>
                          </a:solidFill>
                          <a:latin typeface="+mn-lt"/>
                          <a:ea typeface="+mn-ea"/>
                          <a:cs typeface="+mn-cs"/>
                        </a:rPr>
                        <a:t>Does knowledge transfer between tasks? </a:t>
                      </a:r>
                      <a:endParaRPr lang="en-US" sz="1200" dirty="0"/>
                    </a:p>
                  </a:txBody>
                  <a:tcPr/>
                </a:tc>
                <a:tc>
                  <a:txBody>
                    <a:bodyPr/>
                    <a:lstStyle/>
                    <a:p>
                      <a:r>
                        <a:rPr lang="en-US" sz="1200" b="1" kern="1200" baseline="0" dirty="0">
                          <a:solidFill>
                            <a:schemeClr val="dk1"/>
                          </a:solidFill>
                          <a:latin typeface="+mn-lt"/>
                          <a:ea typeface="+mn-ea"/>
                          <a:cs typeface="+mn-cs"/>
                        </a:rPr>
                        <a:t>When someone has become more successful at participating in one kind of situation, are there other kinds of situations in which that person would be more adept? </a:t>
                      </a:r>
                      <a:endParaRPr lang="en-US" sz="1200" dirty="0"/>
                    </a:p>
                  </a:txBody>
                  <a:tcPr/>
                </a:tc>
                <a:extLst>
                  <a:ext uri="{0D108BD9-81ED-4DB2-BD59-A6C34878D82A}">
                    <a16:rowId xmlns:a16="http://schemas.microsoft.com/office/drawing/2014/main" val="10003"/>
                  </a:ext>
                </a:extLst>
              </a:tr>
              <a:tr h="909036">
                <a:tc>
                  <a:txBody>
                    <a:bodyPr/>
                    <a:lstStyle/>
                    <a:p>
                      <a:r>
                        <a:rPr lang="en-US" sz="1200" b="1" kern="1200" baseline="0" dirty="0">
                          <a:solidFill>
                            <a:schemeClr val="dk1"/>
                          </a:solidFill>
                          <a:latin typeface="+mn-lt"/>
                          <a:ea typeface="+mn-ea"/>
                          <a:cs typeface="+mn-cs"/>
                        </a:rPr>
                        <a:t>What are the relative advantages and disadvantages of abstract instruction, as op-posed to instruction for specific activity, especially for jobs? </a:t>
                      </a:r>
                      <a:endParaRPr lang="en-US" sz="1200" dirty="0"/>
                    </a:p>
                  </a:txBody>
                  <a:tcPr/>
                </a:tc>
                <a:tc>
                  <a:txBody>
                    <a:bodyPr/>
                    <a:lstStyle/>
                    <a:p>
                      <a:r>
                        <a:rPr lang="en-US" sz="1200" b="1" kern="1200" baseline="0" dirty="0">
                          <a:solidFill>
                            <a:schemeClr val="dk1"/>
                          </a:solidFill>
                          <a:latin typeface="+mn-lt"/>
                          <a:ea typeface="+mn-ea"/>
                          <a:cs typeface="+mn-cs"/>
                        </a:rPr>
                        <a:t>What kinds of abstract representations can contribute productively to meaningful, general learning? </a:t>
                      </a:r>
                      <a:endParaRPr lang="en-US" sz="12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55853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Which group of authors is more comprehensible?</a:t>
            </a:r>
          </a:p>
        </p:txBody>
      </p:sp>
      <p:sp>
        <p:nvSpPr>
          <p:cNvPr id="3" name="Content Placeholder 2"/>
          <p:cNvSpPr>
            <a:spLocks noGrp="1"/>
          </p:cNvSpPr>
          <p:nvPr>
            <p:ph idx="1"/>
          </p:nvPr>
        </p:nvSpPr>
        <p:spPr/>
        <p:txBody>
          <a:bodyPr/>
          <a:lstStyle/>
          <a:p>
            <a:r>
              <a:rPr lang="en-US" dirty="0"/>
              <a:t>Anderson et al</a:t>
            </a:r>
          </a:p>
          <a:p>
            <a:r>
              <a:rPr lang="en-US" dirty="0" err="1"/>
              <a:t>Greeno</a:t>
            </a:r>
            <a:endParaRPr lang="en-US" dirty="0"/>
          </a:p>
          <a:p>
            <a:r>
              <a:rPr lang="en-US" dirty="0"/>
              <a:t>Both are comprehensible</a:t>
            </a:r>
          </a:p>
          <a:p>
            <a:r>
              <a:rPr lang="en-US" dirty="0"/>
              <a:t>Neither are comprehensible</a:t>
            </a:r>
          </a:p>
          <a:p>
            <a:endParaRPr lang="en-US" dirty="0"/>
          </a:p>
        </p:txBody>
      </p:sp>
    </p:spTree>
    <p:extLst>
      <p:ext uri="{BB962C8B-B14F-4D97-AF65-F5344CB8AC3E}">
        <p14:creationId xmlns:p14="http://schemas.microsoft.com/office/powerpoint/2010/main" val="3700280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What are the differences in writing style between the two groups of authors?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17224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What are the differences in writing style between the two groups of authors?</a:t>
            </a:r>
          </a:p>
        </p:txBody>
      </p:sp>
      <p:sp>
        <p:nvSpPr>
          <p:cNvPr id="3" name="Content Placeholder 2"/>
          <p:cNvSpPr>
            <a:spLocks noGrp="1"/>
          </p:cNvSpPr>
          <p:nvPr>
            <p:ph idx="1"/>
          </p:nvPr>
        </p:nvSpPr>
        <p:spPr/>
        <p:txBody>
          <a:bodyPr/>
          <a:lstStyle/>
          <a:p>
            <a:r>
              <a:rPr lang="en-US"/>
              <a:t>Decomposed linear argument versus dialectic</a:t>
            </a:r>
          </a:p>
          <a:p>
            <a:pPr>
              <a:buNone/>
            </a:pPr>
            <a:endParaRPr lang="en-US" dirty="0"/>
          </a:p>
        </p:txBody>
      </p:sp>
    </p:spTree>
    <p:extLst>
      <p:ext uri="{BB962C8B-B14F-4D97-AF65-F5344CB8AC3E}">
        <p14:creationId xmlns:p14="http://schemas.microsoft.com/office/powerpoint/2010/main" val="2253424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key difference between </a:t>
            </a:r>
            <a:br>
              <a:rPr lang="en-US" dirty="0"/>
            </a:br>
            <a:r>
              <a:rPr lang="en-US" dirty="0" err="1"/>
              <a:t>Greeno</a:t>
            </a:r>
            <a:r>
              <a:rPr lang="en-US" dirty="0"/>
              <a:t> and Anderson et al</a:t>
            </a:r>
          </a:p>
        </p:txBody>
      </p:sp>
      <p:sp>
        <p:nvSpPr>
          <p:cNvPr id="3" name="Content Placeholder 2"/>
          <p:cNvSpPr>
            <a:spLocks noGrp="1"/>
          </p:cNvSpPr>
          <p:nvPr>
            <p:ph idx="1"/>
          </p:nvPr>
        </p:nvSpPr>
        <p:spPr/>
        <p:txBody>
          <a:bodyPr>
            <a:normAutofit/>
          </a:bodyPr>
          <a:lstStyle/>
          <a:p>
            <a:r>
              <a:rPr lang="en-US" dirty="0"/>
              <a:t>Should learning be understood</a:t>
            </a:r>
          </a:p>
          <a:p>
            <a:r>
              <a:rPr lang="en-US" dirty="0"/>
              <a:t>in context as part of a system</a:t>
            </a:r>
          </a:p>
          <a:p>
            <a:pPr lvl="1"/>
            <a:r>
              <a:rPr lang="en-US" dirty="0"/>
              <a:t>can not be decomposed or studied in parts</a:t>
            </a:r>
          </a:p>
          <a:p>
            <a:r>
              <a:rPr lang="en-US" dirty="0"/>
              <a:t>or as something that an individual does</a:t>
            </a:r>
          </a:p>
          <a:p>
            <a:pPr lvl="1"/>
            <a:r>
              <a:rPr lang="en-US" dirty="0"/>
              <a:t>decomposable, meaningfully can be studied in parts</a:t>
            </a:r>
          </a:p>
          <a:p>
            <a:pPr>
              <a:buNone/>
            </a:pPr>
            <a:endParaRPr lang="en-US" dirty="0"/>
          </a:p>
        </p:txBody>
      </p:sp>
    </p:spTree>
    <p:extLst>
      <p:ext uri="{BB962C8B-B14F-4D97-AF65-F5344CB8AC3E}">
        <p14:creationId xmlns:p14="http://schemas.microsoft.com/office/powerpoint/2010/main" val="2931027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This is not just a debate between </a:t>
            </a:r>
            <a:r>
              <a:rPr lang="en-US" dirty="0" err="1"/>
              <a:t>Greeno</a:t>
            </a:r>
            <a:r>
              <a:rPr lang="en-US" dirty="0"/>
              <a:t> and Anderson et al</a:t>
            </a:r>
          </a:p>
        </p:txBody>
      </p:sp>
      <p:sp>
        <p:nvSpPr>
          <p:cNvPr id="3" name="Content Placeholder 2"/>
          <p:cNvSpPr>
            <a:spLocks noGrp="1"/>
          </p:cNvSpPr>
          <p:nvPr>
            <p:ph idx="1"/>
          </p:nvPr>
        </p:nvSpPr>
        <p:spPr/>
        <p:txBody>
          <a:bodyPr/>
          <a:lstStyle/>
          <a:p>
            <a:r>
              <a:rPr lang="en-US" dirty="0"/>
              <a:t>And it is not just a debate from a couple decades ago</a:t>
            </a:r>
          </a:p>
          <a:p>
            <a:endParaRPr lang="en-US" dirty="0"/>
          </a:p>
          <a:p>
            <a:r>
              <a:rPr lang="en-US" dirty="0"/>
              <a:t>It is a very ongoing and current debate</a:t>
            </a:r>
          </a:p>
          <a:p>
            <a:pPr lvl="1"/>
            <a:r>
              <a:rPr lang="en-US" dirty="0"/>
              <a:t>In education</a:t>
            </a:r>
          </a:p>
          <a:p>
            <a:pPr lvl="1"/>
            <a:r>
              <a:rPr lang="en-US" dirty="0"/>
              <a:t>In learning analytics/EDM</a:t>
            </a:r>
          </a:p>
          <a:p>
            <a:pPr lvl="1"/>
            <a:r>
              <a:rPr lang="en-US" dirty="0"/>
              <a:t>Elsewhere</a:t>
            </a:r>
          </a:p>
        </p:txBody>
      </p:sp>
    </p:spTree>
    <p:extLst>
      <p:ext uri="{BB962C8B-B14F-4D97-AF65-F5344CB8AC3E}">
        <p14:creationId xmlns:p14="http://schemas.microsoft.com/office/powerpoint/2010/main" val="2280854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lstStyle/>
          <a:p>
            <a:r>
              <a:rPr lang="en-US" dirty="0"/>
              <a:t>To those who were here last Wednesday</a:t>
            </a:r>
          </a:p>
          <a:p>
            <a:r>
              <a:rPr lang="en-US" dirty="0"/>
              <a:t>And to those who are here for the first time</a:t>
            </a:r>
          </a:p>
          <a:p>
            <a:endParaRPr lang="en-US" dirty="0"/>
          </a:p>
          <a:p>
            <a:endParaRPr lang="en-US" dirty="0"/>
          </a:p>
        </p:txBody>
      </p:sp>
    </p:spTree>
    <p:extLst>
      <p:ext uri="{BB962C8B-B14F-4D97-AF65-F5344CB8AC3E}">
        <p14:creationId xmlns:p14="http://schemas.microsoft.com/office/powerpoint/2010/main" val="3661968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comments</a:t>
            </a:r>
          </a:p>
        </p:txBody>
      </p:sp>
      <p:sp>
        <p:nvSpPr>
          <p:cNvPr id="3" name="Content Placeholder 2"/>
          <p:cNvSpPr>
            <a:spLocks noGrp="1"/>
          </p:cNvSpPr>
          <p:nvPr>
            <p:ph idx="1"/>
          </p:nvPr>
        </p:nvSpPr>
        <p:spPr/>
        <p:txBody>
          <a:bodyPr/>
          <a:lstStyle/>
          <a:p>
            <a:r>
              <a:rPr lang="en-US" dirty="0"/>
              <a:t>On Anderson/</a:t>
            </a:r>
            <a:r>
              <a:rPr lang="en-US" dirty="0" err="1"/>
              <a:t>Reder</a:t>
            </a:r>
            <a:r>
              <a:rPr lang="en-US" dirty="0"/>
              <a:t>/Simon versus </a:t>
            </a:r>
            <a:r>
              <a:rPr lang="en-US" dirty="0" err="1"/>
              <a:t>Greeno</a:t>
            </a:r>
            <a:r>
              <a:rPr lang="en-US" dirty="0"/>
              <a:t>?</a:t>
            </a:r>
          </a:p>
        </p:txBody>
      </p:sp>
    </p:spTree>
    <p:extLst>
      <p:ext uri="{BB962C8B-B14F-4D97-AF65-F5344CB8AC3E}">
        <p14:creationId xmlns:p14="http://schemas.microsoft.com/office/powerpoint/2010/main" val="4119979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dirty="0"/>
              <a:t>Buchanan and McKeon’s Framework</a:t>
            </a:r>
          </a:p>
        </p:txBody>
      </p:sp>
      <p:sp>
        <p:nvSpPr>
          <p:cNvPr id="10" name="Content Placeholder 2"/>
          <p:cNvSpPr>
            <a:spLocks noGrp="1"/>
          </p:cNvSpPr>
          <p:nvPr>
            <p:ph idx="1"/>
          </p:nvPr>
        </p:nvSpPr>
        <p:spPr>
          <a:xfrm>
            <a:off x="457200" y="1600200"/>
            <a:ext cx="8229600" cy="4525963"/>
          </a:xfrm>
        </p:spPr>
        <p:txBody>
          <a:bodyPr/>
          <a:lstStyle/>
          <a:p>
            <a:r>
              <a:rPr lang="en-US" dirty="0"/>
              <a:t>“Ways to design”</a:t>
            </a:r>
          </a:p>
          <a:p>
            <a:r>
              <a:rPr lang="en-US" dirty="0"/>
              <a:t>“The cross of pane”</a:t>
            </a:r>
          </a:p>
          <a:p>
            <a:r>
              <a:rPr lang="en-US" dirty="0"/>
              <a:t>Neo-</a:t>
            </a:r>
            <a:r>
              <a:rPr lang="en-US" dirty="0" err="1"/>
              <a:t>Aristotelianism</a:t>
            </a:r>
            <a:endParaRPr lang="en-US" dirty="0"/>
          </a:p>
        </p:txBody>
      </p:sp>
    </p:spTree>
    <p:extLst>
      <p:ext uri="{BB962C8B-B14F-4D97-AF65-F5344CB8AC3E}">
        <p14:creationId xmlns:p14="http://schemas.microsoft.com/office/powerpoint/2010/main" val="280009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4000" dirty="0"/>
              <a:t>Dick Buchanan</a:t>
            </a:r>
          </a:p>
        </p:txBody>
      </p:sp>
      <p:sp>
        <p:nvSpPr>
          <p:cNvPr id="10" name="Content Placeholder 2"/>
          <p:cNvSpPr>
            <a:spLocks noGrp="1"/>
          </p:cNvSpPr>
          <p:nvPr>
            <p:ph idx="1"/>
          </p:nvPr>
        </p:nvSpPr>
        <p:spPr>
          <a:xfrm>
            <a:off x="457200" y="1600200"/>
            <a:ext cx="8229600" cy="4525963"/>
          </a:xfrm>
        </p:spPr>
        <p:txBody>
          <a:bodyPr/>
          <a:lstStyle/>
          <a:p>
            <a:r>
              <a:rPr lang="en-US" dirty="0"/>
              <a:t>Founder of journal </a:t>
            </a:r>
            <a:r>
              <a:rPr lang="en-US" i="1" dirty="0"/>
              <a:t>Design Issues</a:t>
            </a:r>
          </a:p>
          <a:p>
            <a:r>
              <a:rPr lang="en-US" dirty="0"/>
              <a:t>Inventor of term “wicked problem”</a:t>
            </a:r>
          </a:p>
          <a:p>
            <a:r>
              <a:rPr lang="en-US" dirty="0"/>
              <a:t>Key theoretician of design in the 1990s and the first decade of the 2000s</a:t>
            </a:r>
          </a:p>
        </p:txBody>
      </p:sp>
      <p:pic>
        <p:nvPicPr>
          <p:cNvPr id="60418" name="Picture 2" descr="http://www.design.cmu.edu/files/buchanan_450x300.jpg"/>
          <p:cNvPicPr>
            <a:picLocks noChangeAspect="1" noChangeArrowheads="1"/>
          </p:cNvPicPr>
          <p:nvPr/>
        </p:nvPicPr>
        <p:blipFill>
          <a:blip r:embed="rId2" cstate="print"/>
          <a:srcRect/>
          <a:stretch>
            <a:fillRect/>
          </a:stretch>
        </p:blipFill>
        <p:spPr bwMode="auto">
          <a:xfrm>
            <a:off x="0" y="5486400"/>
            <a:ext cx="2057400" cy="1371600"/>
          </a:xfrm>
          <a:prstGeom prst="rect">
            <a:avLst/>
          </a:prstGeom>
          <a:noFill/>
        </p:spPr>
      </p:pic>
    </p:spTree>
    <p:extLst>
      <p:ext uri="{BB962C8B-B14F-4D97-AF65-F5344CB8AC3E}">
        <p14:creationId xmlns:p14="http://schemas.microsoft.com/office/powerpoint/2010/main" val="898682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Richard McKeon</a:t>
            </a:r>
          </a:p>
        </p:txBody>
      </p:sp>
      <p:sp>
        <p:nvSpPr>
          <p:cNvPr id="3" name="Content Placeholder 2"/>
          <p:cNvSpPr>
            <a:spLocks noGrp="1"/>
          </p:cNvSpPr>
          <p:nvPr>
            <p:ph idx="1"/>
          </p:nvPr>
        </p:nvSpPr>
        <p:spPr/>
        <p:txBody>
          <a:bodyPr/>
          <a:lstStyle/>
          <a:p>
            <a:r>
              <a:rPr lang="en-US" dirty="0"/>
              <a:t>Key 20</a:t>
            </a:r>
            <a:r>
              <a:rPr lang="en-US" baseline="30000" dirty="0"/>
              <a:t>th</a:t>
            </a:r>
            <a:r>
              <a:rPr lang="en-US" dirty="0"/>
              <a:t> century philosopher </a:t>
            </a:r>
          </a:p>
          <a:p>
            <a:r>
              <a:rPr lang="en-US" dirty="0"/>
              <a:t>Referred to as the “Evil Professor” by Robert </a:t>
            </a:r>
            <a:r>
              <a:rPr lang="en-US" dirty="0" err="1"/>
              <a:t>Pirsig</a:t>
            </a:r>
            <a:r>
              <a:rPr lang="en-US" dirty="0"/>
              <a:t> in </a:t>
            </a:r>
            <a:r>
              <a:rPr lang="en-US" i="1" dirty="0"/>
              <a:t>Zen and the Art of Motorcycle </a:t>
            </a:r>
            <a:r>
              <a:rPr lang="en-US" i="1" dirty="0" err="1"/>
              <a:t>Maintanance</a:t>
            </a:r>
            <a:endParaRPr lang="en-US" dirty="0"/>
          </a:p>
        </p:txBody>
      </p:sp>
      <p:pic>
        <p:nvPicPr>
          <p:cNvPr id="67586" name="Picture 2" descr="mckeon.jpg (1843 bytes)"/>
          <p:cNvPicPr>
            <a:picLocks noChangeAspect="1" noChangeArrowheads="1"/>
          </p:cNvPicPr>
          <p:nvPr/>
        </p:nvPicPr>
        <p:blipFill>
          <a:blip r:embed="rId2" cstate="print"/>
          <a:srcRect/>
          <a:stretch>
            <a:fillRect/>
          </a:stretch>
        </p:blipFill>
        <p:spPr bwMode="auto">
          <a:xfrm>
            <a:off x="0" y="5068955"/>
            <a:ext cx="1371600" cy="1789045"/>
          </a:xfrm>
          <a:prstGeom prst="rect">
            <a:avLst/>
          </a:prstGeom>
          <a:noFill/>
        </p:spPr>
      </p:pic>
    </p:spTree>
    <p:extLst>
      <p:ext uri="{BB962C8B-B14F-4D97-AF65-F5344CB8AC3E}">
        <p14:creationId xmlns:p14="http://schemas.microsoft.com/office/powerpoint/2010/main" val="2540952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2925388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1758624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1219200" y="5486400"/>
            <a:ext cx="2514600" cy="923330"/>
          </a:xfrm>
          <a:prstGeom prst="rect">
            <a:avLst/>
          </a:prstGeom>
          <a:noFill/>
        </p:spPr>
        <p:txBody>
          <a:bodyPr wrap="square" rtlCol="0">
            <a:spAutoFit/>
          </a:bodyPr>
          <a:lstStyle/>
          <a:p>
            <a:r>
              <a:rPr lang="en-US" dirty="0"/>
              <a:t>In education, </a:t>
            </a:r>
          </a:p>
          <a:p>
            <a:r>
              <a:rPr lang="en-US" dirty="0"/>
              <a:t>called “the Cognitive Approach” by its friends</a:t>
            </a:r>
          </a:p>
        </p:txBody>
      </p:sp>
    </p:spTree>
    <p:extLst>
      <p:ext uri="{BB962C8B-B14F-4D97-AF65-F5344CB8AC3E}">
        <p14:creationId xmlns:p14="http://schemas.microsoft.com/office/powerpoint/2010/main" val="2080531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648200" y="5486400"/>
            <a:ext cx="2514600" cy="646331"/>
          </a:xfrm>
          <a:prstGeom prst="rect">
            <a:avLst/>
          </a:prstGeom>
          <a:noFill/>
        </p:spPr>
        <p:txBody>
          <a:bodyPr wrap="square" rtlCol="0">
            <a:spAutoFit/>
          </a:bodyPr>
          <a:lstStyle/>
          <a:p>
            <a:r>
              <a:rPr lang="en-US" dirty="0"/>
              <a:t>You can understand things “in themselves”</a:t>
            </a:r>
          </a:p>
        </p:txBody>
      </p:sp>
    </p:spTree>
    <p:extLst>
      <p:ext uri="{BB962C8B-B14F-4D97-AF65-F5344CB8AC3E}">
        <p14:creationId xmlns:p14="http://schemas.microsoft.com/office/powerpoint/2010/main" val="98435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648200" y="5715000"/>
            <a:ext cx="3200400" cy="646331"/>
          </a:xfrm>
          <a:prstGeom prst="rect">
            <a:avLst/>
          </a:prstGeom>
          <a:noFill/>
        </p:spPr>
        <p:txBody>
          <a:bodyPr wrap="square" rtlCol="0">
            <a:spAutoFit/>
          </a:bodyPr>
          <a:lstStyle/>
          <a:p>
            <a:r>
              <a:rPr lang="en-US" dirty="0"/>
              <a:t>You can understand things separately from their contexts</a:t>
            </a:r>
          </a:p>
        </p:txBody>
      </p:sp>
    </p:spTree>
    <p:extLst>
      <p:ext uri="{BB962C8B-B14F-4D97-AF65-F5344CB8AC3E}">
        <p14:creationId xmlns:p14="http://schemas.microsoft.com/office/powerpoint/2010/main" val="2958209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648200" y="5943600"/>
            <a:ext cx="3886200" cy="369332"/>
          </a:xfrm>
          <a:prstGeom prst="rect">
            <a:avLst/>
          </a:prstGeom>
          <a:noFill/>
        </p:spPr>
        <p:txBody>
          <a:bodyPr wrap="square" rtlCol="0">
            <a:spAutoFit/>
          </a:bodyPr>
          <a:lstStyle/>
          <a:p>
            <a:r>
              <a:rPr lang="en-US" dirty="0"/>
              <a:t>Individuals learn skills and concepts</a:t>
            </a:r>
          </a:p>
        </p:txBody>
      </p:sp>
    </p:spTree>
    <p:extLst>
      <p:ext uri="{BB962C8B-B14F-4D97-AF65-F5344CB8AC3E}">
        <p14:creationId xmlns:p14="http://schemas.microsoft.com/office/powerpoint/2010/main" val="1620233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 those of you joining us </a:t>
            </a:r>
            <a:br>
              <a:rPr lang="en-US" dirty="0"/>
            </a:br>
            <a:r>
              <a:rPr lang="en-US" dirty="0"/>
              <a:t>for the first time…</a:t>
            </a:r>
          </a:p>
        </p:txBody>
      </p:sp>
      <p:sp>
        <p:nvSpPr>
          <p:cNvPr id="3" name="Content Placeholder 2"/>
          <p:cNvSpPr>
            <a:spLocks noGrp="1"/>
          </p:cNvSpPr>
          <p:nvPr>
            <p:ph idx="1"/>
          </p:nvPr>
        </p:nvSpPr>
        <p:spPr/>
        <p:txBody>
          <a:bodyPr/>
          <a:lstStyle/>
          <a:p>
            <a:r>
              <a:rPr lang="en-US" dirty="0"/>
              <a:t>Syllabus and all course materials are on my webpage</a:t>
            </a:r>
          </a:p>
          <a:p>
            <a:r>
              <a:rPr lang="en-US" dirty="0"/>
              <a:t>You need </a:t>
            </a:r>
            <a:r>
              <a:rPr lang="en-US" i="1" dirty="0"/>
              <a:t>Sciences of the Artificial</a:t>
            </a:r>
            <a:r>
              <a:rPr lang="en-US" dirty="0"/>
              <a:t> by Simon (1996) for Monday’s class</a:t>
            </a:r>
          </a:p>
        </p:txBody>
      </p:sp>
    </p:spTree>
    <p:extLst>
      <p:ext uri="{BB962C8B-B14F-4D97-AF65-F5344CB8AC3E}">
        <p14:creationId xmlns:p14="http://schemas.microsoft.com/office/powerpoint/2010/main" val="176446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3" name="TextBox 12"/>
          <p:cNvSpPr txBox="1"/>
          <p:nvPr/>
        </p:nvSpPr>
        <p:spPr>
          <a:xfrm>
            <a:off x="4495800" y="5867400"/>
            <a:ext cx="3810000" cy="461665"/>
          </a:xfrm>
          <a:prstGeom prst="rect">
            <a:avLst/>
          </a:prstGeom>
          <a:noFill/>
        </p:spPr>
        <p:txBody>
          <a:bodyPr wrap="square" rtlCol="0">
            <a:spAutoFit/>
          </a:bodyPr>
          <a:lstStyle/>
          <a:p>
            <a:r>
              <a:rPr lang="en-US" dirty="0"/>
              <a:t>Key method: </a:t>
            </a:r>
            <a:r>
              <a:rPr lang="en-US" sz="2400" b="1" dirty="0"/>
              <a:t>REDUCTIONISM</a:t>
            </a:r>
            <a:endParaRPr lang="en-US" b="1" dirty="0"/>
          </a:p>
        </p:txBody>
      </p:sp>
    </p:spTree>
    <p:extLst>
      <p:ext uri="{BB962C8B-B14F-4D97-AF65-F5344CB8AC3E}">
        <p14:creationId xmlns:p14="http://schemas.microsoft.com/office/powerpoint/2010/main" val="2726731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reductionism?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3508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3" name="TextBox 12"/>
          <p:cNvSpPr txBox="1"/>
          <p:nvPr/>
        </p:nvSpPr>
        <p:spPr>
          <a:xfrm>
            <a:off x="533400" y="5181600"/>
            <a:ext cx="3505200" cy="923330"/>
          </a:xfrm>
          <a:prstGeom prst="rect">
            <a:avLst/>
          </a:prstGeom>
          <a:noFill/>
        </p:spPr>
        <p:txBody>
          <a:bodyPr wrap="square" rtlCol="0">
            <a:spAutoFit/>
          </a:bodyPr>
          <a:lstStyle/>
          <a:p>
            <a:r>
              <a:rPr lang="en-US" dirty="0"/>
              <a:t>We can understand complex phenomena by understanding their parts and how those parts interact</a:t>
            </a:r>
          </a:p>
        </p:txBody>
      </p:sp>
    </p:spTree>
    <p:extLst>
      <p:ext uri="{BB962C8B-B14F-4D97-AF65-F5344CB8AC3E}">
        <p14:creationId xmlns:p14="http://schemas.microsoft.com/office/powerpoint/2010/main" val="1978462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3" name="TextBox 12"/>
          <p:cNvSpPr txBox="1"/>
          <p:nvPr/>
        </p:nvSpPr>
        <p:spPr>
          <a:xfrm>
            <a:off x="228600" y="5334000"/>
            <a:ext cx="3810000" cy="923330"/>
          </a:xfrm>
          <a:prstGeom prst="rect">
            <a:avLst/>
          </a:prstGeom>
          <a:noFill/>
        </p:spPr>
        <p:txBody>
          <a:bodyPr wrap="square" rtlCol="0">
            <a:spAutoFit/>
          </a:bodyPr>
          <a:lstStyle/>
          <a:p>
            <a:r>
              <a:rPr lang="en-US" dirty="0"/>
              <a:t>Emergent phenomena can be understood by first understanding the motivating factors and processes</a:t>
            </a:r>
          </a:p>
        </p:txBody>
      </p:sp>
    </p:spTree>
    <p:extLst>
      <p:ext uri="{BB962C8B-B14F-4D97-AF65-F5344CB8AC3E}">
        <p14:creationId xmlns:p14="http://schemas.microsoft.com/office/powerpoint/2010/main" val="3927189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err="1">
                <a:ln>
                  <a:noFill/>
                </a:ln>
                <a:solidFill>
                  <a:schemeClr val="tx1"/>
                </a:solidFill>
                <a:effectLst/>
                <a:uLnTx/>
                <a:uFillTx/>
                <a:latin typeface="+mj-lt"/>
                <a:ea typeface="+mj-ea"/>
                <a:cs typeface="+mj-cs"/>
              </a:rPr>
              <a:t>Entitative</a:t>
            </a:r>
            <a:r>
              <a:rPr kumimoji="0" lang="en-US" sz="3600" b="0" i="0" u="none" strike="noStrike" kern="1200" cap="none" spc="0" normalizeH="0" noProof="0" dirty="0">
                <a:ln>
                  <a:noFill/>
                </a:ln>
                <a:solidFill>
                  <a:schemeClr val="tx1"/>
                </a:solidFill>
                <a:effectLst/>
                <a:uLnTx/>
                <a:uFillTx/>
                <a:latin typeface="+mj-lt"/>
                <a:ea typeface="+mj-ea"/>
                <a:cs typeface="+mj-cs"/>
              </a:rPr>
              <a:t> Thinkers</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10" name="Picture 2" descr="mckeon.jpg (1843 bytes)"/>
          <p:cNvPicPr>
            <a:picLocks noChangeAspect="1" noChangeArrowheads="1"/>
          </p:cNvPicPr>
          <p:nvPr/>
        </p:nvPicPr>
        <p:blipFill>
          <a:blip r:embed="rId2" cstate="print"/>
          <a:srcRect/>
          <a:stretch>
            <a:fillRect/>
          </a:stretch>
        </p:blipFill>
        <p:spPr bwMode="auto">
          <a:xfrm>
            <a:off x="3352800" y="5791200"/>
            <a:ext cx="408940" cy="533400"/>
          </a:xfrm>
          <a:prstGeom prst="rect">
            <a:avLst/>
          </a:prstGeom>
          <a:noFill/>
        </p:spPr>
      </p:pic>
      <p:pic>
        <p:nvPicPr>
          <p:cNvPr id="12" name="Picture 2" descr="John Anderson"/>
          <p:cNvPicPr>
            <a:picLocks noChangeAspect="1" noChangeArrowheads="1"/>
          </p:cNvPicPr>
          <p:nvPr/>
        </p:nvPicPr>
        <p:blipFill>
          <a:blip r:embed="rId3" cstate="print"/>
          <a:srcRect/>
          <a:stretch>
            <a:fillRect/>
          </a:stretch>
        </p:blipFill>
        <p:spPr bwMode="auto">
          <a:xfrm>
            <a:off x="3733801" y="5791200"/>
            <a:ext cx="387458" cy="571501"/>
          </a:xfrm>
          <a:prstGeom prst="rect">
            <a:avLst/>
          </a:prstGeom>
          <a:noFill/>
        </p:spPr>
      </p:pic>
      <p:pic>
        <p:nvPicPr>
          <p:cNvPr id="14" name="Picture 4" descr="http://t1.gstatic.com/images?q=tbn:d-vNver0Vh8HvM%3Ahttp://www.thoughtfill.com/img/lynne.jpg"/>
          <p:cNvPicPr>
            <a:picLocks noChangeAspect="1" noChangeArrowheads="1"/>
          </p:cNvPicPr>
          <p:nvPr/>
        </p:nvPicPr>
        <p:blipFill>
          <a:blip r:embed="rId4" cstate="print"/>
          <a:srcRect/>
          <a:stretch>
            <a:fillRect/>
          </a:stretch>
        </p:blipFill>
        <p:spPr bwMode="auto">
          <a:xfrm>
            <a:off x="4114800" y="5791199"/>
            <a:ext cx="533400" cy="533401"/>
          </a:xfrm>
          <a:prstGeom prst="rect">
            <a:avLst/>
          </a:prstGeom>
          <a:noFill/>
        </p:spPr>
      </p:pic>
      <p:pic>
        <p:nvPicPr>
          <p:cNvPr id="15" name="Picture 6" descr="http://www.monografias.com/trabajos14/administracion-empresas/Image28.jpg"/>
          <p:cNvPicPr>
            <a:picLocks noChangeAspect="1" noChangeArrowheads="1"/>
          </p:cNvPicPr>
          <p:nvPr/>
        </p:nvPicPr>
        <p:blipFill>
          <a:blip r:embed="rId5" cstate="print"/>
          <a:srcRect/>
          <a:stretch>
            <a:fillRect/>
          </a:stretch>
        </p:blipFill>
        <p:spPr bwMode="auto">
          <a:xfrm>
            <a:off x="4648201" y="5791200"/>
            <a:ext cx="357620" cy="533400"/>
          </a:xfrm>
          <a:prstGeom prst="rect">
            <a:avLst/>
          </a:prstGeom>
          <a:noFill/>
        </p:spPr>
      </p:pic>
      <p:pic>
        <p:nvPicPr>
          <p:cNvPr id="77826" name="Picture 2" descr="http://www.c21te.usf.edu/materials/institute/ct/bloom.png"/>
          <p:cNvPicPr>
            <a:picLocks noChangeAspect="1" noChangeArrowheads="1"/>
          </p:cNvPicPr>
          <p:nvPr/>
        </p:nvPicPr>
        <p:blipFill>
          <a:blip r:embed="rId6" cstate="print"/>
          <a:srcRect/>
          <a:stretch>
            <a:fillRect/>
          </a:stretch>
        </p:blipFill>
        <p:spPr bwMode="auto">
          <a:xfrm>
            <a:off x="5105400" y="5791200"/>
            <a:ext cx="482600" cy="571500"/>
          </a:xfrm>
          <a:prstGeom prst="rect">
            <a:avLst/>
          </a:prstGeom>
          <a:noFill/>
        </p:spPr>
      </p:pic>
      <p:sp>
        <p:nvSpPr>
          <p:cNvPr id="16" name="TextBox 15"/>
          <p:cNvSpPr txBox="1"/>
          <p:nvPr/>
        </p:nvSpPr>
        <p:spPr>
          <a:xfrm>
            <a:off x="4953000" y="5421868"/>
            <a:ext cx="838200" cy="369332"/>
          </a:xfrm>
          <a:prstGeom prst="rect">
            <a:avLst/>
          </a:prstGeom>
          <a:noFill/>
        </p:spPr>
        <p:txBody>
          <a:bodyPr wrap="square" rtlCol="0">
            <a:spAutoFit/>
          </a:bodyPr>
          <a:lstStyle/>
          <a:p>
            <a:r>
              <a:rPr lang="en-US" dirty="0"/>
              <a:t>Bloom</a:t>
            </a:r>
          </a:p>
        </p:txBody>
      </p:sp>
    </p:spTree>
    <p:extLst>
      <p:ext uri="{BB962C8B-B14F-4D97-AF65-F5344CB8AC3E}">
        <p14:creationId xmlns:p14="http://schemas.microsoft.com/office/powerpoint/2010/main" val="3688518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1329832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572000" y="2590800"/>
            <a:ext cx="2514600" cy="923330"/>
          </a:xfrm>
          <a:prstGeom prst="rect">
            <a:avLst/>
          </a:prstGeom>
          <a:noFill/>
        </p:spPr>
        <p:txBody>
          <a:bodyPr wrap="square" rtlCol="0">
            <a:spAutoFit/>
          </a:bodyPr>
          <a:lstStyle/>
          <a:p>
            <a:r>
              <a:rPr lang="en-US" dirty="0"/>
              <a:t>Called “the ontological approach” by Buchanan, and Gestalt by others</a:t>
            </a:r>
          </a:p>
        </p:txBody>
      </p:sp>
    </p:spTree>
    <p:extLst>
      <p:ext uri="{BB962C8B-B14F-4D97-AF65-F5344CB8AC3E}">
        <p14:creationId xmlns:p14="http://schemas.microsoft.com/office/powerpoint/2010/main" val="999801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1371600" y="2514600"/>
            <a:ext cx="2514600" cy="1200329"/>
          </a:xfrm>
          <a:prstGeom prst="rect">
            <a:avLst/>
          </a:prstGeom>
          <a:noFill/>
        </p:spPr>
        <p:txBody>
          <a:bodyPr wrap="square" rtlCol="0">
            <a:spAutoFit/>
          </a:bodyPr>
          <a:lstStyle/>
          <a:p>
            <a:r>
              <a:rPr lang="en-US" dirty="0"/>
              <a:t>In education, called “</a:t>
            </a:r>
            <a:r>
              <a:rPr lang="en-US" dirty="0" err="1"/>
              <a:t>Situationalism</a:t>
            </a:r>
            <a:r>
              <a:rPr lang="en-US" dirty="0"/>
              <a:t>” or “Activity Theory” by its friends </a:t>
            </a:r>
          </a:p>
        </p:txBody>
      </p:sp>
    </p:spTree>
    <p:extLst>
      <p:ext uri="{BB962C8B-B14F-4D97-AF65-F5344CB8AC3E}">
        <p14:creationId xmlns:p14="http://schemas.microsoft.com/office/powerpoint/2010/main" val="2327691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572000" y="2590800"/>
            <a:ext cx="2514600" cy="1200329"/>
          </a:xfrm>
          <a:prstGeom prst="rect">
            <a:avLst/>
          </a:prstGeom>
          <a:noFill/>
        </p:spPr>
        <p:txBody>
          <a:bodyPr wrap="square" rtlCol="0">
            <a:spAutoFit/>
          </a:bodyPr>
          <a:lstStyle/>
          <a:p>
            <a:r>
              <a:rPr lang="en-US" dirty="0"/>
              <a:t>Things can only be understood by understanding the systems they operate in</a:t>
            </a:r>
          </a:p>
        </p:txBody>
      </p:sp>
    </p:spTree>
    <p:extLst>
      <p:ext uri="{BB962C8B-B14F-4D97-AF65-F5344CB8AC3E}">
        <p14:creationId xmlns:p14="http://schemas.microsoft.com/office/powerpoint/2010/main" val="23021558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5105400" y="1600200"/>
            <a:ext cx="2514600" cy="1477328"/>
          </a:xfrm>
          <a:prstGeom prst="rect">
            <a:avLst/>
          </a:prstGeom>
          <a:noFill/>
        </p:spPr>
        <p:txBody>
          <a:bodyPr wrap="square" rtlCol="0">
            <a:spAutoFit/>
          </a:bodyPr>
          <a:lstStyle/>
          <a:p>
            <a:r>
              <a:rPr lang="en-US" dirty="0"/>
              <a:t>Learners are </a:t>
            </a:r>
            <a:r>
              <a:rPr lang="en-US" dirty="0" err="1"/>
              <a:t>enculturated</a:t>
            </a:r>
            <a:r>
              <a:rPr lang="en-US" dirty="0"/>
              <a:t> into practices that communities agree are correct</a:t>
            </a:r>
          </a:p>
        </p:txBody>
      </p:sp>
    </p:spTree>
    <p:extLst>
      <p:ext uri="{BB962C8B-B14F-4D97-AF65-F5344CB8AC3E}">
        <p14:creationId xmlns:p14="http://schemas.microsoft.com/office/powerpoint/2010/main" val="385205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Anderson et al versus </a:t>
            </a:r>
            <a:r>
              <a:rPr lang="en-US" dirty="0" err="1"/>
              <a:t>Greeno</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92854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3" name="Rectangle 12"/>
          <p:cNvSpPr/>
          <p:nvPr/>
        </p:nvSpPr>
        <p:spPr>
          <a:xfrm>
            <a:off x="304800" y="2590800"/>
            <a:ext cx="4572000" cy="1200329"/>
          </a:xfrm>
          <a:prstGeom prst="rect">
            <a:avLst/>
          </a:prstGeom>
        </p:spPr>
        <p:txBody>
          <a:bodyPr>
            <a:spAutoFit/>
          </a:bodyPr>
          <a:lstStyle/>
          <a:p>
            <a:r>
              <a:rPr lang="en-US" dirty="0"/>
              <a:t>Complex phenomena must be </a:t>
            </a:r>
          </a:p>
          <a:p>
            <a:r>
              <a:rPr lang="en-US" dirty="0"/>
              <a:t>understood as wholes; they can not be</a:t>
            </a:r>
          </a:p>
          <a:p>
            <a:r>
              <a:rPr lang="en-US" dirty="0"/>
              <a:t>understood in terms of their </a:t>
            </a:r>
            <a:br>
              <a:rPr lang="en-US" dirty="0"/>
            </a:br>
            <a:r>
              <a:rPr lang="en-US" dirty="0"/>
              <a:t>component  parts</a:t>
            </a:r>
          </a:p>
        </p:txBody>
      </p:sp>
    </p:spTree>
    <p:extLst>
      <p:ext uri="{BB962C8B-B14F-4D97-AF65-F5344CB8AC3E}">
        <p14:creationId xmlns:p14="http://schemas.microsoft.com/office/powerpoint/2010/main" val="1414049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228600" y="2590800"/>
            <a:ext cx="3810000" cy="646331"/>
          </a:xfrm>
          <a:prstGeom prst="rect">
            <a:avLst/>
          </a:prstGeom>
          <a:noFill/>
        </p:spPr>
        <p:txBody>
          <a:bodyPr wrap="square" rtlCol="0">
            <a:spAutoFit/>
          </a:bodyPr>
          <a:lstStyle/>
          <a:p>
            <a:r>
              <a:rPr lang="en-US" dirty="0"/>
              <a:t>Emergent phenomena must be understood in themselves</a:t>
            </a:r>
          </a:p>
        </p:txBody>
      </p:sp>
    </p:spTree>
    <p:extLst>
      <p:ext uri="{BB962C8B-B14F-4D97-AF65-F5344CB8AC3E}">
        <p14:creationId xmlns:p14="http://schemas.microsoft.com/office/powerpoint/2010/main" val="30580912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2" name="TextBox 11"/>
          <p:cNvSpPr txBox="1"/>
          <p:nvPr/>
        </p:nvSpPr>
        <p:spPr>
          <a:xfrm>
            <a:off x="304800" y="2514600"/>
            <a:ext cx="3810000" cy="461665"/>
          </a:xfrm>
          <a:prstGeom prst="rect">
            <a:avLst/>
          </a:prstGeom>
          <a:noFill/>
        </p:spPr>
        <p:txBody>
          <a:bodyPr wrap="square" rtlCol="0">
            <a:spAutoFit/>
          </a:bodyPr>
          <a:lstStyle/>
          <a:p>
            <a:r>
              <a:rPr lang="en-US" dirty="0"/>
              <a:t>Key method: </a:t>
            </a:r>
            <a:r>
              <a:rPr lang="en-US" sz="2400" b="1" dirty="0"/>
              <a:t>DIALECTIC</a:t>
            </a:r>
            <a:endParaRPr lang="en-US" b="1" dirty="0"/>
          </a:p>
        </p:txBody>
      </p:sp>
    </p:spTree>
    <p:extLst>
      <p:ext uri="{BB962C8B-B14F-4D97-AF65-F5344CB8AC3E}">
        <p14:creationId xmlns:p14="http://schemas.microsoft.com/office/powerpoint/2010/main" val="17838249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dialectic?</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410216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228600" y="2590800"/>
            <a:ext cx="3810000" cy="1200329"/>
          </a:xfrm>
          <a:prstGeom prst="rect">
            <a:avLst/>
          </a:prstGeom>
          <a:noFill/>
        </p:spPr>
        <p:txBody>
          <a:bodyPr wrap="square" rtlCol="0">
            <a:spAutoFit/>
          </a:bodyPr>
          <a:lstStyle/>
          <a:p>
            <a:r>
              <a:rPr lang="en-US" dirty="0"/>
              <a:t>Truth is found through the struggle of opposing  </a:t>
            </a:r>
            <a:r>
              <a:rPr lang="en-US" i="1" dirty="0"/>
              <a:t>hypotheses </a:t>
            </a:r>
            <a:r>
              <a:rPr lang="en-US" dirty="0"/>
              <a:t>and their eventual unification in a richer </a:t>
            </a:r>
            <a:r>
              <a:rPr lang="en-US" i="1" dirty="0"/>
              <a:t>synthesis </a:t>
            </a:r>
            <a:r>
              <a:rPr lang="en-US" dirty="0"/>
              <a:t>(Hegelian-Kantian dialectic)</a:t>
            </a:r>
          </a:p>
        </p:txBody>
      </p:sp>
    </p:spTree>
    <p:extLst>
      <p:ext uri="{BB962C8B-B14F-4D97-AF65-F5344CB8AC3E}">
        <p14:creationId xmlns:p14="http://schemas.microsoft.com/office/powerpoint/2010/main" val="329371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228600" y="2590800"/>
            <a:ext cx="3810000" cy="1477328"/>
          </a:xfrm>
          <a:prstGeom prst="rect">
            <a:avLst/>
          </a:prstGeom>
          <a:noFill/>
        </p:spPr>
        <p:txBody>
          <a:bodyPr wrap="square" rtlCol="0">
            <a:spAutoFit/>
          </a:bodyPr>
          <a:lstStyle/>
          <a:p>
            <a:r>
              <a:rPr lang="en-US" dirty="0"/>
              <a:t>Truth is found through positing overly abstract </a:t>
            </a:r>
            <a:r>
              <a:rPr lang="en-US" i="1" dirty="0"/>
              <a:t>hypotheses, </a:t>
            </a:r>
            <a:r>
              <a:rPr lang="en-US" dirty="0"/>
              <a:t>finding evidence that negates them, and coming to a newer </a:t>
            </a:r>
            <a:r>
              <a:rPr lang="en-US" i="1" dirty="0"/>
              <a:t>concrete </a:t>
            </a:r>
            <a:r>
              <a:rPr lang="en-US" dirty="0"/>
              <a:t>theory (Hegelian dialectic)</a:t>
            </a:r>
          </a:p>
        </p:txBody>
      </p:sp>
    </p:spTree>
    <p:extLst>
      <p:ext uri="{BB962C8B-B14F-4D97-AF65-F5344CB8AC3E}">
        <p14:creationId xmlns:p14="http://schemas.microsoft.com/office/powerpoint/2010/main" val="178890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419600" y="2514600"/>
            <a:ext cx="3810000" cy="1477328"/>
          </a:xfrm>
          <a:prstGeom prst="rect">
            <a:avLst/>
          </a:prstGeom>
          <a:noFill/>
        </p:spPr>
        <p:txBody>
          <a:bodyPr wrap="square" rtlCol="0">
            <a:spAutoFit/>
          </a:bodyPr>
          <a:lstStyle/>
          <a:p>
            <a:r>
              <a:rPr lang="en-US" dirty="0"/>
              <a:t>Change is governed by historical properties (historicism) where contradictions and states repeat themselves but in continual refinement (material dialectic)</a:t>
            </a:r>
          </a:p>
        </p:txBody>
      </p:sp>
    </p:spTree>
    <p:extLst>
      <p:ext uri="{BB962C8B-B14F-4D97-AF65-F5344CB8AC3E}">
        <p14:creationId xmlns:p14="http://schemas.microsoft.com/office/powerpoint/2010/main" val="2509949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Dialectical Thinkers</a:t>
            </a:r>
          </a:p>
        </p:txBody>
      </p:sp>
      <p:pic>
        <p:nvPicPr>
          <p:cNvPr id="12" name="Picture 8" descr="http://t2.gstatic.com/images?q=tbn:eJHGpju4fiL6rM%3Ahttp://www.chronicle.pitt.edu/wp-content/uploads/2008/10/jim_greeno_10041.jpg"/>
          <p:cNvPicPr>
            <a:picLocks noChangeAspect="1" noChangeArrowheads="1"/>
          </p:cNvPicPr>
          <p:nvPr/>
        </p:nvPicPr>
        <p:blipFill>
          <a:blip r:embed="rId2" cstate="print"/>
          <a:srcRect/>
          <a:stretch>
            <a:fillRect/>
          </a:stretch>
        </p:blipFill>
        <p:spPr bwMode="auto">
          <a:xfrm>
            <a:off x="3581400" y="2590799"/>
            <a:ext cx="533400" cy="533401"/>
          </a:xfrm>
          <a:prstGeom prst="rect">
            <a:avLst/>
          </a:prstGeom>
          <a:noFill/>
        </p:spPr>
      </p:pic>
      <p:pic>
        <p:nvPicPr>
          <p:cNvPr id="68610" name="Picture 2" descr="http://stevencolby.files.wordpress.com/2008/10/zen-robert-p1.jpg"/>
          <p:cNvPicPr>
            <a:picLocks noChangeAspect="1" noChangeArrowheads="1"/>
          </p:cNvPicPr>
          <p:nvPr/>
        </p:nvPicPr>
        <p:blipFill>
          <a:blip r:embed="rId3" cstate="print"/>
          <a:srcRect/>
          <a:stretch>
            <a:fillRect/>
          </a:stretch>
        </p:blipFill>
        <p:spPr bwMode="auto">
          <a:xfrm>
            <a:off x="4267200" y="2438400"/>
            <a:ext cx="579215" cy="838200"/>
          </a:xfrm>
          <a:prstGeom prst="rect">
            <a:avLst/>
          </a:prstGeom>
          <a:noFill/>
        </p:spPr>
      </p:pic>
      <p:pic>
        <p:nvPicPr>
          <p:cNvPr id="68612" name="Picture 4" descr="http://faculty.weber.edu/pstewart/images/vygotsky.jpg"/>
          <p:cNvPicPr>
            <a:picLocks noChangeAspect="1" noChangeArrowheads="1"/>
          </p:cNvPicPr>
          <p:nvPr/>
        </p:nvPicPr>
        <p:blipFill>
          <a:blip r:embed="rId4" cstate="print"/>
          <a:srcRect/>
          <a:stretch>
            <a:fillRect/>
          </a:stretch>
        </p:blipFill>
        <p:spPr bwMode="auto">
          <a:xfrm>
            <a:off x="5029200" y="2438401"/>
            <a:ext cx="609600" cy="869696"/>
          </a:xfrm>
          <a:prstGeom prst="rect">
            <a:avLst/>
          </a:prstGeom>
          <a:noFill/>
        </p:spPr>
      </p:pic>
      <p:pic>
        <p:nvPicPr>
          <p:cNvPr id="68614" name="Picture 6" descr="http://newsinfo.iu.edu/pub/libs/images/usr/4529.jpg"/>
          <p:cNvPicPr>
            <a:picLocks noChangeAspect="1" noChangeArrowheads="1"/>
          </p:cNvPicPr>
          <p:nvPr/>
        </p:nvPicPr>
        <p:blipFill>
          <a:blip r:embed="rId5" cstate="print"/>
          <a:srcRect/>
          <a:stretch>
            <a:fillRect/>
          </a:stretch>
        </p:blipFill>
        <p:spPr bwMode="auto">
          <a:xfrm>
            <a:off x="2705101" y="2438401"/>
            <a:ext cx="762000" cy="762000"/>
          </a:xfrm>
          <a:prstGeom prst="rect">
            <a:avLst/>
          </a:prstGeom>
          <a:noFill/>
        </p:spPr>
      </p:pic>
      <p:sp>
        <p:nvSpPr>
          <p:cNvPr id="14" name="TextBox 13"/>
          <p:cNvSpPr txBox="1"/>
          <p:nvPr/>
        </p:nvSpPr>
        <p:spPr>
          <a:xfrm>
            <a:off x="4800600" y="3352800"/>
            <a:ext cx="2590800" cy="369332"/>
          </a:xfrm>
          <a:prstGeom prst="rect">
            <a:avLst/>
          </a:prstGeom>
          <a:noFill/>
        </p:spPr>
        <p:txBody>
          <a:bodyPr wrap="square" rtlCol="0">
            <a:spAutoFit/>
          </a:bodyPr>
          <a:lstStyle/>
          <a:p>
            <a:r>
              <a:rPr lang="en-US" dirty="0" err="1"/>
              <a:t>Vygotsky</a:t>
            </a:r>
            <a:r>
              <a:rPr lang="en-US" dirty="0"/>
              <a:t>        </a:t>
            </a:r>
            <a:r>
              <a:rPr lang="en-US" dirty="0" err="1"/>
              <a:t>Freire</a:t>
            </a:r>
            <a:endParaRPr lang="en-US" dirty="0"/>
          </a:p>
        </p:txBody>
      </p:sp>
      <p:sp>
        <p:nvSpPr>
          <p:cNvPr id="15" name="TextBox 14"/>
          <p:cNvSpPr txBox="1"/>
          <p:nvPr/>
        </p:nvSpPr>
        <p:spPr>
          <a:xfrm>
            <a:off x="2590800" y="3200400"/>
            <a:ext cx="1143000" cy="369332"/>
          </a:xfrm>
          <a:prstGeom prst="rect">
            <a:avLst/>
          </a:prstGeom>
          <a:noFill/>
        </p:spPr>
        <p:txBody>
          <a:bodyPr wrap="square" rtlCol="0">
            <a:spAutoFit/>
          </a:bodyPr>
          <a:lstStyle/>
          <a:p>
            <a:r>
              <a:rPr lang="en-US" dirty="0"/>
              <a:t>  </a:t>
            </a:r>
            <a:r>
              <a:rPr lang="en-US" dirty="0" err="1"/>
              <a:t>Barab</a:t>
            </a:r>
            <a:endParaRPr lang="en-US" dirty="0"/>
          </a:p>
        </p:txBody>
      </p:sp>
      <p:sp>
        <p:nvSpPr>
          <p:cNvPr id="16" name="TextBox 15"/>
          <p:cNvSpPr txBox="1"/>
          <p:nvPr/>
        </p:nvSpPr>
        <p:spPr>
          <a:xfrm>
            <a:off x="4191000" y="3276600"/>
            <a:ext cx="685800" cy="369332"/>
          </a:xfrm>
          <a:prstGeom prst="rect">
            <a:avLst/>
          </a:prstGeom>
          <a:noFill/>
        </p:spPr>
        <p:txBody>
          <a:bodyPr wrap="square" rtlCol="0">
            <a:spAutoFit/>
          </a:bodyPr>
          <a:lstStyle/>
          <a:p>
            <a:r>
              <a:rPr lang="en-US" dirty="0" err="1"/>
              <a:t>Pirsig</a:t>
            </a:r>
            <a:endParaRPr lang="en-US" dirty="0"/>
          </a:p>
        </p:txBody>
      </p:sp>
      <p:pic>
        <p:nvPicPr>
          <p:cNvPr id="1026" name="Picture 2" descr="http://futfanatico.com/wp-content/uploads/2011/05/Smoking.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33872" y="2418347"/>
            <a:ext cx="1252728" cy="889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8609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key dimension</a:t>
            </a:r>
          </a:p>
        </p:txBody>
      </p:sp>
      <p:sp>
        <p:nvSpPr>
          <p:cNvPr id="3" name="Content Placeholder 2"/>
          <p:cNvSpPr>
            <a:spLocks noGrp="1"/>
          </p:cNvSpPr>
          <p:nvPr>
            <p:ph idx="1"/>
          </p:nvPr>
        </p:nvSpPr>
        <p:spPr/>
        <p:txBody>
          <a:bodyPr/>
          <a:lstStyle/>
          <a:p>
            <a:r>
              <a:rPr lang="en-US" dirty="0"/>
              <a:t>Is there a reality out there that we want students to learn about?</a:t>
            </a:r>
          </a:p>
          <a:p>
            <a:endParaRPr lang="en-US" dirty="0"/>
          </a:p>
          <a:p>
            <a:r>
              <a:rPr lang="en-US" dirty="0"/>
              <a:t>Are we just teaching cultural practices, or are we teaching real things?</a:t>
            </a:r>
          </a:p>
        </p:txBody>
      </p:sp>
    </p:spTree>
    <p:extLst>
      <p:ext uri="{BB962C8B-B14F-4D97-AF65-F5344CB8AC3E}">
        <p14:creationId xmlns:p14="http://schemas.microsoft.com/office/powerpoint/2010/main" val="40746856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3355694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Anderson et al versus </a:t>
            </a:r>
            <a:r>
              <a:rPr lang="en-US" dirty="0" err="1"/>
              <a:t>Greeno</a:t>
            </a:r>
            <a:endParaRPr lang="en-US" dirty="0"/>
          </a:p>
        </p:txBody>
      </p:sp>
      <p:pic>
        <p:nvPicPr>
          <p:cNvPr id="1026" name="Picture 2" descr="John Anderson"/>
          <p:cNvPicPr>
            <a:picLocks noChangeAspect="1" noChangeArrowheads="1"/>
          </p:cNvPicPr>
          <p:nvPr/>
        </p:nvPicPr>
        <p:blipFill>
          <a:blip r:embed="rId2" cstate="print"/>
          <a:srcRect/>
          <a:stretch>
            <a:fillRect/>
          </a:stretch>
        </p:blipFill>
        <p:spPr bwMode="auto">
          <a:xfrm>
            <a:off x="457200" y="1676400"/>
            <a:ext cx="1524000" cy="2247901"/>
          </a:xfrm>
          <a:prstGeom prst="rect">
            <a:avLst/>
          </a:prstGeom>
          <a:noFill/>
        </p:spPr>
      </p:pic>
      <p:pic>
        <p:nvPicPr>
          <p:cNvPr id="1028" name="Picture 4" descr="http://t1.gstatic.com/images?q=tbn:d-vNver0Vh8HvM%3Ahttp://www.thoughtfill.com/img/lynne.jpg"/>
          <p:cNvPicPr>
            <a:picLocks noChangeAspect="1" noChangeArrowheads="1"/>
          </p:cNvPicPr>
          <p:nvPr/>
        </p:nvPicPr>
        <p:blipFill>
          <a:blip r:embed="rId3" cstate="print"/>
          <a:srcRect/>
          <a:stretch>
            <a:fillRect/>
          </a:stretch>
        </p:blipFill>
        <p:spPr bwMode="auto">
          <a:xfrm>
            <a:off x="1981200" y="1676400"/>
            <a:ext cx="1523998" cy="1524000"/>
          </a:xfrm>
          <a:prstGeom prst="rect">
            <a:avLst/>
          </a:prstGeom>
          <a:noFill/>
        </p:spPr>
      </p:pic>
      <p:pic>
        <p:nvPicPr>
          <p:cNvPr id="1030" name="Picture 6" descr="http://www.monografias.com/trabajos14/administracion-empresas/Image28.jpg"/>
          <p:cNvPicPr>
            <a:picLocks noChangeAspect="1" noChangeArrowheads="1"/>
          </p:cNvPicPr>
          <p:nvPr/>
        </p:nvPicPr>
        <p:blipFill>
          <a:blip r:embed="rId4" cstate="print"/>
          <a:srcRect/>
          <a:stretch>
            <a:fillRect/>
          </a:stretch>
        </p:blipFill>
        <p:spPr bwMode="auto">
          <a:xfrm>
            <a:off x="3505201" y="1676400"/>
            <a:ext cx="1447800" cy="2159431"/>
          </a:xfrm>
          <a:prstGeom prst="rect">
            <a:avLst/>
          </a:prstGeom>
          <a:noFill/>
        </p:spPr>
      </p:pic>
      <p:pic>
        <p:nvPicPr>
          <p:cNvPr id="1032" name="Picture 8" descr="http://t2.gstatic.com/images?q=tbn:eJHGpju4fiL6rM%3Ahttp://www.chronicle.pitt.edu/wp-content/uploads/2008/10/jim_greeno_10041.jpg"/>
          <p:cNvPicPr>
            <a:picLocks noChangeAspect="1" noChangeArrowheads="1"/>
          </p:cNvPicPr>
          <p:nvPr/>
        </p:nvPicPr>
        <p:blipFill>
          <a:blip r:embed="rId5" cstate="print"/>
          <a:srcRect/>
          <a:stretch>
            <a:fillRect/>
          </a:stretch>
        </p:blipFill>
        <p:spPr bwMode="auto">
          <a:xfrm>
            <a:off x="6705600" y="1752600"/>
            <a:ext cx="2085975" cy="2085977"/>
          </a:xfrm>
          <a:prstGeom prst="rect">
            <a:avLst/>
          </a:prstGeom>
          <a:noFill/>
        </p:spPr>
      </p:pic>
    </p:spTree>
    <p:extLst>
      <p:ext uri="{BB962C8B-B14F-4D97-AF65-F5344CB8AC3E}">
        <p14:creationId xmlns:p14="http://schemas.microsoft.com/office/powerpoint/2010/main" val="15442771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19800" y="3200400"/>
            <a:ext cx="2514600" cy="923330"/>
          </a:xfrm>
          <a:prstGeom prst="rect">
            <a:avLst/>
          </a:prstGeom>
          <a:noFill/>
        </p:spPr>
        <p:txBody>
          <a:bodyPr wrap="square" rtlCol="0">
            <a:spAutoFit/>
          </a:bodyPr>
          <a:lstStyle/>
          <a:p>
            <a:r>
              <a:rPr lang="en-US" dirty="0"/>
              <a:t>Doesn’t really have a name that its friends call it, in education</a:t>
            </a:r>
          </a:p>
        </p:txBody>
      </p:sp>
    </p:spTree>
    <p:extLst>
      <p:ext uri="{BB962C8B-B14F-4D97-AF65-F5344CB8AC3E}">
        <p14:creationId xmlns:p14="http://schemas.microsoft.com/office/powerpoint/2010/main" val="35557713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19800" y="3200400"/>
            <a:ext cx="2819400" cy="646331"/>
          </a:xfrm>
          <a:prstGeom prst="rect">
            <a:avLst/>
          </a:prstGeom>
          <a:noFill/>
        </p:spPr>
        <p:txBody>
          <a:bodyPr wrap="square" rtlCol="0">
            <a:spAutoFit/>
          </a:bodyPr>
          <a:lstStyle/>
          <a:p>
            <a:r>
              <a:rPr lang="en-US" dirty="0"/>
              <a:t>Maybe one could call it “The Curricular Approach”</a:t>
            </a:r>
          </a:p>
        </p:txBody>
      </p:sp>
    </p:spTree>
    <p:extLst>
      <p:ext uri="{BB962C8B-B14F-4D97-AF65-F5344CB8AC3E}">
        <p14:creationId xmlns:p14="http://schemas.microsoft.com/office/powerpoint/2010/main" val="7332400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19800" y="3200400"/>
            <a:ext cx="2514600" cy="923330"/>
          </a:xfrm>
          <a:prstGeom prst="rect">
            <a:avLst/>
          </a:prstGeom>
          <a:noFill/>
        </p:spPr>
        <p:txBody>
          <a:bodyPr wrap="square" rtlCol="0">
            <a:spAutoFit/>
          </a:bodyPr>
          <a:lstStyle/>
          <a:p>
            <a:r>
              <a:rPr lang="en-US" dirty="0"/>
              <a:t>Its enemies used to call it “</a:t>
            </a:r>
            <a:r>
              <a:rPr lang="en-US" dirty="0" err="1"/>
              <a:t>Instructionism</a:t>
            </a:r>
            <a:r>
              <a:rPr lang="en-US" dirty="0"/>
              <a:t>” </a:t>
            </a:r>
            <a:br>
              <a:rPr lang="en-US" dirty="0"/>
            </a:br>
            <a:r>
              <a:rPr lang="en-US" dirty="0"/>
              <a:t>(cf. </a:t>
            </a:r>
            <a:r>
              <a:rPr lang="en-US" dirty="0" err="1"/>
              <a:t>Papert</a:t>
            </a:r>
            <a:r>
              <a:rPr lang="en-US" dirty="0"/>
              <a:t>, 1981)</a:t>
            </a:r>
          </a:p>
        </p:txBody>
      </p:sp>
    </p:spTree>
    <p:extLst>
      <p:ext uri="{BB962C8B-B14F-4D97-AF65-F5344CB8AC3E}">
        <p14:creationId xmlns:p14="http://schemas.microsoft.com/office/powerpoint/2010/main" val="38013818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19800" y="4724400"/>
            <a:ext cx="2514600" cy="1200329"/>
          </a:xfrm>
          <a:prstGeom prst="rect">
            <a:avLst/>
          </a:prstGeom>
          <a:noFill/>
        </p:spPr>
        <p:txBody>
          <a:bodyPr wrap="square" rtlCol="0">
            <a:spAutoFit/>
          </a:bodyPr>
          <a:lstStyle/>
          <a:p>
            <a:r>
              <a:rPr lang="en-US" dirty="0"/>
              <a:t>There is a real fundamental reality  to the universe that students can learn about </a:t>
            </a:r>
          </a:p>
        </p:txBody>
      </p:sp>
    </p:spTree>
    <p:extLst>
      <p:ext uri="{BB962C8B-B14F-4D97-AF65-F5344CB8AC3E}">
        <p14:creationId xmlns:p14="http://schemas.microsoft.com/office/powerpoint/2010/main" val="42010636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5943600" y="4724400"/>
            <a:ext cx="2895600" cy="1754326"/>
          </a:xfrm>
          <a:prstGeom prst="rect">
            <a:avLst/>
          </a:prstGeom>
          <a:noFill/>
        </p:spPr>
        <p:txBody>
          <a:bodyPr wrap="square" rtlCol="0">
            <a:spAutoFit/>
          </a:bodyPr>
          <a:lstStyle/>
          <a:p>
            <a:r>
              <a:rPr lang="en-US" dirty="0"/>
              <a:t>Or, in the “Pragmatic Essentialism” form, there are beliefs, skills, and practices that are so core to a specific culture and context as to be real for all practical purposes</a:t>
            </a:r>
          </a:p>
        </p:txBody>
      </p:sp>
    </p:spTree>
    <p:extLst>
      <p:ext uri="{BB962C8B-B14F-4D97-AF65-F5344CB8AC3E}">
        <p14:creationId xmlns:p14="http://schemas.microsoft.com/office/powerpoint/2010/main" val="29168642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5943600" y="4724400"/>
            <a:ext cx="2667000" cy="1477328"/>
          </a:xfrm>
          <a:prstGeom prst="rect">
            <a:avLst/>
          </a:prstGeom>
          <a:noFill/>
        </p:spPr>
        <p:txBody>
          <a:bodyPr wrap="square" rtlCol="0">
            <a:spAutoFit/>
          </a:bodyPr>
          <a:lstStyle/>
          <a:p>
            <a:r>
              <a:rPr lang="en-US" dirty="0"/>
              <a:t>Essentialism is implicit in the focus on mathematical skills, scientific skills, and literacy, and the “Common Core”</a:t>
            </a:r>
          </a:p>
        </p:txBody>
      </p:sp>
    </p:spTree>
    <p:extLst>
      <p:ext uri="{BB962C8B-B14F-4D97-AF65-F5344CB8AC3E}">
        <p14:creationId xmlns:p14="http://schemas.microsoft.com/office/powerpoint/2010/main" val="40186413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19800" y="2514600"/>
            <a:ext cx="2667000" cy="1754326"/>
          </a:xfrm>
          <a:prstGeom prst="rect">
            <a:avLst/>
          </a:prstGeom>
          <a:noFill/>
        </p:spPr>
        <p:txBody>
          <a:bodyPr wrap="square" rtlCol="0">
            <a:spAutoFit/>
          </a:bodyPr>
          <a:lstStyle/>
          <a:p>
            <a:r>
              <a:rPr lang="en-US" dirty="0"/>
              <a:t>Knowledge can be measured and compared, because there’s some real reference that two students can be compared according to</a:t>
            </a:r>
          </a:p>
        </p:txBody>
      </p:sp>
    </p:spTree>
    <p:extLst>
      <p:ext uri="{BB962C8B-B14F-4D97-AF65-F5344CB8AC3E}">
        <p14:creationId xmlns:p14="http://schemas.microsoft.com/office/powerpoint/2010/main" val="344527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5943600" y="4724400"/>
            <a:ext cx="2667000" cy="1477328"/>
          </a:xfrm>
          <a:prstGeom prst="rect">
            <a:avLst/>
          </a:prstGeom>
          <a:noFill/>
        </p:spPr>
        <p:txBody>
          <a:bodyPr wrap="square" rtlCol="0">
            <a:spAutoFit/>
          </a:bodyPr>
          <a:lstStyle/>
          <a:p>
            <a:r>
              <a:rPr lang="en-US" dirty="0"/>
              <a:t>If you </a:t>
            </a:r>
            <a:r>
              <a:rPr lang="en-US" b="1" i="1" dirty="0"/>
              <a:t>use</a:t>
            </a:r>
            <a:r>
              <a:rPr lang="en-US" dirty="0"/>
              <a:t> the Common Core, NY Regents, or other standardized exams, you’re an essentialist in practice </a:t>
            </a:r>
          </a:p>
        </p:txBody>
      </p:sp>
    </p:spTree>
    <p:extLst>
      <p:ext uri="{BB962C8B-B14F-4D97-AF65-F5344CB8AC3E}">
        <p14:creationId xmlns:p14="http://schemas.microsoft.com/office/powerpoint/2010/main" val="31333329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5943600" y="4724400"/>
            <a:ext cx="2667000" cy="1754326"/>
          </a:xfrm>
          <a:prstGeom prst="rect">
            <a:avLst/>
          </a:prstGeom>
          <a:noFill/>
        </p:spPr>
        <p:txBody>
          <a:bodyPr wrap="square" rtlCol="0">
            <a:spAutoFit/>
          </a:bodyPr>
          <a:lstStyle/>
          <a:p>
            <a:r>
              <a:rPr lang="en-US" dirty="0"/>
              <a:t>If you think standardized exams are crap because they don’t measure real math/science skill/knowledge, you’re still an essentialist</a:t>
            </a:r>
          </a:p>
        </p:txBody>
      </p:sp>
    </p:spTree>
    <p:extLst>
      <p:ext uri="{BB962C8B-B14F-4D97-AF65-F5344CB8AC3E}">
        <p14:creationId xmlns:p14="http://schemas.microsoft.com/office/powerpoint/2010/main" val="21246707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5" name="TextBox 14"/>
          <p:cNvSpPr txBox="1"/>
          <p:nvPr/>
        </p:nvSpPr>
        <p:spPr>
          <a:xfrm>
            <a:off x="7315200" y="4812268"/>
            <a:ext cx="914400" cy="369332"/>
          </a:xfrm>
          <a:prstGeom prst="rect">
            <a:avLst/>
          </a:prstGeom>
          <a:noFill/>
        </p:spPr>
        <p:txBody>
          <a:bodyPr wrap="square" rtlCol="0">
            <a:spAutoFit/>
          </a:bodyPr>
          <a:lstStyle/>
          <a:p>
            <a:r>
              <a:rPr lang="en-US" dirty="0"/>
              <a:t>Gagne</a:t>
            </a:r>
          </a:p>
        </p:txBody>
      </p:sp>
      <p:pic>
        <p:nvPicPr>
          <p:cNvPr id="89096" name="Picture 8" descr="See full size image"/>
          <p:cNvPicPr>
            <a:picLocks noChangeAspect="1" noChangeArrowheads="1"/>
          </p:cNvPicPr>
          <p:nvPr/>
        </p:nvPicPr>
        <p:blipFill>
          <a:blip r:embed="rId2" cstate="print"/>
          <a:srcRect/>
          <a:stretch>
            <a:fillRect/>
          </a:stretch>
        </p:blipFill>
        <p:spPr bwMode="auto">
          <a:xfrm>
            <a:off x="8229600" y="4648200"/>
            <a:ext cx="628650" cy="904876"/>
          </a:xfrm>
          <a:prstGeom prst="rect">
            <a:avLst/>
          </a:prstGeom>
          <a:noFill/>
        </p:spPr>
      </p:pic>
    </p:spTree>
    <p:extLst>
      <p:ext uri="{BB962C8B-B14F-4D97-AF65-F5344CB8AC3E}">
        <p14:creationId xmlns:p14="http://schemas.microsoft.com/office/powerpoint/2010/main" val="517563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Anderson</a:t>
            </a:r>
          </a:p>
        </p:txBody>
      </p:sp>
      <p:sp>
        <p:nvSpPr>
          <p:cNvPr id="3" name="Content Placeholder 2"/>
          <p:cNvSpPr>
            <a:spLocks noGrp="1"/>
          </p:cNvSpPr>
          <p:nvPr>
            <p:ph idx="1"/>
          </p:nvPr>
        </p:nvSpPr>
        <p:spPr>
          <a:xfrm>
            <a:off x="457200" y="1600200"/>
            <a:ext cx="8229600" cy="5181600"/>
          </a:xfrm>
        </p:spPr>
        <p:txBody>
          <a:bodyPr>
            <a:normAutofit fontScale="92500" lnSpcReduction="10000"/>
          </a:bodyPr>
          <a:lstStyle/>
          <a:p>
            <a:r>
              <a:rPr lang="en-US" dirty="0"/>
              <a:t>Leader of development of ACT-R Theory</a:t>
            </a:r>
          </a:p>
          <a:p>
            <a:pPr lvl="1"/>
            <a:r>
              <a:rPr lang="en-US" dirty="0"/>
              <a:t>Pre-eminent attempt to develop a unified theory of cognition</a:t>
            </a:r>
          </a:p>
          <a:p>
            <a:pPr lvl="1"/>
            <a:endParaRPr lang="en-US" dirty="0"/>
          </a:p>
          <a:p>
            <a:r>
              <a:rPr lang="en-US" dirty="0"/>
              <a:t>Inventor of Cognitive Tutor</a:t>
            </a:r>
          </a:p>
          <a:p>
            <a:pPr lvl="1"/>
            <a:r>
              <a:rPr lang="en-US" dirty="0"/>
              <a:t>Blended math curricula used by hundreds of thousands of students a year</a:t>
            </a:r>
          </a:p>
          <a:p>
            <a:pPr lvl="1"/>
            <a:endParaRPr lang="en-US" dirty="0"/>
          </a:p>
          <a:p>
            <a:r>
              <a:rPr lang="en-US" dirty="0"/>
              <a:t>Inventor of Bayesian Knowledge Tracing</a:t>
            </a:r>
          </a:p>
          <a:p>
            <a:pPr lvl="1"/>
            <a:r>
              <a:rPr lang="en-US" dirty="0"/>
              <a:t>Still the best way to track student knowledge in</a:t>
            </a:r>
            <a:br>
              <a:rPr lang="en-US" dirty="0"/>
            </a:br>
            <a:r>
              <a:rPr lang="en-US" dirty="0"/>
              <a:t>online learning, 20 years later</a:t>
            </a:r>
          </a:p>
          <a:p>
            <a:pPr lvl="1"/>
            <a:endParaRPr lang="en-US" dirty="0"/>
          </a:p>
        </p:txBody>
      </p:sp>
      <p:pic>
        <p:nvPicPr>
          <p:cNvPr id="4" name="Picture 2" descr="John Anderson"/>
          <p:cNvPicPr>
            <a:picLocks noChangeAspect="1" noChangeArrowheads="1"/>
          </p:cNvPicPr>
          <p:nvPr/>
        </p:nvPicPr>
        <p:blipFill>
          <a:blip r:embed="rId2" cstate="print"/>
          <a:srcRect/>
          <a:stretch>
            <a:fillRect/>
          </a:stretch>
        </p:blipFill>
        <p:spPr bwMode="auto">
          <a:xfrm>
            <a:off x="8001000" y="5172074"/>
            <a:ext cx="1143000" cy="1685926"/>
          </a:xfrm>
          <a:prstGeom prst="rect">
            <a:avLst/>
          </a:prstGeom>
          <a:noFill/>
        </p:spPr>
      </p:pic>
    </p:spTree>
    <p:extLst>
      <p:ext uri="{BB962C8B-B14F-4D97-AF65-F5344CB8AC3E}">
        <p14:creationId xmlns:p14="http://schemas.microsoft.com/office/powerpoint/2010/main" val="5344817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34894733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1143000" y="3200400"/>
            <a:ext cx="2514600" cy="923330"/>
          </a:xfrm>
          <a:prstGeom prst="rect">
            <a:avLst/>
          </a:prstGeom>
          <a:noFill/>
        </p:spPr>
        <p:txBody>
          <a:bodyPr wrap="square" rtlCol="0">
            <a:spAutoFit/>
          </a:bodyPr>
          <a:lstStyle/>
          <a:p>
            <a:r>
              <a:rPr lang="en-US" dirty="0"/>
              <a:t>In education, called “</a:t>
            </a:r>
            <a:r>
              <a:rPr lang="en-US" dirty="0" err="1"/>
              <a:t>Constructionism</a:t>
            </a:r>
            <a:r>
              <a:rPr lang="en-US" dirty="0"/>
              <a:t>” by its friends</a:t>
            </a:r>
          </a:p>
        </p:txBody>
      </p:sp>
    </p:spTree>
    <p:extLst>
      <p:ext uri="{BB962C8B-B14F-4D97-AF65-F5344CB8AC3E}">
        <p14:creationId xmlns:p14="http://schemas.microsoft.com/office/powerpoint/2010/main" val="42665368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1143000" y="3200400"/>
            <a:ext cx="2514600" cy="923330"/>
          </a:xfrm>
          <a:prstGeom prst="rect">
            <a:avLst/>
          </a:prstGeom>
          <a:noFill/>
        </p:spPr>
        <p:txBody>
          <a:bodyPr wrap="square" rtlCol="0">
            <a:spAutoFit/>
          </a:bodyPr>
          <a:lstStyle/>
          <a:p>
            <a:r>
              <a:rPr lang="en-US" dirty="0"/>
              <a:t>“</a:t>
            </a:r>
            <a:r>
              <a:rPr lang="en-US" dirty="0" err="1"/>
              <a:t>Constructionism</a:t>
            </a:r>
            <a:r>
              <a:rPr lang="en-US" dirty="0"/>
              <a:t>” is </a:t>
            </a:r>
            <a:r>
              <a:rPr lang="en-US" b="1" i="1" dirty="0"/>
              <a:t>not</a:t>
            </a:r>
            <a:r>
              <a:rPr lang="en-US" dirty="0"/>
              <a:t> the same thing as “Constructivism”</a:t>
            </a:r>
          </a:p>
        </p:txBody>
      </p:sp>
    </p:spTree>
    <p:extLst>
      <p:ext uri="{BB962C8B-B14F-4D97-AF65-F5344CB8AC3E}">
        <p14:creationId xmlns:p14="http://schemas.microsoft.com/office/powerpoint/2010/main" val="16017825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1295400" y="1219200"/>
            <a:ext cx="6553200" cy="923330"/>
          </a:xfrm>
          <a:prstGeom prst="rect">
            <a:avLst/>
          </a:prstGeom>
          <a:noFill/>
        </p:spPr>
        <p:txBody>
          <a:bodyPr wrap="square" rtlCol="0">
            <a:spAutoFit/>
          </a:bodyPr>
          <a:lstStyle/>
          <a:p>
            <a:r>
              <a:rPr lang="en-US" dirty="0"/>
              <a:t>“Constructivism” argues that students learn actively rather than passively,  and learn best by doing. It’s pretty much orthogonal to the dimensions shown below. </a:t>
            </a:r>
          </a:p>
        </p:txBody>
      </p:sp>
    </p:spTree>
    <p:extLst>
      <p:ext uri="{BB962C8B-B14F-4D97-AF65-F5344CB8AC3E}">
        <p14:creationId xmlns:p14="http://schemas.microsoft.com/office/powerpoint/2010/main" val="35973434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762000" y="4800600"/>
            <a:ext cx="2514600" cy="923330"/>
          </a:xfrm>
          <a:prstGeom prst="rect">
            <a:avLst/>
          </a:prstGeom>
          <a:noFill/>
        </p:spPr>
        <p:txBody>
          <a:bodyPr wrap="square" rtlCol="0">
            <a:spAutoFit/>
          </a:bodyPr>
          <a:lstStyle/>
          <a:p>
            <a:r>
              <a:rPr lang="en-US" dirty="0"/>
              <a:t>Everyone defines their own reality in their own individual way</a:t>
            </a:r>
          </a:p>
        </p:txBody>
      </p:sp>
    </p:spTree>
    <p:extLst>
      <p:ext uri="{BB962C8B-B14F-4D97-AF65-F5344CB8AC3E}">
        <p14:creationId xmlns:p14="http://schemas.microsoft.com/office/powerpoint/2010/main" val="13625765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762000" y="4800600"/>
            <a:ext cx="2514600" cy="1477328"/>
          </a:xfrm>
          <a:prstGeom prst="rect">
            <a:avLst/>
          </a:prstGeom>
          <a:noFill/>
        </p:spPr>
        <p:txBody>
          <a:bodyPr wrap="square" rtlCol="0">
            <a:spAutoFit/>
          </a:bodyPr>
          <a:lstStyle/>
          <a:p>
            <a:r>
              <a:rPr lang="en-US" dirty="0"/>
              <a:t>Agreed-upon conventions are simply agreed-upon conventions and reflect no fundamental reality</a:t>
            </a:r>
          </a:p>
        </p:txBody>
      </p:sp>
    </p:spTree>
    <p:extLst>
      <p:ext uri="{BB962C8B-B14F-4D97-AF65-F5344CB8AC3E}">
        <p14:creationId xmlns:p14="http://schemas.microsoft.com/office/powerpoint/2010/main" val="2426290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762000" y="4800600"/>
            <a:ext cx="2743200" cy="923330"/>
          </a:xfrm>
          <a:prstGeom prst="rect">
            <a:avLst/>
          </a:prstGeom>
          <a:noFill/>
        </p:spPr>
        <p:txBody>
          <a:bodyPr wrap="square" rtlCol="0">
            <a:spAutoFit/>
          </a:bodyPr>
          <a:lstStyle/>
          <a:p>
            <a:r>
              <a:rPr lang="en-US" dirty="0"/>
              <a:t>0, 1, and 42 are social constructions; blue and red are social constructions</a:t>
            </a:r>
          </a:p>
        </p:txBody>
      </p:sp>
    </p:spTree>
    <p:extLst>
      <p:ext uri="{BB962C8B-B14F-4D97-AF65-F5344CB8AC3E}">
        <p14:creationId xmlns:p14="http://schemas.microsoft.com/office/powerpoint/2010/main" val="39333852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762000" y="3200400"/>
            <a:ext cx="2743200" cy="923330"/>
          </a:xfrm>
          <a:prstGeom prst="rect">
            <a:avLst/>
          </a:prstGeom>
          <a:noFill/>
        </p:spPr>
        <p:txBody>
          <a:bodyPr wrap="square" rtlCol="0">
            <a:spAutoFit/>
          </a:bodyPr>
          <a:lstStyle/>
          <a:p>
            <a:r>
              <a:rPr lang="en-US" dirty="0"/>
              <a:t>And they’re actually not even the same thing in different peoples’ heads</a:t>
            </a:r>
          </a:p>
        </p:txBody>
      </p:sp>
    </p:spTree>
    <p:extLst>
      <p:ext uri="{BB962C8B-B14F-4D97-AF65-F5344CB8AC3E}">
        <p14:creationId xmlns:p14="http://schemas.microsoft.com/office/powerpoint/2010/main" val="19555762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762000" y="3200400"/>
            <a:ext cx="2743200" cy="923330"/>
          </a:xfrm>
          <a:prstGeom prst="rect">
            <a:avLst/>
          </a:prstGeom>
          <a:noFill/>
        </p:spPr>
        <p:txBody>
          <a:bodyPr wrap="square" rtlCol="0">
            <a:spAutoFit/>
          </a:bodyPr>
          <a:lstStyle/>
          <a:p>
            <a:r>
              <a:rPr lang="en-US" dirty="0"/>
              <a:t>So when you and I think of “42” we’re thinking of different things</a:t>
            </a:r>
          </a:p>
        </p:txBody>
      </p:sp>
    </p:spTree>
    <p:extLst>
      <p:ext uri="{BB962C8B-B14F-4D97-AF65-F5344CB8AC3E}">
        <p14:creationId xmlns:p14="http://schemas.microsoft.com/office/powerpoint/2010/main" val="21744420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85800" y="1905000"/>
            <a:ext cx="2743200" cy="2308324"/>
          </a:xfrm>
          <a:prstGeom prst="rect">
            <a:avLst/>
          </a:prstGeom>
          <a:noFill/>
        </p:spPr>
        <p:txBody>
          <a:bodyPr wrap="square" rtlCol="0">
            <a:spAutoFit/>
          </a:bodyPr>
          <a:lstStyle/>
          <a:p>
            <a:r>
              <a:rPr lang="en-US" dirty="0"/>
              <a:t>Because of this, measuring learning is fundamentally misguided – there is no real commonality to compare – even if we manifest the same behavior, the cognitive reality is </a:t>
            </a:r>
            <a:r>
              <a:rPr lang="en-US" dirty="0" err="1"/>
              <a:t>unreduceable</a:t>
            </a:r>
            <a:endParaRPr lang="en-US" dirty="0"/>
          </a:p>
        </p:txBody>
      </p:sp>
    </p:spTree>
    <p:extLst>
      <p:ext uri="{BB962C8B-B14F-4D97-AF65-F5344CB8AC3E}">
        <p14:creationId xmlns:p14="http://schemas.microsoft.com/office/powerpoint/2010/main" val="1353591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a:t>
            </a:r>
            <a:r>
              <a:rPr lang="en-US" dirty="0" err="1"/>
              <a:t>grandadvisor</a:t>
            </a:r>
            <a:endParaRPr lang="en-US" dirty="0"/>
          </a:p>
        </p:txBody>
      </p:sp>
      <p:pic>
        <p:nvPicPr>
          <p:cNvPr id="4" name="Picture 2" descr="John Anderson"/>
          <p:cNvPicPr>
            <a:picLocks noChangeAspect="1" noChangeArrowheads="1"/>
          </p:cNvPicPr>
          <p:nvPr/>
        </p:nvPicPr>
        <p:blipFill>
          <a:blip r:embed="rId2" cstate="print"/>
          <a:srcRect/>
          <a:stretch>
            <a:fillRect/>
          </a:stretch>
        </p:blipFill>
        <p:spPr bwMode="auto">
          <a:xfrm>
            <a:off x="3886200" y="1447800"/>
            <a:ext cx="1143000" cy="1685926"/>
          </a:xfrm>
          <a:prstGeom prst="rect">
            <a:avLst/>
          </a:prstGeom>
          <a:noFill/>
        </p:spPr>
      </p:pic>
      <p:pic>
        <p:nvPicPr>
          <p:cNvPr id="57346" name="Picture 2" descr="http://users.wpi.edu/~sci_assistments/images/KennethKoedinger.jpg"/>
          <p:cNvPicPr>
            <a:picLocks noChangeAspect="1" noChangeArrowheads="1"/>
          </p:cNvPicPr>
          <p:nvPr/>
        </p:nvPicPr>
        <p:blipFill>
          <a:blip r:embed="rId3" cstate="print"/>
          <a:srcRect/>
          <a:stretch>
            <a:fillRect/>
          </a:stretch>
        </p:blipFill>
        <p:spPr bwMode="auto">
          <a:xfrm>
            <a:off x="3886200" y="3505200"/>
            <a:ext cx="1118625" cy="1371600"/>
          </a:xfrm>
          <a:prstGeom prst="rect">
            <a:avLst/>
          </a:prstGeom>
          <a:noFill/>
        </p:spPr>
      </p:pic>
      <p:pic>
        <p:nvPicPr>
          <p:cNvPr id="57348" name="Picture 4" descr="http://www.hcii.cmu.edu/system/files/imagecache/Image_resize/images/faculty/Corbett_March09.jpg"/>
          <p:cNvPicPr>
            <a:picLocks noChangeAspect="1" noChangeArrowheads="1"/>
          </p:cNvPicPr>
          <p:nvPr/>
        </p:nvPicPr>
        <p:blipFill>
          <a:blip r:embed="rId4" cstate="print"/>
          <a:srcRect/>
          <a:stretch>
            <a:fillRect/>
          </a:stretch>
        </p:blipFill>
        <p:spPr bwMode="auto">
          <a:xfrm>
            <a:off x="5562600" y="3581400"/>
            <a:ext cx="1238250" cy="1238250"/>
          </a:xfrm>
          <a:prstGeom prst="rect">
            <a:avLst/>
          </a:prstGeom>
          <a:noFill/>
        </p:spPr>
      </p:pic>
      <p:pic>
        <p:nvPicPr>
          <p:cNvPr id="57350" name="Picture 6" descr="http://users.wpi.edu/~sci_assistments/images/RyanBaker.jpg"/>
          <p:cNvPicPr>
            <a:picLocks noChangeAspect="1" noChangeArrowheads="1"/>
          </p:cNvPicPr>
          <p:nvPr/>
        </p:nvPicPr>
        <p:blipFill>
          <a:blip r:embed="rId5" cstate="print"/>
          <a:srcRect/>
          <a:stretch>
            <a:fillRect/>
          </a:stretch>
        </p:blipFill>
        <p:spPr bwMode="auto">
          <a:xfrm>
            <a:off x="3962400" y="5410200"/>
            <a:ext cx="990600" cy="1374058"/>
          </a:xfrm>
          <a:prstGeom prst="rect">
            <a:avLst/>
          </a:prstGeom>
          <a:noFill/>
        </p:spPr>
      </p:pic>
      <p:cxnSp>
        <p:nvCxnSpPr>
          <p:cNvPr id="10" name="Straight Connector 9"/>
          <p:cNvCxnSpPr>
            <a:stCxn id="4" idx="2"/>
            <a:endCxn id="57346" idx="0"/>
          </p:cNvCxnSpPr>
          <p:nvPr/>
        </p:nvCxnSpPr>
        <p:spPr>
          <a:xfrm rot="5400000">
            <a:off x="4265870" y="3313370"/>
            <a:ext cx="371474" cy="12187"/>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57350" idx="0"/>
          </p:cNvCxnSpPr>
          <p:nvPr/>
        </p:nvCxnSpPr>
        <p:spPr>
          <a:xfrm rot="16200000" flipH="1">
            <a:off x="4178044" y="5130543"/>
            <a:ext cx="533399" cy="25913"/>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V="1">
            <a:off x="4953000" y="4800600"/>
            <a:ext cx="1295400" cy="609600"/>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9797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9600" y="4724400"/>
            <a:ext cx="2971800" cy="2031325"/>
          </a:xfrm>
          <a:prstGeom prst="rect">
            <a:avLst/>
          </a:prstGeom>
          <a:noFill/>
        </p:spPr>
        <p:txBody>
          <a:bodyPr wrap="square" rtlCol="0">
            <a:spAutoFit/>
          </a:bodyPr>
          <a:lstStyle/>
          <a:p>
            <a:r>
              <a:rPr lang="en-US" dirty="0"/>
              <a:t>If you think that standardized exams are junk, and never can be improved in any way, because tests cannot measure anything that matters, you’re an existentialist in practice</a:t>
            </a:r>
          </a:p>
        </p:txBody>
      </p:sp>
    </p:spTree>
    <p:extLst>
      <p:ext uri="{BB962C8B-B14F-4D97-AF65-F5344CB8AC3E}">
        <p14:creationId xmlns:p14="http://schemas.microsoft.com/office/powerpoint/2010/main" val="32146561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9600" y="4724400"/>
            <a:ext cx="2971800" cy="2031325"/>
          </a:xfrm>
          <a:prstGeom prst="rect">
            <a:avLst/>
          </a:prstGeom>
          <a:noFill/>
        </p:spPr>
        <p:txBody>
          <a:bodyPr wrap="square" rtlCol="0">
            <a:spAutoFit/>
          </a:bodyPr>
          <a:lstStyle/>
          <a:p>
            <a:r>
              <a:rPr lang="en-US" dirty="0"/>
              <a:t>School should not focus on math or literacy skills, it should focus on “learning how to learn” and generating passion for learning, because everyone will be passionate and skilled at different things</a:t>
            </a:r>
          </a:p>
        </p:txBody>
      </p:sp>
    </p:spTree>
    <p:extLst>
      <p:ext uri="{BB962C8B-B14F-4D97-AF65-F5344CB8AC3E}">
        <p14:creationId xmlns:p14="http://schemas.microsoft.com/office/powerpoint/2010/main" val="20865463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9600" y="4724400"/>
            <a:ext cx="2971800" cy="1754326"/>
          </a:xfrm>
          <a:prstGeom prst="rect">
            <a:avLst/>
          </a:prstGeom>
          <a:noFill/>
        </p:spPr>
        <p:txBody>
          <a:bodyPr wrap="square" rtlCol="0">
            <a:spAutoFit/>
          </a:bodyPr>
          <a:lstStyle/>
          <a:p>
            <a:r>
              <a:rPr lang="en-US" dirty="0"/>
              <a:t>So if you want to measure something, measure </a:t>
            </a:r>
            <a:r>
              <a:rPr lang="en-US" i="1" dirty="0"/>
              <a:t>passion</a:t>
            </a:r>
            <a:r>
              <a:rPr lang="en-US" dirty="0"/>
              <a:t> or measure the great things a student </a:t>
            </a:r>
            <a:r>
              <a:rPr lang="en-US" i="1" dirty="0"/>
              <a:t>can do</a:t>
            </a:r>
            <a:r>
              <a:rPr lang="en-US" dirty="0"/>
              <a:t> and the surprising connections they make</a:t>
            </a:r>
          </a:p>
        </p:txBody>
      </p:sp>
    </p:spTree>
    <p:extLst>
      <p:ext uri="{BB962C8B-B14F-4D97-AF65-F5344CB8AC3E}">
        <p14:creationId xmlns:p14="http://schemas.microsoft.com/office/powerpoint/2010/main" val="22094867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2" name="TextBox 11"/>
          <p:cNvSpPr txBox="1"/>
          <p:nvPr/>
        </p:nvSpPr>
        <p:spPr>
          <a:xfrm>
            <a:off x="914400" y="3581400"/>
            <a:ext cx="914400" cy="369332"/>
          </a:xfrm>
          <a:prstGeom prst="rect">
            <a:avLst/>
          </a:prstGeom>
          <a:noFill/>
        </p:spPr>
        <p:txBody>
          <a:bodyPr wrap="square" rtlCol="0">
            <a:spAutoFit/>
          </a:bodyPr>
          <a:lstStyle/>
          <a:p>
            <a:r>
              <a:rPr lang="en-US" dirty="0" err="1"/>
              <a:t>Papert</a:t>
            </a:r>
            <a:endParaRPr lang="en-US" dirty="0"/>
          </a:p>
        </p:txBody>
      </p:sp>
      <p:pic>
        <p:nvPicPr>
          <p:cNvPr id="105474" name="Picture 2" descr="http://www.lessignets.com/signetsdiane/calendrier/images/mars/1/1/seymour_papert2.jpg"/>
          <p:cNvPicPr>
            <a:picLocks noChangeAspect="1" noChangeArrowheads="1"/>
          </p:cNvPicPr>
          <p:nvPr/>
        </p:nvPicPr>
        <p:blipFill>
          <a:blip r:embed="rId2" cstate="print"/>
          <a:srcRect/>
          <a:stretch>
            <a:fillRect/>
          </a:stretch>
        </p:blipFill>
        <p:spPr bwMode="auto">
          <a:xfrm>
            <a:off x="152400" y="3352800"/>
            <a:ext cx="624629" cy="828676"/>
          </a:xfrm>
          <a:prstGeom prst="rect">
            <a:avLst/>
          </a:prstGeom>
          <a:noFill/>
        </p:spPr>
      </p:pic>
      <p:pic>
        <p:nvPicPr>
          <p:cNvPr id="105476" name="Picture 4" descr="http://www.esri.com/news/arcnews/fall09articles/fall09gifs/daniel-edelson-120.jpg"/>
          <p:cNvPicPr>
            <a:picLocks noChangeAspect="1" noChangeArrowheads="1"/>
          </p:cNvPicPr>
          <p:nvPr/>
        </p:nvPicPr>
        <p:blipFill>
          <a:blip r:embed="rId3" cstate="print"/>
          <a:srcRect/>
          <a:stretch>
            <a:fillRect/>
          </a:stretch>
        </p:blipFill>
        <p:spPr bwMode="auto">
          <a:xfrm>
            <a:off x="152400" y="4648200"/>
            <a:ext cx="685800" cy="765810"/>
          </a:xfrm>
          <a:prstGeom prst="rect">
            <a:avLst/>
          </a:prstGeom>
          <a:noFill/>
        </p:spPr>
      </p:pic>
      <p:sp>
        <p:nvSpPr>
          <p:cNvPr id="13" name="TextBox 12"/>
          <p:cNvSpPr txBox="1"/>
          <p:nvPr/>
        </p:nvSpPr>
        <p:spPr>
          <a:xfrm>
            <a:off x="914400" y="4812268"/>
            <a:ext cx="914400" cy="369332"/>
          </a:xfrm>
          <a:prstGeom prst="rect">
            <a:avLst/>
          </a:prstGeom>
          <a:noFill/>
        </p:spPr>
        <p:txBody>
          <a:bodyPr wrap="square" rtlCol="0">
            <a:spAutoFit/>
          </a:bodyPr>
          <a:lstStyle/>
          <a:p>
            <a:r>
              <a:rPr lang="en-US" dirty="0" err="1"/>
              <a:t>Edelson</a:t>
            </a:r>
            <a:endParaRPr lang="en-US" dirty="0"/>
          </a:p>
        </p:txBody>
      </p:sp>
    </p:spTree>
    <p:extLst>
      <p:ext uri="{BB962C8B-B14F-4D97-AF65-F5344CB8AC3E}">
        <p14:creationId xmlns:p14="http://schemas.microsoft.com/office/powerpoint/2010/main" val="2607737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 about this?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532976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Crossing the Center</a:t>
            </a: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a:t>Many researchers are at the diagonals of this graph rather than the ends</a:t>
            </a:r>
          </a:p>
          <a:p>
            <a:pPr lvl="1">
              <a:buNone/>
            </a:pPr>
            <a:endParaRPr lang="en-US" dirty="0"/>
          </a:p>
          <a:p>
            <a:r>
              <a:rPr lang="en-US" dirty="0"/>
              <a:t>Some researchers do not fit neatly in these categories</a:t>
            </a:r>
          </a:p>
          <a:p>
            <a:pPr lvl="1"/>
            <a:r>
              <a:rPr lang="en-US" dirty="0"/>
              <a:t>e.g. they use both holistic and </a:t>
            </a:r>
            <a:r>
              <a:rPr lang="en-US" dirty="0" err="1"/>
              <a:t>entitative</a:t>
            </a:r>
            <a:r>
              <a:rPr lang="en-US" dirty="0"/>
              <a:t> methods when they seem useful</a:t>
            </a:r>
          </a:p>
          <a:p>
            <a:pPr lvl="1"/>
            <a:endParaRPr lang="en-US" dirty="0"/>
          </a:p>
          <a:p>
            <a:r>
              <a:rPr lang="en-US" dirty="0"/>
              <a:t>That said… Buchanan claims that most researchers and designers have a strong preference, and I have generally found that to be true</a:t>
            </a:r>
          </a:p>
          <a:p>
            <a:pPr lvl="1"/>
            <a:r>
              <a:rPr lang="en-US" dirty="0"/>
              <a:t>I *definitely* have preferences </a:t>
            </a:r>
          </a:p>
          <a:p>
            <a:pPr lvl="1"/>
            <a:r>
              <a:rPr lang="en-US" dirty="0"/>
              <a:t>And the only major education theorist I’ve ever seen who wrote in both holistic and </a:t>
            </a:r>
            <a:r>
              <a:rPr lang="en-US" dirty="0" err="1"/>
              <a:t>entitative</a:t>
            </a:r>
            <a:r>
              <a:rPr lang="en-US" dirty="0"/>
              <a:t> ways effectively was </a:t>
            </a:r>
            <a:r>
              <a:rPr lang="en-US" dirty="0" err="1"/>
              <a:t>Vygotsky</a:t>
            </a:r>
            <a:endParaRPr lang="en-US" dirty="0"/>
          </a:p>
        </p:txBody>
      </p:sp>
    </p:spTree>
    <p:extLst>
      <p:ext uri="{BB962C8B-B14F-4D97-AF65-F5344CB8AC3E}">
        <p14:creationId xmlns:p14="http://schemas.microsoft.com/office/powerpoint/2010/main" val="36712721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Methods</a:t>
            </a:r>
          </a:p>
        </p:txBody>
      </p:sp>
      <p:sp>
        <p:nvSpPr>
          <p:cNvPr id="3" name="Content Placeholder 2"/>
          <p:cNvSpPr>
            <a:spLocks noGrp="1"/>
          </p:cNvSpPr>
          <p:nvPr>
            <p:ph idx="1"/>
          </p:nvPr>
        </p:nvSpPr>
        <p:spPr/>
        <p:txBody>
          <a:bodyPr>
            <a:normAutofit lnSpcReduction="10000"/>
          </a:bodyPr>
          <a:lstStyle/>
          <a:p>
            <a:r>
              <a:rPr lang="en-US" dirty="0"/>
              <a:t>Most education research methods are tightly identified with one (or at most two, at a diagonal) of these philosophical positions</a:t>
            </a:r>
          </a:p>
          <a:p>
            <a:endParaRPr lang="en-US" dirty="0"/>
          </a:p>
          <a:p>
            <a:r>
              <a:rPr lang="en-US" dirty="0"/>
              <a:t>Analytics/data mining seems to be an exception, as it can be used in ways compatible with each of these perspectives</a:t>
            </a:r>
          </a:p>
          <a:p>
            <a:pPr lvl="1"/>
            <a:r>
              <a:rPr lang="en-US" dirty="0"/>
              <a:t>We’ll discuss examples of this as the semester goes forward</a:t>
            </a:r>
          </a:p>
        </p:txBody>
      </p:sp>
    </p:spTree>
    <p:extLst>
      <p:ext uri="{BB962C8B-B14F-4D97-AF65-F5344CB8AC3E}">
        <p14:creationId xmlns:p14="http://schemas.microsoft.com/office/powerpoint/2010/main" val="31014803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the extreme</a:t>
            </a:r>
          </a:p>
        </p:txBody>
      </p:sp>
      <p:sp>
        <p:nvSpPr>
          <p:cNvPr id="3" name="Content Placeholder 2"/>
          <p:cNvSpPr>
            <a:spLocks noGrp="1"/>
          </p:cNvSpPr>
          <p:nvPr>
            <p:ph idx="1"/>
          </p:nvPr>
        </p:nvSpPr>
        <p:spPr/>
        <p:txBody>
          <a:bodyPr>
            <a:normAutofit fontScale="92500" lnSpcReduction="20000"/>
          </a:bodyPr>
          <a:lstStyle/>
          <a:p>
            <a:r>
              <a:rPr lang="en-US" dirty="0"/>
              <a:t>Researchers who are strongly identified with one position tend to find research drawing on the opposite set of assumptions</a:t>
            </a:r>
          </a:p>
          <a:p>
            <a:pPr lvl="1"/>
            <a:r>
              <a:rPr lang="en-US" dirty="0"/>
              <a:t>incomprehensible, outdated, acting in bad faith, </a:t>
            </a:r>
            <a:br>
              <a:rPr lang="en-US" dirty="0"/>
            </a:br>
            <a:r>
              <a:rPr lang="en-US" dirty="0"/>
              <a:t>or even evil</a:t>
            </a:r>
          </a:p>
          <a:p>
            <a:pPr lvl="1"/>
            <a:r>
              <a:rPr lang="en-US" dirty="0"/>
              <a:t>as with the articles we read today</a:t>
            </a:r>
          </a:p>
          <a:p>
            <a:endParaRPr lang="en-US" dirty="0"/>
          </a:p>
          <a:p>
            <a:r>
              <a:rPr lang="en-US" dirty="0"/>
              <a:t>Another classic example is </a:t>
            </a:r>
            <a:r>
              <a:rPr lang="en-US" dirty="0" err="1"/>
              <a:t>Papert’s</a:t>
            </a:r>
            <a:r>
              <a:rPr lang="en-US" dirty="0"/>
              <a:t> late-1980s claim that “</a:t>
            </a:r>
            <a:r>
              <a:rPr lang="en-US" dirty="0" err="1"/>
              <a:t>instructionism</a:t>
            </a:r>
            <a:r>
              <a:rPr lang="en-US" dirty="0"/>
              <a:t>” is like the Soviet Union and “constructionism” is like glasnost and perestroika for the American educational system</a:t>
            </a:r>
          </a:p>
        </p:txBody>
      </p:sp>
    </p:spTree>
    <p:extLst>
      <p:ext uri="{BB962C8B-B14F-4D97-AF65-F5344CB8AC3E}">
        <p14:creationId xmlns:p14="http://schemas.microsoft.com/office/powerpoint/2010/main" val="5697044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I’m a big believer that</a:t>
            </a:r>
          </a:p>
        </p:txBody>
      </p:sp>
      <p:sp>
        <p:nvSpPr>
          <p:cNvPr id="3" name="Content Placeholder 2"/>
          <p:cNvSpPr>
            <a:spLocks noGrp="1"/>
          </p:cNvSpPr>
          <p:nvPr>
            <p:ph idx="1"/>
          </p:nvPr>
        </p:nvSpPr>
        <p:spPr/>
        <p:txBody>
          <a:bodyPr/>
          <a:lstStyle/>
          <a:p>
            <a:r>
              <a:rPr lang="en-US" dirty="0"/>
              <a:t>We can all learn from each other</a:t>
            </a:r>
          </a:p>
        </p:txBody>
      </p:sp>
    </p:spTree>
    <p:extLst>
      <p:ext uri="{BB962C8B-B14F-4D97-AF65-F5344CB8AC3E}">
        <p14:creationId xmlns:p14="http://schemas.microsoft.com/office/powerpoint/2010/main" val="6953671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Where do you fit on this diagram?</a:t>
            </a:r>
          </a:p>
        </p:txBody>
      </p:sp>
      <p:cxnSp>
        <p:nvCxnSpPr>
          <p:cNvPr id="5" name="Straight Connector 4"/>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11" name="TextBox 10"/>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12" name="TextBox 11"/>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14" name="TextBox 13"/>
          <p:cNvSpPr txBox="1"/>
          <p:nvPr/>
        </p:nvSpPr>
        <p:spPr>
          <a:xfrm>
            <a:off x="0" y="4191000"/>
            <a:ext cx="1828800" cy="369332"/>
          </a:xfrm>
          <a:prstGeom prst="rect">
            <a:avLst/>
          </a:prstGeom>
          <a:noFill/>
        </p:spPr>
        <p:txBody>
          <a:bodyPr wrap="square" rtlCol="0">
            <a:spAutoFit/>
          </a:bodyPr>
          <a:lstStyle/>
          <a:p>
            <a:r>
              <a:rPr lang="en-US" dirty="0"/>
              <a:t>EXISTENTIALIST</a:t>
            </a:r>
          </a:p>
        </p:txBody>
      </p:sp>
    </p:spTree>
    <p:extLst>
      <p:ext uri="{BB962C8B-B14F-4D97-AF65-F5344CB8AC3E}">
        <p14:creationId xmlns:p14="http://schemas.microsoft.com/office/powerpoint/2010/main" val="2933319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Lynne </a:t>
            </a:r>
            <a:r>
              <a:rPr lang="en-US" dirty="0" err="1"/>
              <a:t>Reder</a:t>
            </a:r>
            <a:endParaRPr lang="en-US" dirty="0"/>
          </a:p>
        </p:txBody>
      </p:sp>
      <p:sp>
        <p:nvSpPr>
          <p:cNvPr id="3" name="Content Placeholder 2"/>
          <p:cNvSpPr>
            <a:spLocks noGrp="1"/>
          </p:cNvSpPr>
          <p:nvPr>
            <p:ph idx="1"/>
          </p:nvPr>
        </p:nvSpPr>
        <p:spPr/>
        <p:txBody>
          <a:bodyPr/>
          <a:lstStyle/>
          <a:p>
            <a:r>
              <a:rPr lang="en-US" dirty="0"/>
              <a:t>Extremely influential researcher in memory and cognition</a:t>
            </a:r>
          </a:p>
        </p:txBody>
      </p:sp>
      <p:pic>
        <p:nvPicPr>
          <p:cNvPr id="4" name="Picture 4" descr="http://t1.gstatic.com/images?q=tbn:d-vNver0Vh8HvM%3Ahttp://www.thoughtfill.com/img/lynne.jpg"/>
          <p:cNvPicPr>
            <a:picLocks noChangeAspect="1" noChangeArrowheads="1"/>
          </p:cNvPicPr>
          <p:nvPr/>
        </p:nvPicPr>
        <p:blipFill>
          <a:blip r:embed="rId2" cstate="print"/>
          <a:srcRect/>
          <a:stretch>
            <a:fillRect/>
          </a:stretch>
        </p:blipFill>
        <p:spPr bwMode="auto">
          <a:xfrm>
            <a:off x="0" y="5714998"/>
            <a:ext cx="1143000" cy="1143002"/>
          </a:xfrm>
          <a:prstGeom prst="rect">
            <a:avLst/>
          </a:prstGeom>
          <a:noFill/>
        </p:spPr>
      </p:pic>
    </p:spTree>
    <p:extLst>
      <p:ext uri="{BB962C8B-B14F-4D97-AF65-F5344CB8AC3E}">
        <p14:creationId xmlns:p14="http://schemas.microsoft.com/office/powerpoint/2010/main" val="14765502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comments, thoughts,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689605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Classes</a:t>
            </a:r>
          </a:p>
        </p:txBody>
      </p:sp>
      <p:sp>
        <p:nvSpPr>
          <p:cNvPr id="3" name="Content Placeholder 2"/>
          <p:cNvSpPr>
            <a:spLocks noGrp="1"/>
          </p:cNvSpPr>
          <p:nvPr>
            <p:ph idx="1"/>
          </p:nvPr>
        </p:nvSpPr>
        <p:spPr>
          <a:xfrm>
            <a:off x="457200" y="1600200"/>
            <a:ext cx="8534400" cy="5105400"/>
          </a:xfrm>
        </p:spPr>
        <p:txBody>
          <a:bodyPr>
            <a:normAutofit/>
          </a:bodyPr>
          <a:lstStyle/>
          <a:p>
            <a:r>
              <a:rPr lang="en-US" dirty="0"/>
              <a:t>1/29: Optional -- Attend </a:t>
            </a:r>
            <a:r>
              <a:rPr lang="en-US" dirty="0" err="1"/>
              <a:t>EdLab</a:t>
            </a:r>
            <a:r>
              <a:rPr lang="en-US" dirty="0"/>
              <a:t> Seminar at noon by Professor Baker (topic: the Learning Analytics grad program at TC; will indicate where this course falls in overall learning progression)</a:t>
            </a:r>
          </a:p>
          <a:p>
            <a:r>
              <a:rPr lang="en-US" dirty="0"/>
              <a:t>2/3: Sciences of the Artificial, Part One</a:t>
            </a:r>
          </a:p>
          <a:p>
            <a:r>
              <a:rPr lang="en-US" dirty="0"/>
              <a:t>2/5: Sciences of the Artificial, Part Two</a:t>
            </a:r>
          </a:p>
        </p:txBody>
      </p:sp>
    </p:spTree>
    <p:extLst>
      <p:ext uri="{BB962C8B-B14F-4D97-AF65-F5344CB8AC3E}">
        <p14:creationId xmlns:p14="http://schemas.microsoft.com/office/powerpoint/2010/main" val="164382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Herbert Simon</a:t>
            </a:r>
          </a:p>
        </p:txBody>
      </p:sp>
      <p:sp>
        <p:nvSpPr>
          <p:cNvPr id="3" name="Content Placeholder 2"/>
          <p:cNvSpPr>
            <a:spLocks noGrp="1"/>
          </p:cNvSpPr>
          <p:nvPr>
            <p:ph idx="1"/>
          </p:nvPr>
        </p:nvSpPr>
        <p:spPr/>
        <p:txBody>
          <a:bodyPr/>
          <a:lstStyle/>
          <a:p>
            <a:r>
              <a:rPr lang="en-US" dirty="0"/>
              <a:t>Nobel Laureate in Economics</a:t>
            </a:r>
          </a:p>
          <a:p>
            <a:r>
              <a:rPr lang="en-US" dirty="0"/>
              <a:t>One of the “fathers” of both Cognitive Science and Artificial Intelligence</a:t>
            </a:r>
          </a:p>
          <a:p>
            <a:r>
              <a:rPr lang="en-US" dirty="0"/>
              <a:t>Important Philosopher of Design and Applied Science</a:t>
            </a:r>
          </a:p>
          <a:p>
            <a:endParaRPr lang="en-US" dirty="0"/>
          </a:p>
          <a:p>
            <a:r>
              <a:rPr lang="en-US" dirty="0"/>
              <a:t>Wrote the book we’re going to read next week</a:t>
            </a:r>
          </a:p>
        </p:txBody>
      </p:sp>
      <p:pic>
        <p:nvPicPr>
          <p:cNvPr id="5" name="Picture 6" descr="http://www.monografias.com/trabajos14/administracion-empresas/Image28.jpg"/>
          <p:cNvPicPr>
            <a:picLocks noChangeAspect="1" noChangeArrowheads="1"/>
          </p:cNvPicPr>
          <p:nvPr/>
        </p:nvPicPr>
        <p:blipFill>
          <a:blip r:embed="rId2" cstate="print"/>
          <a:srcRect/>
          <a:stretch>
            <a:fillRect/>
          </a:stretch>
        </p:blipFill>
        <p:spPr bwMode="auto">
          <a:xfrm>
            <a:off x="0" y="5380495"/>
            <a:ext cx="990600" cy="1477505"/>
          </a:xfrm>
          <a:prstGeom prst="rect">
            <a:avLst/>
          </a:prstGeom>
          <a:noFill/>
        </p:spPr>
      </p:pic>
    </p:spTree>
    <p:extLst>
      <p:ext uri="{BB962C8B-B14F-4D97-AF65-F5344CB8AC3E}">
        <p14:creationId xmlns:p14="http://schemas.microsoft.com/office/powerpoint/2010/main" val="1936236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2012</Words>
  <Application>Microsoft Office PowerPoint</Application>
  <PresentationFormat>On-screen Show (4:3)</PresentationFormat>
  <Paragraphs>411</Paragraphs>
  <Slides>81</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81</vt:i4>
      </vt:variant>
    </vt:vector>
  </HeadingPairs>
  <TitlesOfParts>
    <vt:vector size="84" baseType="lpstr">
      <vt:lpstr>Arial</vt:lpstr>
      <vt:lpstr>Calibri</vt:lpstr>
      <vt:lpstr>Office Theme</vt:lpstr>
      <vt:lpstr>Learning Analytics:  Process &amp; Theory</vt:lpstr>
      <vt:lpstr>Welcome…</vt:lpstr>
      <vt:lpstr>For those of you joining us  for the first time…</vt:lpstr>
      <vt:lpstr>Anderson et al versus Greeno</vt:lpstr>
      <vt:lpstr>Anderson et al versus Greeno</vt:lpstr>
      <vt:lpstr>John Anderson</vt:lpstr>
      <vt:lpstr>My grandadvisor</vt:lpstr>
      <vt:lpstr>Lynne Reder</vt:lpstr>
      <vt:lpstr>Herbert Simon</vt:lpstr>
      <vt:lpstr>Jim Greeno</vt:lpstr>
      <vt:lpstr>OK, first the obvious part</vt:lpstr>
      <vt:lpstr>What are the scientific differences between Greeno and Anderson et al?</vt:lpstr>
      <vt:lpstr>Three that I think are key</vt:lpstr>
      <vt:lpstr>Questions (according to Greeno)</vt:lpstr>
      <vt:lpstr>Which group of authors is more comprehensible?</vt:lpstr>
      <vt:lpstr>What are the differences in writing style between the two groups of authors?</vt:lpstr>
      <vt:lpstr>What are the differences in writing style between the two groups of authors?</vt:lpstr>
      <vt:lpstr>A key difference between  Greeno and Anderson et al</vt:lpstr>
      <vt:lpstr>This is not just a debate between Greeno and Anderson et al</vt:lpstr>
      <vt:lpstr>Other comments</vt:lpstr>
      <vt:lpstr>Buchanan and McKeon’s Framework</vt:lpstr>
      <vt:lpstr>Dick Buchanan</vt:lpstr>
      <vt:lpstr>Richard McKeon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reductionism?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dialectic?</vt:lpstr>
      <vt:lpstr>PowerPoint Presentation</vt:lpstr>
      <vt:lpstr>PowerPoint Presentation</vt:lpstr>
      <vt:lpstr>PowerPoint Presentation</vt:lpstr>
      <vt:lpstr>PowerPoint Presentation</vt:lpstr>
      <vt:lpstr>Another key dimension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Comments about this?</vt:lpstr>
      <vt:lpstr>Crossing the Center</vt:lpstr>
      <vt:lpstr>Methods</vt:lpstr>
      <vt:lpstr>At the extreme</vt:lpstr>
      <vt:lpstr>But I’m a big believer that</vt:lpstr>
      <vt:lpstr>Where do you fit on this diagram?</vt:lpstr>
      <vt:lpstr>Other comments, thoughts, questions?</vt:lpstr>
      <vt:lpstr>Upcoming Classes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55</cp:revision>
  <dcterms:created xsi:type="dcterms:W3CDTF">2013-08-27T11:33:40Z</dcterms:created>
  <dcterms:modified xsi:type="dcterms:W3CDTF">2019-11-12T18:50:39Z</dcterms:modified>
</cp:coreProperties>
</file>